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5" autoAdjust="0"/>
  </p:normalViewPr>
  <p:slideViewPr>
    <p:cSldViewPr>
      <p:cViewPr varScale="1">
        <p:scale>
          <a:sx n="97" d="100"/>
          <a:sy n="9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39EBBF-261A-4758-8690-1CAC61702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170D8-9921-4DC5-8391-9CBB8804709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6443-151D-4E9A-9A38-8F52C8235CF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04447" y="6381328"/>
            <a:ext cx="504627" cy="4369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960C1C-6F46-4B10-AAE9-5041EC55FB4F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610D-0143-4BA8-87C9-3A5964DA6A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CFD4D-D104-4F64-AD08-1546F12949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D99A-5370-4499-8EAB-10055A1E83D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pic>
        <p:nvPicPr>
          <p:cNvPr id="1028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27C187-D24F-4039-BD14-6C2924A485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12" r:id="rId9"/>
    <p:sldLayoutId id="2147484213" r:id="rId10"/>
    <p:sldLayoutId id="214748421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pic>
        <p:nvPicPr>
          <p:cNvPr id="2052" name="Picture 7" descr="https://www.unipupil.com/sites/all/files/institutions/1/gallery/%5Bnid%5D/IT_Tallaght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80363" y="44450"/>
            <a:ext cx="11287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18" r:id="rId9"/>
    <p:sldLayoutId id="2147484219" r:id="rId10"/>
    <p:sldLayoutId id="21474842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Virtualisation File Formats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Open Virtualization Format (OVF) specification</a:t>
            </a:r>
          </a:p>
          <a:p>
            <a:r>
              <a:rPr lang="en-IE" dirty="0"/>
              <a:t>Hypervisor-neutral, efficient, extensible, and open specification </a:t>
            </a:r>
          </a:p>
          <a:p>
            <a:r>
              <a:rPr lang="en-IE" dirty="0"/>
              <a:t>Purpose? </a:t>
            </a:r>
          </a:p>
          <a:p>
            <a:pPr lvl="1"/>
            <a:r>
              <a:rPr lang="en-IE" dirty="0"/>
              <a:t>Packaging &amp; distribution of virtual appliances composed of one </a:t>
            </a:r>
            <a:r>
              <a:rPr lang="en-IE" u="sng" dirty="0"/>
              <a:t>or more</a:t>
            </a:r>
            <a:r>
              <a:rPr lang="en-IE" dirty="0"/>
              <a:t> VMs.</a:t>
            </a:r>
          </a:p>
          <a:p>
            <a:pPr lvl="1"/>
            <a:r>
              <a:rPr lang="en-IE" dirty="0"/>
              <a:t>Aims to facilitate the automated &amp; secure management of virtual machines but the appliance as a functional unit. </a:t>
            </a:r>
          </a:p>
        </p:txBody>
      </p:sp>
    </p:spTree>
    <p:extLst>
      <p:ext uri="{BB962C8B-B14F-4D97-AF65-F5344CB8AC3E}">
        <p14:creationId xmlns:p14="http://schemas.microsoft.com/office/powerpoint/2010/main" val="186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files?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IE" sz="2000" dirty="0"/>
              <a:t>manifest (.mf) and certificate (.cert) files are optional and are used for integrity and authenticity checks. </a:t>
            </a:r>
          </a:p>
          <a:p>
            <a:pPr lvl="1"/>
            <a:r>
              <a:rPr lang="en-IE" sz="2000" dirty="0"/>
              <a:t>.mf contains the SHA1 digest of all files in the package (except for the .mf and .cert files themselves), </a:t>
            </a:r>
          </a:p>
          <a:p>
            <a:pPr lvl="1"/>
            <a:r>
              <a:rPr lang="en-IE" sz="2000" dirty="0"/>
              <a:t>Certificate file contains a signed digest for the manifest file and an X.509 certificate.</a:t>
            </a:r>
          </a:p>
          <a:p>
            <a:r>
              <a:rPr lang="en-IE" sz="2000" dirty="0"/>
              <a:t>OVF package can be distributed as this set of discrete files.</a:t>
            </a:r>
          </a:p>
          <a:p>
            <a:pPr lvl="1"/>
            <a:r>
              <a:rPr lang="en-IE" sz="2000" dirty="0"/>
              <a:t>Can be uploaded to a web server and the URL to the OVF descriptor (.</a:t>
            </a:r>
            <a:r>
              <a:rPr lang="en-IE" sz="2000" dirty="0" err="1"/>
              <a:t>ovf</a:t>
            </a:r>
            <a:r>
              <a:rPr lang="en-IE" sz="2000" dirty="0"/>
              <a:t>) can be emailed to the recipients.</a:t>
            </a:r>
          </a:p>
          <a:p>
            <a:r>
              <a:rPr lang="en-IE" sz="2000" dirty="0"/>
              <a:t>Often it is convenient to distribute a single file:</a:t>
            </a:r>
          </a:p>
          <a:p>
            <a:pPr lvl="1"/>
            <a:r>
              <a:rPr lang="en-IE" sz="2000" dirty="0"/>
              <a:t>OVF specification defines a standard archive called an Open Virtualization Format Archive (.ova) for this. This format is a "</a:t>
            </a:r>
            <a:r>
              <a:rPr lang="en-IE" sz="2000" dirty="0" err="1"/>
              <a:t>tarball</a:t>
            </a:r>
            <a:r>
              <a:rPr lang="en-IE" sz="2000" dirty="0"/>
              <a:t>" of the individual files that makes up the OVF package. </a:t>
            </a:r>
          </a:p>
          <a:p>
            <a:pPr lvl="1"/>
            <a:r>
              <a:rPr lang="en-IE" sz="2000" dirty="0"/>
              <a:t>For example: MyPackage.ova</a:t>
            </a:r>
            <a:br>
              <a:rPr lang="en-IE" sz="2000" dirty="0"/>
            </a:br>
            <a:r>
              <a:rPr lang="en-IE" sz="2000" dirty="0"/>
              <a:t> running tar </a:t>
            </a:r>
            <a:r>
              <a:rPr lang="en-IE" sz="2000" dirty="0" err="1"/>
              <a:t>tf</a:t>
            </a:r>
            <a:r>
              <a:rPr lang="en-IE" sz="2000" dirty="0"/>
              <a:t> &lt;name&gt;.ova , you can see the content.</a:t>
            </a:r>
          </a:p>
          <a:p>
            <a:pPr lvl="1"/>
            <a:r>
              <a:rPr lang="en-IE" sz="2000" dirty="0"/>
              <a:t>Or 7-ZIP can extract!</a:t>
            </a:r>
          </a:p>
          <a:p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6F6E8B3D-3364-49A3-9D15-4E76DAC90A64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70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400" dirty="0"/>
              <a:t>Open standard developed by the DMTF (Distributed Management Task Force) with cooperation from VMware, Citrix, IBM, Microsoft, Sun etc. </a:t>
            </a:r>
          </a:p>
          <a:p>
            <a:r>
              <a:rPr lang="en-IE" sz="2400" dirty="0"/>
              <a:t>Creates a portable format for virtual machines that is vendor and platform independent.  </a:t>
            </a:r>
          </a:p>
          <a:p>
            <a:r>
              <a:rPr lang="en-IE" sz="2400" dirty="0"/>
              <a:t>Provide a standard format that can robustly and efficiently deliver software solutions inside a set of virtual machines.</a:t>
            </a:r>
          </a:p>
          <a:p>
            <a:r>
              <a:rPr lang="en-IE" sz="2400" dirty="0"/>
              <a:t>Needs to be extensible and flexible enough to be able to serve the needs of describing a simple single VM image as well as describing the next-generation, dynamic applications for the cloud. </a:t>
            </a:r>
          </a:p>
          <a:p>
            <a:endParaRPr lang="en-IE" sz="2400" dirty="0"/>
          </a:p>
          <a:p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6F6E8B3D-3364-49A3-9D15-4E76DAC90A64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233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Appliance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virtual appliance is a pre-configured software stack comprising one or more virtual machines.</a:t>
            </a:r>
          </a:p>
          <a:p>
            <a:r>
              <a:rPr lang="en-IE" dirty="0"/>
              <a:t> Each virtual machine is an independently installable run-time entity comprising:</a:t>
            </a:r>
          </a:p>
          <a:p>
            <a:pPr lvl="1"/>
            <a:r>
              <a:rPr lang="en-IE" dirty="0"/>
              <a:t>an operating system,</a:t>
            </a:r>
          </a:p>
          <a:p>
            <a:pPr lvl="1"/>
            <a:r>
              <a:rPr lang="en-IE" dirty="0"/>
              <a:t> applications and</a:t>
            </a:r>
          </a:p>
          <a:p>
            <a:pPr lvl="1"/>
            <a:r>
              <a:rPr lang="en-IE" dirty="0"/>
              <a:t> other application-specific data</a:t>
            </a:r>
          </a:p>
          <a:p>
            <a:pPr lvl="1"/>
            <a:r>
              <a:rPr lang="en-IE" dirty="0"/>
              <a:t>and a specification of the virtual hardware that is required by the virtual machine.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19E5A6E2-F36A-4377-BA99-060E5C7C5AF2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870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OVF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400" dirty="0"/>
              <a:t>Provides complete specification of the virtual machine:</a:t>
            </a:r>
          </a:p>
          <a:p>
            <a:r>
              <a:rPr lang="en-IE" sz="2400" dirty="0"/>
              <a:t>full list of required virtual disks plus the required virtual hardware configuration, including -</a:t>
            </a:r>
          </a:p>
          <a:p>
            <a:pPr lvl="2"/>
            <a:r>
              <a:rPr lang="en-IE" dirty="0"/>
              <a:t> CPU</a:t>
            </a:r>
          </a:p>
          <a:p>
            <a:pPr lvl="2"/>
            <a:r>
              <a:rPr lang="en-IE" dirty="0"/>
              <a:t>Memory</a:t>
            </a:r>
          </a:p>
          <a:p>
            <a:pPr lvl="2"/>
            <a:r>
              <a:rPr lang="en-IE" dirty="0"/>
              <a:t>Networking</a:t>
            </a:r>
          </a:p>
          <a:p>
            <a:pPr lvl="2"/>
            <a:r>
              <a:rPr lang="en-IE" dirty="0"/>
              <a:t> Storage</a:t>
            </a:r>
          </a:p>
          <a:p>
            <a:r>
              <a:rPr lang="en-IE" sz="2400" dirty="0"/>
              <a:t>Administrator can quickly provision this virtual machine into virtual infrastructure with little or no manual intervention.</a:t>
            </a:r>
          </a:p>
          <a:p>
            <a:r>
              <a:rPr lang="en-IE" sz="2400" dirty="0"/>
              <a:t> In addition, the OVF is a standards-based, portable format that allows the user to deploy this virtual machine in any hypervisor that supports OVF.</a:t>
            </a:r>
          </a:p>
          <a:p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6F6E8B3D-3364-49A3-9D15-4E76DAC90A64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836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formats?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400" dirty="0"/>
              <a:t>VMDK (Virtual Machine Disk) is a file format that only encodes a single virtual disk from a virtual machine. </a:t>
            </a:r>
          </a:p>
          <a:p>
            <a:r>
              <a:rPr lang="en-IE" sz="2400" dirty="0"/>
              <a:t>A VMDK </a:t>
            </a:r>
            <a:r>
              <a:rPr lang="en-IE" sz="2400" b="1" u="sng" dirty="0"/>
              <a:t>does not </a:t>
            </a:r>
            <a:r>
              <a:rPr lang="en-IE" sz="2400" dirty="0"/>
              <a:t>contain information about the virtual hardware of a machine, such as</a:t>
            </a:r>
          </a:p>
          <a:p>
            <a:pPr lvl="1"/>
            <a:r>
              <a:rPr lang="en-IE" sz="2400" dirty="0"/>
              <a:t>CPU,</a:t>
            </a:r>
          </a:p>
          <a:p>
            <a:pPr lvl="1"/>
            <a:r>
              <a:rPr lang="en-IE" sz="2400" dirty="0"/>
              <a:t> memory, </a:t>
            </a:r>
          </a:p>
          <a:p>
            <a:pPr lvl="1"/>
            <a:r>
              <a:rPr lang="en-IE" sz="2400" dirty="0"/>
              <a:t>Disk type,</a:t>
            </a:r>
          </a:p>
          <a:p>
            <a:pPr lvl="1"/>
            <a:r>
              <a:rPr lang="en-IE" sz="2400" dirty="0"/>
              <a:t> and network information. </a:t>
            </a:r>
          </a:p>
          <a:p>
            <a:r>
              <a:rPr lang="en-IE" sz="2400" dirty="0"/>
              <a:t>A virtual machine may include multiple virtual disks or VMDKs. An administrator who wishes to deploy a virtual disk must then configure all of this information, often manually, using incomplete documentation.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6F6E8B3D-3364-49A3-9D15-4E76DAC90A64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71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VHD file?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b="1" dirty="0"/>
              <a:t>Microsoft format</a:t>
            </a:r>
          </a:p>
          <a:p>
            <a:r>
              <a:rPr lang="en-IE" sz="2000" dirty="0"/>
              <a:t>VHD (Virtual Hard Disk) is a file format which represents a virtual hard disk drive (HDD). Up to Windows server  2008, (2012 server now uses </a:t>
            </a:r>
            <a:r>
              <a:rPr lang="en-IE" sz="2000" dirty="0" err="1"/>
              <a:t>vhdx</a:t>
            </a:r>
            <a:r>
              <a:rPr lang="en-IE" sz="2000" dirty="0"/>
              <a:t>!)</a:t>
            </a:r>
          </a:p>
          <a:p>
            <a:r>
              <a:rPr lang="en-IE" sz="2000" dirty="0"/>
              <a:t>may contain data on a physical HDD, such as disk partitions and a file system, which in turn can contain files and folders.</a:t>
            </a:r>
          </a:p>
          <a:p>
            <a:r>
              <a:rPr lang="en-IE" sz="2000" dirty="0"/>
              <a:t> It is typically used as the hard disk of a virtual machine.</a:t>
            </a:r>
          </a:p>
          <a:p>
            <a:pPr lvl="2"/>
            <a:r>
              <a:rPr lang="en-IE" sz="2000" dirty="0"/>
              <a:t>Third-party products also use VHD file format. VirtualBox, part of Sun </a:t>
            </a:r>
            <a:r>
              <a:rPr lang="en-IE" sz="2000" dirty="0" err="1"/>
              <a:t>xVM</a:t>
            </a:r>
            <a:r>
              <a:rPr lang="en-IE" sz="2000" dirty="0"/>
              <a:t> line of Sun Microsystems supports VHD in versions 2 and later. VMware ESX Server and VMware Workstation also support the VHD file format as an alternative to its proprietary VMDK format. The VHD file format is also adopted by </a:t>
            </a:r>
            <a:r>
              <a:rPr lang="en-IE" sz="2000" dirty="0" err="1"/>
              <a:t>XenSource</a:t>
            </a:r>
            <a:r>
              <a:rPr lang="en-IE" sz="2000" dirty="0"/>
              <a:t> for what is now the Citrix </a:t>
            </a:r>
            <a:r>
              <a:rPr lang="en-IE" sz="2000" dirty="0" err="1"/>
              <a:t>XenServer</a:t>
            </a:r>
            <a:r>
              <a:rPr lang="en-IE" sz="2000" dirty="0"/>
              <a:t> hypervisor.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6F6E8B3D-3364-49A3-9D15-4E76DAC90A64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008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Portability of OVF – 3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Level 1: Only runs on a particular virtualization product and/or CPU architecture and/or virtual hardware selection. </a:t>
            </a:r>
          </a:p>
          <a:p>
            <a:pPr lvl="1"/>
            <a:r>
              <a:rPr lang="en-IE" sz="1600" dirty="0"/>
              <a:t>Typically due to the OVF containing suspended virtual machines or snapshots of powered on virtual machines, including the current run-time state of the CPU and real or emulated devices. </a:t>
            </a:r>
          </a:p>
          <a:p>
            <a:pPr lvl="1"/>
            <a:r>
              <a:rPr lang="en-IE" sz="1600" dirty="0"/>
              <a:t>Such state ties the OVF to a very specific virtualization and hardware platform. </a:t>
            </a:r>
          </a:p>
          <a:p>
            <a:r>
              <a:rPr lang="en-IE" sz="2000" dirty="0"/>
              <a:t>Level 2: Runs on a specific family of virtual hardware. </a:t>
            </a:r>
          </a:p>
          <a:p>
            <a:pPr lvl="1"/>
            <a:r>
              <a:rPr lang="en-IE" sz="1600" dirty="0"/>
              <a:t>This would typically be due to lack of driver support by the installed guest software. </a:t>
            </a:r>
          </a:p>
          <a:p>
            <a:r>
              <a:rPr lang="en-IE" sz="2000" dirty="0"/>
              <a:t>Level 3: Runs on multiple families of virtual hardware. For example, the appliance could be </a:t>
            </a:r>
            <a:r>
              <a:rPr lang="en-IE" sz="2000" dirty="0" err="1"/>
              <a:t>runnable</a:t>
            </a:r>
            <a:r>
              <a:rPr lang="en-IE" sz="2000" dirty="0"/>
              <a:t> on </a:t>
            </a:r>
            <a:r>
              <a:rPr lang="en-IE" sz="2000" dirty="0" err="1"/>
              <a:t>Xen</a:t>
            </a:r>
            <a:r>
              <a:rPr lang="en-IE" sz="2000" dirty="0"/>
              <a:t>, Sun, Microsoft, and VMware hypervisors. </a:t>
            </a:r>
          </a:p>
          <a:p>
            <a:pPr lvl="1"/>
            <a:r>
              <a:rPr lang="en-IE" sz="1600" dirty="0"/>
              <a:t>For level 3 compatibility, the guest software has been developed to support the devices of multiple hypervisors. A clean install and boot of a guest OS, during which the guest OS performs hardware device discovery and installs any specialized drivers required to interact with the virtual platform, is an example of Level 3 portability of an OVF. Such OS instances can be re-installed, re-named and re-personalized on multiple hardware platforms, including virtual hardware. </a:t>
            </a:r>
          </a:p>
          <a:p>
            <a:endParaRPr lang="en-I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6F6E8B3D-3364-49A3-9D15-4E76DAC90A64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715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Universal format?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E" sz="2400" dirty="0"/>
              <a:t>XML - </a:t>
            </a:r>
            <a:r>
              <a:rPr lang="en-IE" sz="2400" dirty="0" err="1"/>
              <a:t>eXtensible</a:t>
            </a:r>
            <a:r>
              <a:rPr lang="en-IE" sz="2400" dirty="0"/>
              <a:t> </a:t>
            </a:r>
            <a:r>
              <a:rPr lang="en-IE" sz="2400" dirty="0" err="1"/>
              <a:t>Markup</a:t>
            </a:r>
            <a:r>
              <a:rPr lang="en-IE" sz="2400" dirty="0"/>
              <a:t> Language.</a:t>
            </a:r>
          </a:p>
          <a:p>
            <a:r>
              <a:rPr lang="en-IE" sz="2400" dirty="0"/>
              <a:t>a </a:t>
            </a:r>
            <a:r>
              <a:rPr lang="en-IE" sz="2400" dirty="0" err="1"/>
              <a:t>markup</a:t>
            </a:r>
            <a:r>
              <a:rPr lang="en-IE" sz="2400" dirty="0"/>
              <a:t> language that defines a set of rules for encoding documents in a format that is both human-readable and machine-readable.</a:t>
            </a:r>
          </a:p>
          <a:p>
            <a:r>
              <a:rPr lang="en-IE" sz="2400" dirty="0"/>
              <a:t> Uses Tags:</a:t>
            </a:r>
          </a:p>
          <a:p>
            <a:r>
              <a:rPr lang="en-IE" sz="2400" dirty="0"/>
              <a:t>for example: &lt;section&gt;</a:t>
            </a:r>
          </a:p>
          <a:p>
            <a:r>
              <a:rPr lang="en-IE" sz="2400" i="1" dirty="0"/>
              <a:t>end-tags</a:t>
            </a:r>
            <a:r>
              <a:rPr lang="en-IE" sz="2400" dirty="0"/>
              <a:t>; for example: &lt;/section&gt;</a:t>
            </a:r>
          </a:p>
          <a:p>
            <a:r>
              <a:rPr lang="en-IE" sz="2400" i="1" dirty="0"/>
              <a:t>empty-element tags</a:t>
            </a:r>
            <a:r>
              <a:rPr lang="en-IE" sz="2400" dirty="0"/>
              <a:t>; for example: &lt;line-break /&gt;</a:t>
            </a:r>
          </a:p>
          <a:p>
            <a:r>
              <a:rPr lang="en-GB" sz="2400" dirty="0"/>
              <a:t>OVF files uses the structures</a:t>
            </a:r>
          </a:p>
          <a:p>
            <a:endParaRPr lang="en-IE" sz="2400" dirty="0"/>
          </a:p>
          <a:p>
            <a:endParaRPr lang="en-IE" sz="2400" b="1" dirty="0"/>
          </a:p>
          <a:p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6F6E8B3D-3364-49A3-9D15-4E76DAC90A64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993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OVF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IE" b="1" dirty="0"/>
              <a:t>File Layout and Integrity</a:t>
            </a:r>
            <a:endParaRPr lang="en-IE" dirty="0"/>
          </a:p>
          <a:p>
            <a:r>
              <a:rPr lang="en-IE" sz="2000" dirty="0"/>
              <a:t>OVF package consists of an OVF descriptor, a set of virtual disks, a set of localization bundles, a manifest, and a certificate (some of these are optional). For example:</a:t>
            </a:r>
          </a:p>
          <a:p>
            <a:pPr lvl="2">
              <a:buNone/>
            </a:pPr>
            <a:r>
              <a:rPr lang="en-IE" sz="1600" dirty="0"/>
              <a:t>    MyPackage.ovf</a:t>
            </a:r>
            <a:br>
              <a:rPr lang="en-IE" sz="1600" dirty="0"/>
            </a:br>
            <a:r>
              <a:rPr lang="en-IE" sz="1600" dirty="0" err="1"/>
              <a:t>MyPackage.mf</a:t>
            </a:r>
            <a:br>
              <a:rPr lang="en-IE" sz="1600" dirty="0"/>
            </a:br>
            <a:r>
              <a:rPr lang="en-IE" sz="1600" dirty="0" err="1"/>
              <a:t>MyPackage.cert</a:t>
            </a:r>
            <a:br>
              <a:rPr lang="en-IE" sz="1600" dirty="0"/>
            </a:br>
            <a:r>
              <a:rPr lang="en-IE" sz="1600" dirty="0" err="1"/>
              <a:t>MyPackage.vmdk</a:t>
            </a:r>
            <a:br>
              <a:rPr lang="en-IE" sz="1600" dirty="0"/>
            </a:br>
            <a:r>
              <a:rPr lang="en-IE" dirty="0"/>
              <a:t>OVF descriptor (.</a:t>
            </a:r>
            <a:r>
              <a:rPr lang="en-IE" dirty="0" err="1"/>
              <a:t>ovf</a:t>
            </a:r>
            <a:r>
              <a:rPr lang="en-IE" dirty="0"/>
              <a:t>) is the main document of an OVF package.</a:t>
            </a:r>
          </a:p>
          <a:p>
            <a:r>
              <a:rPr lang="en-IE" sz="1800" dirty="0"/>
              <a:t> </a:t>
            </a:r>
            <a:r>
              <a:rPr lang="en-IE" sz="2000" dirty="0"/>
              <a:t>It contains all meta-data for the OVF package and has links to external files, such as virtual disks.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fld id="{6F6E8B3D-3364-49A3-9D15-4E76DAC90A64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06058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3470</TotalTime>
  <Words>924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Custom Design</vt:lpstr>
      <vt:lpstr>1_Custom Design</vt:lpstr>
      <vt:lpstr>Virtualisation File Formats</vt:lpstr>
      <vt:lpstr>OVF</vt:lpstr>
      <vt:lpstr>Virtual Appliance</vt:lpstr>
      <vt:lpstr>OVF format</vt:lpstr>
      <vt:lpstr>Other formats?</vt:lpstr>
      <vt:lpstr>VHD file? </vt:lpstr>
      <vt:lpstr>Portability of OVF – 3 levels</vt:lpstr>
      <vt:lpstr>Universal format?</vt:lpstr>
      <vt:lpstr>OVF package</vt:lpstr>
      <vt:lpstr>Other files?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david white</cp:lastModifiedBy>
  <cp:revision>429</cp:revision>
  <dcterms:created xsi:type="dcterms:W3CDTF">2007-05-08T17:20:09Z</dcterms:created>
  <dcterms:modified xsi:type="dcterms:W3CDTF">2016-11-17T21:58:49Z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