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04" r:id="rId1"/>
  </p:sldMasterIdLst>
  <p:notesMasterIdLst>
    <p:notesMasterId r:id="rId25"/>
  </p:notesMasterIdLst>
  <p:handoutMasterIdLst>
    <p:handoutMasterId r:id="rId26"/>
  </p:handoutMasterIdLst>
  <p:sldIdLst>
    <p:sldId id="350" r:id="rId2"/>
    <p:sldId id="353" r:id="rId3"/>
    <p:sldId id="354" r:id="rId4"/>
    <p:sldId id="355" r:id="rId5"/>
    <p:sldId id="356" r:id="rId6"/>
    <p:sldId id="359" r:id="rId7"/>
    <p:sldId id="357" r:id="rId8"/>
    <p:sldId id="360" r:id="rId9"/>
    <p:sldId id="361" r:id="rId10"/>
    <p:sldId id="358" r:id="rId11"/>
    <p:sldId id="362" r:id="rId12"/>
    <p:sldId id="365" r:id="rId13"/>
    <p:sldId id="363" r:id="rId14"/>
    <p:sldId id="367" r:id="rId15"/>
    <p:sldId id="368" r:id="rId16"/>
    <p:sldId id="369" r:id="rId17"/>
    <p:sldId id="370" r:id="rId18"/>
    <p:sldId id="371" r:id="rId19"/>
    <p:sldId id="372" r:id="rId20"/>
    <p:sldId id="373" r:id="rId21"/>
    <p:sldId id="374" r:id="rId22"/>
    <p:sldId id="364" r:id="rId23"/>
    <p:sldId id="366" r:id="rId24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720" y="-5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70"/>
    </p:cViewPr>
  </p:sorterViewPr>
  <p:notesViewPr>
    <p:cSldViewPr>
      <p:cViewPr varScale="1">
        <p:scale>
          <a:sx n="46" d="100"/>
          <a:sy n="46" d="100"/>
        </p:scale>
        <p:origin x="-1478" y="-77"/>
      </p:cViewPr>
      <p:guideLst>
        <p:guide orient="horz" pos="3127"/>
        <p:guide pos="214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6189" cy="49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9" tIns="45674" rIns="91349" bIns="4567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IE"/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899" y="0"/>
            <a:ext cx="2946189" cy="49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9" tIns="45674" rIns="91349" bIns="4567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en-IE"/>
          </a:p>
        </p:txBody>
      </p:sp>
      <p:sp>
        <p:nvSpPr>
          <p:cNvPr id="3584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8402"/>
            <a:ext cx="2946189" cy="49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9" tIns="45674" rIns="91349" bIns="4567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IE"/>
          </a:p>
        </p:txBody>
      </p:sp>
      <p:sp>
        <p:nvSpPr>
          <p:cNvPr id="3584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899" y="9428402"/>
            <a:ext cx="2946189" cy="49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9" tIns="45674" rIns="91349" bIns="4567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070BA7A4-9583-45E7-A66A-C19BD981D395}" type="slidenum">
              <a:rPr lang="en-IE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7238529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6189" cy="4966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349" tIns="45674" rIns="91349" bIns="4567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487" y="0"/>
            <a:ext cx="2946188" cy="4966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349" tIns="45674" rIns="91349" bIns="4567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887" y="4715788"/>
            <a:ext cx="4983903" cy="446667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349" tIns="45674" rIns="91349" bIns="456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9991"/>
            <a:ext cx="2946189" cy="49664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349" tIns="45674" rIns="91349" bIns="4567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487" y="9429991"/>
            <a:ext cx="2946188" cy="49664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349" tIns="45674" rIns="91349" bIns="4567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51B49081-1C0A-4581-8D8F-13ED763210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617083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49081-1C0A-4581-8D8F-13ED7632109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1418-10C6-47FC-8A53-6DA6B94DC6F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5056-C533-4CFD-A14C-72E744C34BA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4FD-380A-419C-9EAC-FA496620DC4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C4608-FC16-4EF1-BB2D-130155E6C8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80DF-BDE4-4258-B905-BD2126FC31F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72FE8-CCD2-4119-B5E8-E89C4D244DD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AABD2-0FF0-48F7-9971-5C28FB9E04A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E763-1A1A-4FC1-B463-39451E9096F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B7609-C2E4-464E-846E-854C47895DD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FCEC0-F079-4A82-A810-6D72FB25B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C0B601-9AE5-4F09-B10C-370D028873B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1A669E4-089E-41B5-8ED5-F0E97C6A08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7/docs/api/java/util/ArrayList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1285860"/>
            <a:ext cx="8643998" cy="2071702"/>
          </a:xfrm>
        </p:spPr>
        <p:txBody>
          <a:bodyPr>
            <a:normAutofit/>
          </a:bodyPr>
          <a:lstStyle/>
          <a:p>
            <a:r>
              <a:rPr lang="en-IE" dirty="0" err="1" smtClean="0"/>
              <a:t>ArrayLists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Getting Elements from </a:t>
            </a:r>
            <a:r>
              <a:rPr lang="en-IE" dirty="0" err="1" smtClean="0"/>
              <a:t>ArrayList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 smtClean="0"/>
              <a:t>Return the four string references in streets</a:t>
            </a:r>
          </a:p>
          <a:p>
            <a:pPr>
              <a:buNone/>
            </a:pPr>
            <a:r>
              <a:rPr lang="en-IE" dirty="0" smtClean="0"/>
              <a:t>			</a:t>
            </a:r>
            <a:r>
              <a:rPr lang="en-IE" dirty="0" err="1" smtClean="0">
                <a:latin typeface="Comic Sans MS" pitchFamily="66" charset="0"/>
              </a:rPr>
              <a:t>streets.get</a:t>
            </a:r>
            <a:r>
              <a:rPr lang="en-IE" dirty="0" smtClean="0">
                <a:latin typeface="Comic Sans MS" pitchFamily="66" charset="0"/>
              </a:rPr>
              <a:t>(0);  //</a:t>
            </a:r>
            <a:r>
              <a:rPr lang="en-IE" dirty="0" smtClean="0"/>
              <a:t> William Street</a:t>
            </a:r>
            <a:endParaRPr lang="en-IE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IE" dirty="0" smtClean="0">
                <a:latin typeface="Comic Sans MS" pitchFamily="66" charset="0"/>
              </a:rPr>
              <a:t>			</a:t>
            </a:r>
            <a:r>
              <a:rPr lang="en-IE" dirty="0" err="1" smtClean="0">
                <a:latin typeface="Comic Sans MS" pitchFamily="66" charset="0"/>
              </a:rPr>
              <a:t>streets.get</a:t>
            </a:r>
            <a:r>
              <a:rPr lang="en-IE" dirty="0" smtClean="0">
                <a:latin typeface="Comic Sans MS" pitchFamily="66" charset="0"/>
              </a:rPr>
              <a:t>(1);  // </a:t>
            </a:r>
            <a:r>
              <a:rPr lang="en-IE" dirty="0" err="1" smtClean="0"/>
              <a:t>Capel</a:t>
            </a:r>
            <a:r>
              <a:rPr lang="en-IE" dirty="0" smtClean="0"/>
              <a:t> Street</a:t>
            </a:r>
          </a:p>
          <a:p>
            <a:pPr>
              <a:buNone/>
            </a:pPr>
            <a:r>
              <a:rPr lang="en-IE" dirty="0" smtClean="0">
                <a:latin typeface="Comic Sans MS" pitchFamily="66" charset="0"/>
              </a:rPr>
              <a:t>			</a:t>
            </a:r>
            <a:r>
              <a:rPr lang="en-IE" dirty="0" err="1" smtClean="0">
                <a:latin typeface="Comic Sans MS" pitchFamily="66" charset="0"/>
              </a:rPr>
              <a:t>streets.get</a:t>
            </a:r>
            <a:r>
              <a:rPr lang="en-IE" dirty="0" smtClean="0">
                <a:latin typeface="Comic Sans MS" pitchFamily="66" charset="0"/>
              </a:rPr>
              <a:t>(2);  // </a:t>
            </a:r>
            <a:r>
              <a:rPr lang="en-IE" dirty="0" smtClean="0"/>
              <a:t>Henry Street</a:t>
            </a:r>
            <a:endParaRPr lang="en-IE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IE" dirty="0" smtClean="0">
                <a:latin typeface="Comic Sans MS" pitchFamily="66" charset="0"/>
              </a:rPr>
              <a:t>			</a:t>
            </a:r>
            <a:r>
              <a:rPr lang="en-IE" dirty="0" err="1" smtClean="0">
                <a:latin typeface="Comic Sans MS" pitchFamily="66" charset="0"/>
              </a:rPr>
              <a:t>streets.get</a:t>
            </a:r>
            <a:r>
              <a:rPr lang="en-IE" dirty="0" smtClean="0">
                <a:latin typeface="Comic Sans MS" pitchFamily="66" charset="0"/>
              </a:rPr>
              <a:t>(3);  // </a:t>
            </a:r>
            <a:r>
              <a:rPr lang="en-IE" dirty="0" smtClean="0"/>
              <a:t>South Anne Street</a:t>
            </a:r>
            <a:endParaRPr lang="en-IE" dirty="0" smtClean="0">
              <a:latin typeface="Comic Sans MS" pitchFamily="66" charset="0"/>
            </a:endParaRPr>
          </a:p>
          <a:p>
            <a:pPr>
              <a:buNone/>
            </a:pPr>
            <a:endParaRPr lang="en-IE" dirty="0" smtClean="0"/>
          </a:p>
          <a:p>
            <a:r>
              <a:rPr lang="en-IE" b="1" dirty="0" smtClean="0"/>
              <a:t>Search list</a:t>
            </a:r>
            <a:r>
              <a:rPr lang="en-IE" dirty="0" smtClean="0"/>
              <a:t> and find the first occurrence of:</a:t>
            </a:r>
          </a:p>
          <a:p>
            <a:pPr>
              <a:buNone/>
            </a:pPr>
            <a:r>
              <a:rPr lang="en-IE" dirty="0" smtClean="0">
                <a:latin typeface="Comic Sans MS" pitchFamily="66" charset="0"/>
              </a:rPr>
              <a:t>			</a:t>
            </a:r>
            <a:r>
              <a:rPr lang="en-IE" dirty="0" err="1" smtClean="0">
                <a:latin typeface="Comic Sans MS" pitchFamily="66" charset="0"/>
              </a:rPr>
              <a:t>streets.indexOf</a:t>
            </a:r>
            <a:r>
              <a:rPr lang="en-IE" dirty="0" smtClean="0">
                <a:latin typeface="Comic Sans MS" pitchFamily="66" charset="0"/>
              </a:rPr>
              <a:t>(“</a:t>
            </a:r>
            <a:r>
              <a:rPr lang="en-IE" dirty="0" err="1" smtClean="0">
                <a:latin typeface="Comic Sans MS" pitchFamily="66" charset="0"/>
              </a:rPr>
              <a:t>Capel</a:t>
            </a:r>
            <a:r>
              <a:rPr lang="en-IE" dirty="0" smtClean="0">
                <a:latin typeface="Comic Sans MS" pitchFamily="66" charset="0"/>
              </a:rPr>
              <a:t> Street”);</a:t>
            </a:r>
          </a:p>
          <a:p>
            <a:pPr lvl="1"/>
            <a:r>
              <a:rPr lang="en-IE" dirty="0" smtClean="0"/>
              <a:t>Returns index </a:t>
            </a:r>
            <a:r>
              <a:rPr lang="en-IE" b="1" i="1" dirty="0" smtClean="0"/>
              <a:t>1</a:t>
            </a:r>
          </a:p>
          <a:p>
            <a:pPr lvl="1"/>
            <a:r>
              <a:rPr lang="en-IE" dirty="0" smtClean="0"/>
              <a:t>If did not exist would return -1</a:t>
            </a:r>
          </a:p>
          <a:p>
            <a:pPr lvl="1"/>
            <a:endParaRPr lang="en-IE" dirty="0" smtClean="0"/>
          </a:p>
          <a:p>
            <a:r>
              <a:rPr lang="en-IE" b="1" dirty="0" smtClean="0"/>
              <a:t>Search list </a:t>
            </a:r>
            <a:r>
              <a:rPr lang="en-IE" dirty="0" smtClean="0"/>
              <a:t>&amp; check if element exists in list:</a:t>
            </a:r>
          </a:p>
          <a:p>
            <a:pPr>
              <a:buNone/>
            </a:pPr>
            <a:r>
              <a:rPr lang="en-IE" dirty="0" smtClean="0">
                <a:latin typeface="Comic Sans MS" pitchFamily="66" charset="0"/>
              </a:rPr>
              <a:t>			</a:t>
            </a:r>
            <a:r>
              <a:rPr lang="en-IE" dirty="0" err="1" smtClean="0">
                <a:latin typeface="Comic Sans MS" pitchFamily="66" charset="0"/>
              </a:rPr>
              <a:t>streets.contains</a:t>
            </a:r>
            <a:r>
              <a:rPr lang="en-IE" dirty="0" smtClean="0">
                <a:latin typeface="Comic Sans MS" pitchFamily="66" charset="0"/>
              </a:rPr>
              <a:t>(“</a:t>
            </a:r>
            <a:r>
              <a:rPr lang="en-IE" dirty="0" err="1" smtClean="0">
                <a:latin typeface="Comic Sans MS" pitchFamily="66" charset="0"/>
              </a:rPr>
              <a:t>Capel</a:t>
            </a:r>
            <a:r>
              <a:rPr lang="en-IE" dirty="0" smtClean="0">
                <a:latin typeface="Comic Sans MS" pitchFamily="66" charset="0"/>
              </a:rPr>
              <a:t> Street”);</a:t>
            </a:r>
          </a:p>
          <a:p>
            <a:pPr lvl="1"/>
            <a:r>
              <a:rPr lang="en-IE" dirty="0" smtClean="0"/>
              <a:t>Returns </a:t>
            </a:r>
            <a:r>
              <a:rPr lang="en-IE" b="1" i="1" dirty="0" smtClean="0"/>
              <a:t>true</a:t>
            </a:r>
          </a:p>
          <a:p>
            <a:pPr lvl="1"/>
            <a:r>
              <a:rPr lang="en-IE" dirty="0" smtClean="0"/>
              <a:t>If did not exist would return false</a:t>
            </a:r>
          </a:p>
          <a:p>
            <a:endParaRPr lang="en-US" dirty="0" smtClean="0"/>
          </a:p>
          <a:p>
            <a:pPr>
              <a:buNone/>
            </a:pPr>
            <a:endParaRPr lang="en-IE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C4608-FC16-4EF1-BB2D-130155E6C85F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Removing Elements from </a:t>
            </a:r>
            <a:r>
              <a:rPr lang="en-IE" dirty="0" err="1" smtClean="0"/>
              <a:t>ArrayList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b="1" dirty="0" smtClean="0"/>
              <a:t>remove( </a:t>
            </a:r>
            <a:r>
              <a:rPr lang="en-IE" b="1" dirty="0" err="1" smtClean="0"/>
              <a:t>int</a:t>
            </a:r>
            <a:r>
              <a:rPr lang="en-IE" b="1" dirty="0" smtClean="0"/>
              <a:t> index ) </a:t>
            </a:r>
            <a:r>
              <a:rPr lang="en-IE" dirty="0" smtClean="0"/>
              <a:t>method</a:t>
            </a:r>
          </a:p>
          <a:p>
            <a:endParaRPr lang="en-IE" dirty="0" smtClean="0"/>
          </a:p>
          <a:p>
            <a:r>
              <a:rPr lang="en-IE" dirty="0" smtClean="0"/>
              <a:t>Removes element at index, </a:t>
            </a:r>
            <a:r>
              <a:rPr lang="en-IE" b="1" dirty="0" smtClean="0"/>
              <a:t>returns the element removed</a:t>
            </a:r>
          </a:p>
          <a:p>
            <a:endParaRPr lang="en-IE" dirty="0" smtClean="0"/>
          </a:p>
          <a:p>
            <a:r>
              <a:rPr lang="en-IE" dirty="0" smtClean="0"/>
              <a:t>All other elements are shifted over one to the left to fill the gap (subtracts one from their indices)</a:t>
            </a:r>
          </a:p>
          <a:p>
            <a:endParaRPr lang="en-IE" dirty="0" smtClean="0"/>
          </a:p>
          <a:p>
            <a:r>
              <a:rPr lang="en-IE" b="1" i="1" dirty="0" err="1" smtClean="0"/>
              <a:t>IndexOutOfBoundsException</a:t>
            </a:r>
            <a:r>
              <a:rPr lang="en-IE" dirty="0" smtClean="0"/>
              <a:t> if index does not exist.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C4608-FC16-4EF1-BB2D-130155E6C85F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Looping through </a:t>
            </a:r>
            <a:r>
              <a:rPr lang="en-IE" dirty="0" err="1" smtClean="0"/>
              <a:t>ArrayList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If you need to access elements of </a:t>
            </a:r>
            <a:r>
              <a:rPr lang="en-IE" dirty="0" err="1" smtClean="0"/>
              <a:t>ArrayList</a:t>
            </a:r>
            <a:r>
              <a:rPr lang="en-IE" dirty="0" smtClean="0"/>
              <a:t> one by one</a:t>
            </a:r>
          </a:p>
          <a:p>
            <a:endParaRPr lang="en-IE" dirty="0" smtClean="0"/>
          </a:p>
          <a:p>
            <a:r>
              <a:rPr lang="en-IE" dirty="0" smtClean="0"/>
              <a:t>There are a number of ways to do this: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IE" dirty="0" smtClean="0"/>
              <a:t>For loop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IE" dirty="0" smtClean="0"/>
              <a:t>For Each Loop</a:t>
            </a:r>
          </a:p>
          <a:p>
            <a:pPr marL="850392" lvl="1" indent="-457200">
              <a:buNone/>
            </a:pPr>
            <a:endParaRPr lang="en-IE" dirty="0" smtClean="0"/>
          </a:p>
          <a:p>
            <a:pPr>
              <a:buNone/>
            </a:pPr>
            <a:r>
              <a:rPr lang="en-IE" dirty="0" smtClean="0"/>
              <a:t>1. For Loop:</a:t>
            </a:r>
          </a:p>
          <a:p>
            <a:pPr lvl="1"/>
            <a:r>
              <a:rPr lang="en-IE" dirty="0" smtClean="0"/>
              <a:t>Access with a get() method</a:t>
            </a:r>
          </a:p>
          <a:p>
            <a:pPr lvl="1"/>
            <a:endParaRPr lang="en-IE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mic Sans MS" pitchFamily="66" charset="0"/>
              </a:rPr>
              <a:t>for (</a:t>
            </a:r>
            <a:r>
              <a:rPr lang="en-US" dirty="0" err="1" smtClean="0">
                <a:latin typeface="Comic Sans MS" pitchFamily="66" charset="0"/>
              </a:rPr>
              <a:t>int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i</a:t>
            </a:r>
            <a:r>
              <a:rPr lang="en-US" dirty="0" smtClean="0">
                <a:latin typeface="Comic Sans MS" pitchFamily="66" charset="0"/>
              </a:rPr>
              <a:t>=0; </a:t>
            </a:r>
            <a:r>
              <a:rPr lang="en-US" dirty="0" err="1" smtClean="0">
                <a:latin typeface="Comic Sans MS" pitchFamily="66" charset="0"/>
              </a:rPr>
              <a:t>i</a:t>
            </a:r>
            <a:r>
              <a:rPr lang="en-US" dirty="0" smtClean="0">
                <a:latin typeface="Comic Sans MS" pitchFamily="66" charset="0"/>
              </a:rPr>
              <a:t> &lt; </a:t>
            </a:r>
            <a:r>
              <a:rPr lang="en-US" dirty="0" err="1" smtClean="0">
                <a:latin typeface="Comic Sans MS" pitchFamily="66" charset="0"/>
              </a:rPr>
              <a:t>streets.size</a:t>
            </a:r>
            <a:r>
              <a:rPr lang="en-US" dirty="0" smtClean="0">
                <a:latin typeface="Comic Sans MS" pitchFamily="66" charset="0"/>
              </a:rPr>
              <a:t>(); </a:t>
            </a:r>
            <a:r>
              <a:rPr lang="en-US" dirty="0" err="1" smtClean="0">
                <a:latin typeface="Comic Sans MS" pitchFamily="66" charset="0"/>
              </a:rPr>
              <a:t>i</a:t>
            </a:r>
            <a:r>
              <a:rPr lang="en-US" dirty="0" smtClean="0">
                <a:latin typeface="Comic Sans MS" pitchFamily="66" charset="0"/>
              </a:rPr>
              <a:t>++) {</a:t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	</a:t>
            </a:r>
            <a:r>
              <a:rPr lang="en-US" dirty="0" err="1" smtClean="0">
                <a:latin typeface="Comic Sans MS" pitchFamily="66" charset="0"/>
              </a:rPr>
              <a:t>System.out.println</a:t>
            </a:r>
            <a:r>
              <a:rPr lang="en-US" dirty="0" smtClean="0">
                <a:latin typeface="Comic Sans MS" pitchFamily="66" charset="0"/>
              </a:rPr>
              <a:t>( </a:t>
            </a:r>
            <a:r>
              <a:rPr lang="en-US" dirty="0" err="1" smtClean="0">
                <a:latin typeface="Comic Sans MS" pitchFamily="66" charset="0"/>
              </a:rPr>
              <a:t>streets.get</a:t>
            </a:r>
            <a:r>
              <a:rPr lang="en-US" dirty="0" smtClean="0">
                <a:latin typeface="Comic Sans MS" pitchFamily="66" charset="0"/>
              </a:rPr>
              <a:t>(</a:t>
            </a:r>
            <a:r>
              <a:rPr lang="en-US" dirty="0" err="1" smtClean="0">
                <a:latin typeface="Comic Sans MS" pitchFamily="66" charset="0"/>
              </a:rPr>
              <a:t>i</a:t>
            </a:r>
            <a:r>
              <a:rPr lang="en-US" dirty="0" smtClean="0">
                <a:latin typeface="Comic Sans MS" pitchFamily="66" charset="0"/>
              </a:rPr>
              <a:t>) ); </a:t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}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C4608-FC16-4EF1-BB2D-130155E6C85F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Looping through </a:t>
            </a:r>
            <a:r>
              <a:rPr lang="en-IE" dirty="0" err="1" smtClean="0"/>
              <a:t>ArrayList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IE" dirty="0" smtClean="0"/>
              <a:t>2. For Each Loop:</a:t>
            </a:r>
          </a:p>
          <a:p>
            <a:pPr>
              <a:buNone/>
            </a:pPr>
            <a:endParaRPr lang="en-IE" dirty="0" smtClean="0"/>
          </a:p>
          <a:p>
            <a:pPr lvl="1">
              <a:buNone/>
            </a:pPr>
            <a:r>
              <a:rPr lang="en-US" dirty="0" smtClean="0">
                <a:latin typeface="Comic Sans MS" pitchFamily="66" charset="0"/>
              </a:rPr>
              <a:t>	for(String s : streets) {</a:t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	</a:t>
            </a:r>
            <a:r>
              <a:rPr lang="en-US" dirty="0" err="1" smtClean="0">
                <a:latin typeface="Comic Sans MS" pitchFamily="66" charset="0"/>
              </a:rPr>
              <a:t>System.out.println</a:t>
            </a:r>
            <a:r>
              <a:rPr lang="en-US" dirty="0" smtClean="0">
                <a:latin typeface="Comic Sans MS" pitchFamily="66" charset="0"/>
              </a:rPr>
              <a:t>(s);</a:t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}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/>
              <a:t>The enhanced for-loop is a popular feature introduced with the Java SE platform in version 5.0. </a:t>
            </a:r>
            <a:r>
              <a:rPr lang="en-US" dirty="0" err="1" smtClean="0"/>
              <a:t>Its</a:t>
            </a:r>
            <a:r>
              <a:rPr lang="en-US" dirty="0" smtClean="0"/>
              <a:t>  simple </a:t>
            </a:r>
            <a:r>
              <a:rPr lang="en-US" dirty="0"/>
              <a:t>structure allows one to simplify code by presenting for-loops that visit each element of an array/collection without explicitly expressing how one goes from element to </a:t>
            </a:r>
            <a:r>
              <a:rPr lang="en-US" dirty="0" smtClean="0"/>
              <a:t>element,</a:t>
            </a:r>
            <a:r>
              <a:rPr lang="en-US" dirty="0"/>
              <a:t> 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Specifically </a:t>
            </a:r>
            <a:r>
              <a:rPr lang="en-US" dirty="0"/>
              <a:t>designed for iteration over collections and arrays</a:t>
            </a:r>
            <a:endParaRPr lang="en-IE" b="1" dirty="0"/>
          </a:p>
          <a:p>
            <a:pPr lvl="1">
              <a:buNone/>
            </a:pPr>
            <a:r>
              <a:rPr lang="en-US" b="1" dirty="0" smtClean="0"/>
              <a:t>Syntax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IE" b="1" dirty="0"/>
              <a:t>for (</a:t>
            </a:r>
            <a:r>
              <a:rPr lang="en-IE" b="1" dirty="0" err="1"/>
              <a:t>data_type</a:t>
            </a:r>
            <a:r>
              <a:rPr lang="en-IE" b="1" dirty="0"/>
              <a:t> variable: </a:t>
            </a:r>
            <a:r>
              <a:rPr lang="en-IE" b="1" dirty="0" err="1"/>
              <a:t>array_name</a:t>
            </a:r>
            <a:r>
              <a:rPr lang="en-IE" b="1" dirty="0" smtClean="0"/>
              <a:t>){ </a:t>
            </a:r>
          </a:p>
          <a:p>
            <a:pPr lvl="1">
              <a:buNone/>
            </a:pPr>
            <a:r>
              <a:rPr lang="en-IE" b="1" dirty="0" smtClean="0"/>
              <a:t>…..</a:t>
            </a:r>
          </a:p>
          <a:p>
            <a:pPr lvl="1">
              <a:buNone/>
            </a:pPr>
            <a:r>
              <a:rPr lang="en-IE" b="1" dirty="0" smtClean="0"/>
              <a:t>}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They </a:t>
            </a:r>
            <a:r>
              <a:rPr lang="en-US" dirty="0"/>
              <a:t>can be used when you wish to step through the elements of the array in first-to-last order, and you do not need to know the index of the current element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C4608-FC16-4EF1-BB2D-130155E6C85F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Enhanced For (For Each) Loop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dirty="0"/>
              <a:t>class </a:t>
            </a:r>
            <a:r>
              <a:rPr lang="en-US" dirty="0" err="1"/>
              <a:t>EnhancedForDemo</a:t>
            </a:r>
            <a:r>
              <a:rPr lang="en-US" dirty="0"/>
              <a:t> {</a:t>
            </a:r>
          </a:p>
          <a:p>
            <a:pPr marL="114300" indent="0">
              <a:buNone/>
            </a:pPr>
            <a:r>
              <a:rPr lang="en-US" dirty="0"/>
              <a:t> public static void main(String[] </a:t>
            </a:r>
            <a:r>
              <a:rPr lang="en-US" dirty="0" err="1"/>
              <a:t>args</a:t>
            </a:r>
            <a:r>
              <a:rPr lang="en-US" dirty="0"/>
              <a:t>){ </a:t>
            </a:r>
          </a:p>
          <a:p>
            <a:pPr marL="114300" indent="0">
              <a:buNone/>
            </a:pPr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[] numbers = {1,2,3,4,5,6,7,8,9,10}; </a:t>
            </a:r>
          </a:p>
          <a:p>
            <a:pPr marL="114300" indent="0">
              <a:buNone/>
            </a:pPr>
            <a:r>
              <a:rPr lang="en-US" dirty="0"/>
              <a:t>   </a:t>
            </a:r>
          </a:p>
          <a:p>
            <a:pPr marL="114300" indent="0">
              <a:buNone/>
            </a:pPr>
            <a:r>
              <a:rPr lang="en-US" dirty="0"/>
              <a:t>   for (</a:t>
            </a:r>
            <a:r>
              <a:rPr lang="en-US" dirty="0" err="1"/>
              <a:t>int</a:t>
            </a:r>
            <a:r>
              <a:rPr lang="en-US" dirty="0"/>
              <a:t> item : numbers) { </a:t>
            </a:r>
          </a:p>
          <a:p>
            <a:pPr marL="114300" indent="0">
              <a:buNone/>
            </a:pPr>
            <a:r>
              <a:rPr lang="en-US" dirty="0"/>
              <a:t>     </a:t>
            </a:r>
            <a:r>
              <a:rPr lang="en-US" dirty="0" err="1"/>
              <a:t>System.out.println</a:t>
            </a:r>
            <a:r>
              <a:rPr lang="en-US" dirty="0"/>
              <a:t>("Count is: " + item); }</a:t>
            </a:r>
          </a:p>
          <a:p>
            <a:pPr marL="114300" indent="0">
              <a:buNone/>
            </a:pPr>
            <a:r>
              <a:rPr lang="en-US" dirty="0"/>
              <a:t> }</a:t>
            </a:r>
          </a:p>
          <a:p>
            <a:pPr marL="114300" indent="0">
              <a:buNone/>
            </a:pPr>
            <a:r>
              <a:rPr lang="en-US" dirty="0" smtClean="0"/>
              <a:t>}</a:t>
            </a:r>
          </a:p>
          <a:p>
            <a:pPr marL="114300" indent="0">
              <a:buNone/>
            </a:pPr>
            <a:r>
              <a:rPr lang="en-US" dirty="0" smtClean="0"/>
              <a:t> </a:t>
            </a:r>
            <a:r>
              <a:rPr lang="en-US" dirty="0"/>
              <a:t>In this example, the variable </a:t>
            </a:r>
            <a:r>
              <a:rPr lang="en-US" b="1" dirty="0"/>
              <a:t>item</a:t>
            </a:r>
            <a:r>
              <a:rPr lang="en-US" dirty="0"/>
              <a:t> holds the current value from the numbers array. </a:t>
            </a:r>
          </a:p>
          <a:p>
            <a:r>
              <a:rPr lang="en-US" dirty="0"/>
              <a:t>Count is: 1 </a:t>
            </a:r>
            <a:endParaRPr lang="en-US" dirty="0" smtClean="0"/>
          </a:p>
          <a:p>
            <a:r>
              <a:rPr lang="en-US" dirty="0" smtClean="0"/>
              <a:t>Count </a:t>
            </a:r>
            <a:r>
              <a:rPr lang="en-US" dirty="0"/>
              <a:t>is: 2 </a:t>
            </a:r>
            <a:endParaRPr lang="en-US" dirty="0" smtClean="0"/>
          </a:p>
          <a:p>
            <a:r>
              <a:rPr lang="en-US" dirty="0" smtClean="0"/>
              <a:t>..</a:t>
            </a:r>
          </a:p>
          <a:p>
            <a:r>
              <a:rPr lang="en-US" dirty="0" smtClean="0"/>
              <a:t>Count </a:t>
            </a:r>
            <a:r>
              <a:rPr lang="en-US" dirty="0"/>
              <a:t>is: 10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C4608-FC16-4EF1-BB2D-130155E6C85F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33676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Sample 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r>
              <a:rPr lang="en-IE" dirty="0" smtClean="0"/>
              <a:t>Output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C4608-FC16-4EF1-BB2D-130155E6C85F}" type="slidenum">
              <a:rPr lang="en-GB" smtClean="0"/>
              <a:pPr/>
              <a:t>15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96752"/>
            <a:ext cx="6624736" cy="3865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229267"/>
            <a:ext cx="3528392" cy="1352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461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r>
              <a:rPr lang="en-IE" dirty="0" smtClean="0"/>
              <a:t>Output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C4608-FC16-4EF1-BB2D-130155E6C85F}" type="slidenum">
              <a:rPr lang="en-GB" smtClean="0"/>
              <a:pPr/>
              <a:t>16</a:t>
            </a:fld>
            <a:endParaRPr lang="en-GB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0148" y="332656"/>
            <a:ext cx="586740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149080"/>
            <a:ext cx="396240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71007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Sample 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7764016" cy="5400600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IE" sz="1400" dirty="0"/>
              <a:t>//creating an </a:t>
            </a:r>
            <a:r>
              <a:rPr lang="en-IE" sz="1400" dirty="0" err="1"/>
              <a:t>arraylist</a:t>
            </a:r>
            <a:r>
              <a:rPr lang="en-IE" sz="1400" dirty="0"/>
              <a:t> of </a:t>
            </a:r>
            <a:r>
              <a:rPr lang="en-IE" sz="1400" dirty="0" err="1"/>
              <a:t>PersonClass</a:t>
            </a:r>
            <a:r>
              <a:rPr lang="en-IE" sz="1400" dirty="0"/>
              <a:t> objects</a:t>
            </a:r>
          </a:p>
          <a:p>
            <a:pPr marL="114300" indent="0">
              <a:buNone/>
            </a:pPr>
            <a:r>
              <a:rPr lang="en-IE" sz="1400" dirty="0"/>
              <a:t>   </a:t>
            </a:r>
            <a:r>
              <a:rPr lang="en-IE" sz="1400" dirty="0" smtClean="0"/>
              <a:t> </a:t>
            </a:r>
            <a:r>
              <a:rPr lang="en-IE" sz="1400" dirty="0" err="1"/>
              <a:t>PersonClass</a:t>
            </a:r>
            <a:r>
              <a:rPr lang="en-IE" sz="1400" dirty="0"/>
              <a:t> p2 = new </a:t>
            </a:r>
            <a:r>
              <a:rPr lang="en-IE" sz="1400" dirty="0" err="1"/>
              <a:t>PersonClass</a:t>
            </a:r>
            <a:r>
              <a:rPr lang="en-IE" sz="1400" dirty="0"/>
              <a:t>("Zak", 99);</a:t>
            </a:r>
          </a:p>
          <a:p>
            <a:pPr marL="114300" indent="0">
              <a:buNone/>
            </a:pPr>
            <a:r>
              <a:rPr lang="en-IE" sz="1400" dirty="0"/>
              <a:t>    </a:t>
            </a:r>
            <a:r>
              <a:rPr lang="en-IE" sz="1400" dirty="0" err="1"/>
              <a:t>ArrayList</a:t>
            </a:r>
            <a:r>
              <a:rPr lang="en-IE" sz="1400" dirty="0"/>
              <a:t>&lt;</a:t>
            </a:r>
            <a:r>
              <a:rPr lang="en-IE" sz="1400" dirty="0" err="1"/>
              <a:t>PersonClass</a:t>
            </a:r>
            <a:r>
              <a:rPr lang="en-IE" sz="1400" dirty="0"/>
              <a:t>&gt; persons = new </a:t>
            </a:r>
            <a:r>
              <a:rPr lang="en-IE" sz="1400" dirty="0" err="1"/>
              <a:t>ArrayList</a:t>
            </a:r>
            <a:r>
              <a:rPr lang="en-IE" sz="1400" dirty="0"/>
              <a:t>&lt;</a:t>
            </a:r>
            <a:r>
              <a:rPr lang="en-IE" sz="1400" dirty="0" err="1"/>
              <a:t>PersonClass</a:t>
            </a:r>
            <a:r>
              <a:rPr lang="en-IE" sz="1400" dirty="0"/>
              <a:t>&gt;();</a:t>
            </a:r>
          </a:p>
          <a:p>
            <a:pPr marL="114300" indent="0">
              <a:buNone/>
            </a:pPr>
            <a:r>
              <a:rPr lang="en-IE" sz="1400" dirty="0"/>
              <a:t>    </a:t>
            </a:r>
            <a:r>
              <a:rPr lang="en-IE" sz="1400" dirty="0" err="1"/>
              <a:t>persons.add</a:t>
            </a:r>
            <a:r>
              <a:rPr lang="en-IE" sz="1400" dirty="0"/>
              <a:t>(new </a:t>
            </a:r>
            <a:r>
              <a:rPr lang="en-IE" sz="1400" dirty="0" err="1"/>
              <a:t>PersonClass</a:t>
            </a:r>
            <a:r>
              <a:rPr lang="en-IE" sz="1400" dirty="0"/>
              <a:t>("Able",10));</a:t>
            </a:r>
          </a:p>
          <a:p>
            <a:pPr marL="114300" indent="0">
              <a:buNone/>
            </a:pPr>
            <a:r>
              <a:rPr lang="en-IE" sz="1400" dirty="0"/>
              <a:t>    </a:t>
            </a:r>
            <a:r>
              <a:rPr lang="en-IE" sz="1400" dirty="0" err="1"/>
              <a:t>persons.add</a:t>
            </a:r>
            <a:r>
              <a:rPr lang="en-IE" sz="1400" dirty="0"/>
              <a:t>(new </a:t>
            </a:r>
            <a:r>
              <a:rPr lang="en-IE" sz="1400" dirty="0" err="1"/>
              <a:t>PersonClass</a:t>
            </a:r>
            <a:r>
              <a:rPr lang="en-IE" sz="1400" dirty="0"/>
              <a:t>("Bob", 12));</a:t>
            </a:r>
          </a:p>
          <a:p>
            <a:pPr marL="114300" indent="0">
              <a:buNone/>
            </a:pPr>
            <a:r>
              <a:rPr lang="en-IE" sz="1400" dirty="0"/>
              <a:t>    </a:t>
            </a:r>
            <a:r>
              <a:rPr lang="en-IE" sz="1400" dirty="0" err="1"/>
              <a:t>persons.add</a:t>
            </a:r>
            <a:r>
              <a:rPr lang="en-IE" sz="1400" dirty="0"/>
              <a:t>(new </a:t>
            </a:r>
            <a:r>
              <a:rPr lang="en-IE" sz="1400" dirty="0" err="1"/>
              <a:t>PersonClass</a:t>
            </a:r>
            <a:r>
              <a:rPr lang="en-IE" sz="1400" dirty="0"/>
              <a:t>("Carol",16));</a:t>
            </a:r>
          </a:p>
          <a:p>
            <a:pPr marL="114300" indent="0">
              <a:buNone/>
            </a:pPr>
            <a:r>
              <a:rPr lang="en-IE" sz="1400" dirty="0"/>
              <a:t>    </a:t>
            </a:r>
            <a:r>
              <a:rPr lang="en-IE" sz="1400" dirty="0" err="1"/>
              <a:t>persons.add</a:t>
            </a:r>
            <a:r>
              <a:rPr lang="en-IE" sz="1400" dirty="0"/>
              <a:t>(p2);</a:t>
            </a:r>
          </a:p>
          <a:p>
            <a:pPr marL="114300" indent="0">
              <a:buNone/>
            </a:pPr>
            <a:r>
              <a:rPr lang="en-IE" sz="1400" dirty="0"/>
              <a:t>    </a:t>
            </a:r>
          </a:p>
          <a:p>
            <a:pPr marL="114300" indent="0">
              <a:buNone/>
            </a:pPr>
            <a:r>
              <a:rPr lang="en-IE" sz="1400" dirty="0"/>
              <a:t>    for(</a:t>
            </a:r>
            <a:r>
              <a:rPr lang="en-IE" sz="1400" dirty="0" err="1"/>
              <a:t>PersonClass</a:t>
            </a:r>
            <a:r>
              <a:rPr lang="en-IE" sz="1400" dirty="0"/>
              <a:t> p : persons) { </a:t>
            </a:r>
          </a:p>
          <a:p>
            <a:pPr marL="114300" indent="0">
              <a:buNone/>
            </a:pPr>
            <a:r>
              <a:rPr lang="en-IE" sz="1400" dirty="0"/>
              <a:t>      </a:t>
            </a:r>
            <a:r>
              <a:rPr lang="en-IE" sz="1400" dirty="0" err="1"/>
              <a:t>p.print</a:t>
            </a:r>
            <a:r>
              <a:rPr lang="en-IE" sz="1400" dirty="0"/>
              <a:t>(); </a:t>
            </a:r>
          </a:p>
          <a:p>
            <a:pPr marL="114300" indent="0">
              <a:buNone/>
            </a:pPr>
            <a:r>
              <a:rPr lang="en-IE" sz="1400" dirty="0"/>
              <a:t>    } </a:t>
            </a:r>
            <a:endParaRPr lang="en-IE" sz="1400" dirty="0" smtClean="0"/>
          </a:p>
          <a:p>
            <a:pPr marL="114300" indent="0">
              <a:buNone/>
            </a:pPr>
            <a:endParaRPr lang="en-IE" sz="1400" dirty="0"/>
          </a:p>
          <a:p>
            <a:pPr marL="114300" indent="0">
              <a:buNone/>
            </a:pPr>
            <a:r>
              <a:rPr lang="en-IE" sz="1400" dirty="0"/>
              <a:t>    /*outputs</a:t>
            </a:r>
          </a:p>
          <a:p>
            <a:pPr marL="114300" indent="0">
              <a:buNone/>
            </a:pPr>
            <a:r>
              <a:rPr lang="en-IE" sz="1400" dirty="0"/>
              <a:t>     Name Able </a:t>
            </a:r>
          </a:p>
          <a:p>
            <a:pPr marL="114300" indent="0">
              <a:buNone/>
            </a:pPr>
            <a:r>
              <a:rPr lang="en-IE" sz="1400" dirty="0"/>
              <a:t>     Age 10 </a:t>
            </a:r>
          </a:p>
          <a:p>
            <a:pPr marL="114300" indent="0">
              <a:buNone/>
            </a:pPr>
            <a:r>
              <a:rPr lang="en-IE" sz="1400" dirty="0"/>
              <a:t>     Name Bob </a:t>
            </a:r>
          </a:p>
          <a:p>
            <a:pPr marL="114300" indent="0">
              <a:buNone/>
            </a:pPr>
            <a:r>
              <a:rPr lang="en-IE" sz="1400" dirty="0"/>
              <a:t>     Age 12 </a:t>
            </a:r>
          </a:p>
          <a:p>
            <a:pPr marL="114300" indent="0">
              <a:buNone/>
            </a:pPr>
            <a:r>
              <a:rPr lang="en-IE" sz="1400" dirty="0"/>
              <a:t>     Name Carol </a:t>
            </a:r>
          </a:p>
          <a:p>
            <a:pPr marL="114300" indent="0">
              <a:buNone/>
            </a:pPr>
            <a:r>
              <a:rPr lang="en-IE" sz="1400" dirty="0"/>
              <a:t>     Age 16 </a:t>
            </a:r>
          </a:p>
          <a:p>
            <a:pPr marL="114300" indent="0">
              <a:buNone/>
            </a:pPr>
            <a:r>
              <a:rPr lang="en-IE" sz="1400" dirty="0"/>
              <a:t>     Name Zak </a:t>
            </a:r>
          </a:p>
          <a:p>
            <a:pPr marL="114300" indent="0">
              <a:buNone/>
            </a:pPr>
            <a:r>
              <a:rPr lang="en-IE" sz="1400" dirty="0"/>
              <a:t>     Age 99 */</a:t>
            </a:r>
          </a:p>
          <a:p>
            <a:pPr marL="114300" indent="0">
              <a:buNone/>
            </a:pPr>
            <a:r>
              <a:rPr lang="en-IE" sz="14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C4608-FC16-4EF1-BB2D-130155E6C85F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3530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1143000"/>
          </a:xfrm>
        </p:spPr>
        <p:txBody>
          <a:bodyPr/>
          <a:lstStyle/>
          <a:p>
            <a:r>
              <a:rPr lang="en-IE" dirty="0" smtClean="0"/>
              <a:t>Wrapper classes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7992888" cy="558924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err="1" smtClean="0"/>
              <a:t>ArrayLists</a:t>
            </a:r>
            <a:r>
              <a:rPr lang="en-US" dirty="0" smtClean="0"/>
              <a:t> only hold objects, if we want to use primitive data we need to use Wrapper classes, </a:t>
            </a:r>
            <a:r>
              <a:rPr lang="en-US" dirty="0" err="1" smtClean="0"/>
              <a:t>i,e</a:t>
            </a:r>
            <a:r>
              <a:rPr lang="en-US" dirty="0" smtClean="0"/>
              <a:t>, to have an </a:t>
            </a:r>
            <a:r>
              <a:rPr lang="en-US" dirty="0" err="1" smtClean="0"/>
              <a:t>arrayList</a:t>
            </a:r>
            <a:r>
              <a:rPr lang="en-US" dirty="0" smtClean="0"/>
              <a:t> of </a:t>
            </a:r>
            <a:r>
              <a:rPr lang="en-US" dirty="0" err="1" smtClean="0"/>
              <a:t>ints</a:t>
            </a:r>
            <a:r>
              <a:rPr lang="en-US" dirty="0" smtClean="0"/>
              <a:t> you must use the Integer wrapper class. Conversion between primitive types and corresponding wrapper classes is automatic.</a:t>
            </a:r>
          </a:p>
          <a:p>
            <a:pPr marL="114300" indent="0">
              <a:buNone/>
            </a:pPr>
            <a:r>
              <a:rPr lang="fr-FR" sz="2000" b="1" dirty="0" smtClean="0"/>
              <a:t>Double </a:t>
            </a:r>
            <a:r>
              <a:rPr lang="fr-FR" sz="2000" b="1" dirty="0"/>
              <a:t>d = 28.65;</a:t>
            </a:r>
          </a:p>
          <a:p>
            <a:pPr marL="114300" indent="0">
              <a:buNone/>
            </a:pPr>
            <a:r>
              <a:rPr lang="fr-FR" sz="2000" b="1" dirty="0" smtClean="0"/>
              <a:t>double </a:t>
            </a:r>
            <a:r>
              <a:rPr lang="fr-FR" sz="2000" b="1" dirty="0" err="1"/>
              <a:t>primD</a:t>
            </a:r>
            <a:r>
              <a:rPr lang="fr-FR" sz="2000" b="1" dirty="0"/>
              <a:t> = d;</a:t>
            </a:r>
          </a:p>
          <a:p>
            <a:pPr marL="114300" indent="0">
              <a:buNone/>
            </a:pPr>
            <a:r>
              <a:rPr lang="fr-FR" sz="2000" b="1" dirty="0" err="1" smtClean="0"/>
              <a:t>System.out.println</a:t>
            </a:r>
            <a:r>
              <a:rPr lang="fr-FR" sz="2000" b="1" dirty="0" smtClean="0"/>
              <a:t>(" Primitive </a:t>
            </a:r>
            <a:r>
              <a:rPr lang="fr-FR" sz="2000" b="1" dirty="0"/>
              <a:t>"+d);</a:t>
            </a:r>
            <a:endParaRPr lang="en-US" sz="2000" b="1" dirty="0" smtClean="0"/>
          </a:p>
          <a:p>
            <a:pPr marL="114300" indent="0" algn="ctr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Wrapper classes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C4608-FC16-4EF1-BB2D-130155E6C85F}" type="slidenum">
              <a:rPr lang="en-GB" smtClean="0"/>
              <a:pPr/>
              <a:t>18</a:t>
            </a:fld>
            <a:endParaRPr lang="en-GB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21505741"/>
              </p:ext>
            </p:extLst>
          </p:nvPr>
        </p:nvGraphicFramePr>
        <p:xfrm>
          <a:off x="4716016" y="3284984"/>
          <a:ext cx="3672408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  <a:gridCol w="1800200"/>
              </a:tblGrid>
              <a:tr h="261029">
                <a:tc>
                  <a:txBody>
                    <a:bodyPr/>
                    <a:lstStyle/>
                    <a:p>
                      <a:r>
                        <a:rPr lang="en-IE" dirty="0" smtClean="0"/>
                        <a:t>Primitive Type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Wrapper </a:t>
                      </a:r>
                      <a:r>
                        <a:rPr lang="en-IE" baseline="0" dirty="0" smtClean="0"/>
                        <a:t> Class</a:t>
                      </a:r>
                      <a:endParaRPr lang="en-IE" dirty="0"/>
                    </a:p>
                  </a:txBody>
                  <a:tcPr/>
                </a:tc>
              </a:tr>
              <a:tr h="261029">
                <a:tc>
                  <a:txBody>
                    <a:bodyPr/>
                    <a:lstStyle/>
                    <a:p>
                      <a:r>
                        <a:rPr lang="en-IE" dirty="0" err="1" smtClean="0"/>
                        <a:t>boolean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Boolean</a:t>
                      </a:r>
                    </a:p>
                  </a:txBody>
                  <a:tcPr/>
                </a:tc>
              </a:tr>
              <a:tr h="261029">
                <a:tc>
                  <a:txBody>
                    <a:bodyPr/>
                    <a:lstStyle/>
                    <a:p>
                      <a:r>
                        <a:rPr lang="en-IE" dirty="0" smtClean="0"/>
                        <a:t>char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Character</a:t>
                      </a:r>
                      <a:endParaRPr lang="en-IE" dirty="0"/>
                    </a:p>
                  </a:txBody>
                  <a:tcPr/>
                </a:tc>
              </a:tr>
              <a:tr h="261029">
                <a:tc>
                  <a:txBody>
                    <a:bodyPr/>
                    <a:lstStyle/>
                    <a:p>
                      <a:r>
                        <a:rPr lang="en-IE" dirty="0" smtClean="0"/>
                        <a:t>byte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Byte</a:t>
                      </a:r>
                      <a:endParaRPr lang="en-IE" dirty="0"/>
                    </a:p>
                  </a:txBody>
                  <a:tcPr/>
                </a:tc>
              </a:tr>
              <a:tr h="261029">
                <a:tc>
                  <a:txBody>
                    <a:bodyPr/>
                    <a:lstStyle/>
                    <a:p>
                      <a:r>
                        <a:rPr lang="en-IE" dirty="0" smtClean="0"/>
                        <a:t>short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Short</a:t>
                      </a:r>
                      <a:endParaRPr lang="en-IE" dirty="0"/>
                    </a:p>
                  </a:txBody>
                  <a:tcPr/>
                </a:tc>
              </a:tr>
              <a:tr h="261029">
                <a:tc>
                  <a:txBody>
                    <a:bodyPr/>
                    <a:lstStyle/>
                    <a:p>
                      <a:r>
                        <a:rPr lang="en-IE" dirty="0" err="1" smtClean="0"/>
                        <a:t>int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Integer</a:t>
                      </a:r>
                      <a:endParaRPr lang="en-IE" dirty="0"/>
                    </a:p>
                  </a:txBody>
                  <a:tcPr/>
                </a:tc>
              </a:tr>
              <a:tr h="261029">
                <a:tc>
                  <a:txBody>
                    <a:bodyPr/>
                    <a:lstStyle/>
                    <a:p>
                      <a:r>
                        <a:rPr lang="en-IE" dirty="0" smtClean="0"/>
                        <a:t>long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Long</a:t>
                      </a:r>
                      <a:endParaRPr lang="en-IE" dirty="0"/>
                    </a:p>
                  </a:txBody>
                  <a:tcPr/>
                </a:tc>
              </a:tr>
              <a:tr h="261029">
                <a:tc>
                  <a:txBody>
                    <a:bodyPr/>
                    <a:lstStyle/>
                    <a:p>
                      <a:r>
                        <a:rPr lang="en-IE" dirty="0" smtClean="0"/>
                        <a:t>float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Float</a:t>
                      </a:r>
                      <a:endParaRPr lang="en-IE" dirty="0"/>
                    </a:p>
                  </a:txBody>
                  <a:tcPr/>
                </a:tc>
              </a:tr>
              <a:tr h="261029">
                <a:tc>
                  <a:txBody>
                    <a:bodyPr/>
                    <a:lstStyle/>
                    <a:p>
                      <a:r>
                        <a:rPr lang="en-IE" dirty="0" smtClean="0"/>
                        <a:t>double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Double</a:t>
                      </a:r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2843808" y="4437112"/>
            <a:ext cx="1368152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281225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ArrayLists</a:t>
            </a:r>
            <a:r>
              <a:rPr lang="en-IE" dirty="0" smtClean="0"/>
              <a:t> of Wrapper classes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Remember to use Wrapper classes for </a:t>
            </a:r>
            <a:r>
              <a:rPr lang="en-IE" dirty="0" err="1" smtClean="0"/>
              <a:t>arraylists</a:t>
            </a:r>
            <a:r>
              <a:rPr lang="en-IE" dirty="0" smtClean="0"/>
              <a:t> of primitives.</a:t>
            </a:r>
          </a:p>
          <a:p>
            <a:r>
              <a:rPr lang="en-IE" dirty="0" err="1" smtClean="0"/>
              <a:t>ArrayList</a:t>
            </a:r>
            <a:r>
              <a:rPr lang="en-IE" dirty="0" smtClean="0"/>
              <a:t>&lt;Integer&gt; values = new </a:t>
            </a:r>
            <a:r>
              <a:rPr lang="en-IE" dirty="0" err="1" smtClean="0"/>
              <a:t>ArrayList</a:t>
            </a:r>
            <a:r>
              <a:rPr lang="en-IE" dirty="0" smtClean="0"/>
              <a:t>&lt;Integer&gt;();</a:t>
            </a:r>
          </a:p>
          <a:p>
            <a:r>
              <a:rPr lang="en-IE" dirty="0" err="1" smtClean="0"/>
              <a:t>values.add</a:t>
            </a:r>
            <a:r>
              <a:rPr lang="en-IE" dirty="0" smtClean="0"/>
              <a:t>(10);</a:t>
            </a:r>
          </a:p>
          <a:p>
            <a:r>
              <a:rPr lang="en-IE" dirty="0" err="1" smtClean="0"/>
              <a:t>values.add</a:t>
            </a:r>
            <a:r>
              <a:rPr lang="en-IE" dirty="0" smtClean="0"/>
              <a:t>(20);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C4608-FC16-4EF1-BB2D-130155E6C85F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51520" y="3284984"/>
            <a:ext cx="756084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Exercise:</a:t>
            </a:r>
          </a:p>
          <a:p>
            <a:r>
              <a:rPr lang="en-US" dirty="0"/>
              <a:t>Write the code snippet that would create an </a:t>
            </a:r>
            <a:r>
              <a:rPr lang="en-US" dirty="0" err="1"/>
              <a:t>ArrayList</a:t>
            </a:r>
            <a:r>
              <a:rPr lang="en-US" dirty="0"/>
              <a:t> of integers. Write a loop that would insert the numbers 1 to 20 into the </a:t>
            </a:r>
            <a:r>
              <a:rPr lang="en-US" dirty="0" err="1"/>
              <a:t>ArrayList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5272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Collections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Java provides an interface called Collections.</a:t>
            </a:r>
          </a:p>
          <a:p>
            <a:endParaRPr lang="en-IE" dirty="0" smtClean="0"/>
          </a:p>
          <a:p>
            <a:r>
              <a:rPr lang="en-IE" dirty="0" smtClean="0"/>
              <a:t>A collection represents a group of objects, known as its elements.</a:t>
            </a:r>
          </a:p>
          <a:p>
            <a:endParaRPr lang="en-IE" dirty="0" smtClean="0"/>
          </a:p>
          <a:p>
            <a:r>
              <a:rPr lang="en-IE" dirty="0" smtClean="0"/>
              <a:t>Some collections allow duplicates, List, and others do not, Set. Some are ordered, i.e. preserves the </a:t>
            </a:r>
            <a:r>
              <a:rPr lang="en-IE" dirty="0"/>
              <a:t> insertion</a:t>
            </a:r>
            <a:r>
              <a:rPr lang="en-IE" b="1" dirty="0"/>
              <a:t> </a:t>
            </a:r>
            <a:r>
              <a:rPr lang="en-IE" b="1" dirty="0" smtClean="0"/>
              <a:t> </a:t>
            </a:r>
            <a:r>
              <a:rPr lang="en-IE" dirty="0" smtClean="0"/>
              <a:t>order, List, some are not, Set.</a:t>
            </a:r>
          </a:p>
          <a:p>
            <a:endParaRPr lang="en-IE" dirty="0" smtClean="0"/>
          </a:p>
          <a:p>
            <a:r>
              <a:rPr lang="en-IE" dirty="0" smtClean="0"/>
              <a:t>We will look at an ordered collections of type </a:t>
            </a:r>
            <a:r>
              <a:rPr lang="en-IE" i="1" dirty="0" smtClean="0"/>
              <a:t>List</a:t>
            </a:r>
            <a:r>
              <a:rPr lang="en-IE" dirty="0" smtClean="0"/>
              <a:t>:</a:t>
            </a:r>
          </a:p>
          <a:p>
            <a:pPr lvl="1"/>
            <a:r>
              <a:rPr lang="en-IE" dirty="0" err="1" smtClean="0"/>
              <a:t>ArrayList</a:t>
            </a:r>
            <a:endParaRPr lang="en-IE" dirty="0" smtClean="0"/>
          </a:p>
          <a:p>
            <a:pPr lvl="1">
              <a:buNone/>
            </a:pPr>
            <a:endParaRPr lang="en-IE" dirty="0" smtClean="0"/>
          </a:p>
          <a:p>
            <a:r>
              <a:rPr lang="en-IE" i="1" dirty="0" smtClean="0"/>
              <a:t>Lists</a:t>
            </a:r>
            <a:r>
              <a:rPr lang="en-IE" dirty="0" smtClean="0"/>
              <a:t> allow duplicate elements</a:t>
            </a:r>
          </a:p>
          <a:p>
            <a:endParaRPr lang="en-IE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05639-5570-412B-8E69-37843E7AD98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Exercise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C4608-FC16-4EF1-BB2D-130155E6C85F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683568" y="2788630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Print the array list using for each loop</a:t>
            </a:r>
            <a:endParaRPr lang="en-IE" dirty="0"/>
          </a:p>
        </p:txBody>
      </p:sp>
      <p:sp>
        <p:nvSpPr>
          <p:cNvPr id="8" name="TextBox 7"/>
          <p:cNvSpPr txBox="1"/>
          <p:nvPr/>
        </p:nvSpPr>
        <p:spPr>
          <a:xfrm>
            <a:off x="721183" y="4500102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Find the largest in the </a:t>
            </a:r>
            <a:r>
              <a:rPr lang="en-IE" dirty="0" err="1" smtClean="0"/>
              <a:t>arraylist</a:t>
            </a:r>
            <a:endParaRPr lang="en-IE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088" y="4869434"/>
            <a:ext cx="6745223" cy="1763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1149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Exercise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Remove the value 13 from the list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C4608-FC16-4EF1-BB2D-130155E6C85F}" type="slidenum">
              <a:rPr lang="en-GB" smtClean="0"/>
              <a:pPr/>
              <a:t>21</a:t>
            </a:fld>
            <a:endParaRPr lang="en-GB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4293095"/>
            <a:ext cx="6336704" cy="1353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3568" y="3861048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Static method to print </a:t>
            </a:r>
            <a:r>
              <a:rPr lang="en-IE" dirty="0" err="1" smtClean="0"/>
              <a:t>arrayList</a:t>
            </a:r>
            <a:r>
              <a:rPr lang="en-IE" dirty="0" smtClean="0"/>
              <a:t> – parameter is </a:t>
            </a:r>
            <a:r>
              <a:rPr lang="en-IE" dirty="0" err="1" smtClean="0"/>
              <a:t>arrayList</a:t>
            </a:r>
            <a:r>
              <a:rPr lang="en-IE" dirty="0" smtClean="0"/>
              <a:t> of integers</a:t>
            </a:r>
            <a:endParaRPr lang="en-IE" dirty="0"/>
          </a:p>
        </p:txBody>
      </p:sp>
      <p:sp>
        <p:nvSpPr>
          <p:cNvPr id="6" name="TextBox 5"/>
          <p:cNvSpPr txBox="1"/>
          <p:nvPr/>
        </p:nvSpPr>
        <p:spPr>
          <a:xfrm>
            <a:off x="3419872" y="3273106"/>
            <a:ext cx="5044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Call print method by passing </a:t>
            </a:r>
            <a:r>
              <a:rPr lang="en-IE" dirty="0" err="1" smtClean="0"/>
              <a:t>arraylist</a:t>
            </a:r>
            <a:r>
              <a:rPr lang="en-IE" dirty="0" smtClean="0"/>
              <a:t> name to it</a:t>
            </a:r>
            <a:endParaRPr lang="en-IE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547664" y="3068960"/>
            <a:ext cx="1872208" cy="388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2201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Vector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Implements a dynamic array</a:t>
            </a:r>
          </a:p>
          <a:p>
            <a:pPr>
              <a:buNone/>
            </a:pPr>
            <a:endParaRPr lang="en-IE" dirty="0" smtClean="0"/>
          </a:p>
          <a:p>
            <a:r>
              <a:rPr lang="en-IE" dirty="0" smtClean="0"/>
              <a:t>Similar to </a:t>
            </a:r>
            <a:r>
              <a:rPr lang="en-IE" dirty="0" err="1" smtClean="0"/>
              <a:t>ArrayList</a:t>
            </a:r>
            <a:r>
              <a:rPr lang="en-IE" dirty="0" smtClean="0"/>
              <a:t>, but two differences:</a:t>
            </a:r>
          </a:p>
          <a:p>
            <a:pPr lvl="1"/>
            <a:r>
              <a:rPr lang="en-IE" dirty="0" smtClean="0"/>
              <a:t>Vector is synchronized</a:t>
            </a:r>
          </a:p>
          <a:p>
            <a:pPr lvl="1"/>
            <a:r>
              <a:rPr lang="en-IE" dirty="0" smtClean="0"/>
              <a:t>Data Growth Methods</a:t>
            </a:r>
          </a:p>
          <a:p>
            <a:pPr lvl="2"/>
            <a:r>
              <a:rPr lang="en-US" dirty="0" smtClean="0"/>
              <a:t>A Vector defaults to doubling the size of its array, while the </a:t>
            </a:r>
            <a:r>
              <a:rPr lang="en-US" dirty="0" err="1" smtClean="0"/>
              <a:t>ArrayList</a:t>
            </a:r>
            <a:r>
              <a:rPr lang="en-US" dirty="0" smtClean="0"/>
              <a:t> increases its array size by 50 percent.</a:t>
            </a:r>
            <a:endParaRPr lang="en-IE" dirty="0" smtClean="0"/>
          </a:p>
          <a:p>
            <a:pPr lvl="1"/>
            <a:r>
              <a:rPr lang="en-IE" dirty="0" smtClean="0"/>
              <a:t>Vector contains many legacy methods that not are not part of the collections framework</a:t>
            </a:r>
          </a:p>
          <a:p>
            <a:pPr lvl="1"/>
            <a:endParaRPr lang="en-IE" dirty="0" smtClean="0"/>
          </a:p>
          <a:p>
            <a:r>
              <a:rPr lang="en-IE" dirty="0" smtClean="0"/>
              <a:t>Rule of thumb is to use </a:t>
            </a:r>
            <a:r>
              <a:rPr lang="en-IE" dirty="0" err="1" smtClean="0"/>
              <a:t>ArrayLists</a:t>
            </a:r>
            <a:r>
              <a:rPr lang="en-IE" dirty="0" smtClean="0"/>
              <a:t> if there are no specific requirements to use Vectors.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C4608-FC16-4EF1-BB2D-130155E6C85F}" type="slidenum">
              <a:rPr lang="en-GB" smtClean="0"/>
              <a:pPr/>
              <a:t>22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Vector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 smtClean="0"/>
              <a:t>import </a:t>
            </a:r>
            <a:r>
              <a:rPr lang="en-IE" dirty="0" err="1" smtClean="0"/>
              <a:t>java.util.Vector</a:t>
            </a:r>
            <a:endParaRPr lang="en-IE" dirty="0" smtClean="0"/>
          </a:p>
          <a:p>
            <a:endParaRPr lang="en-IE" dirty="0" smtClean="0"/>
          </a:p>
          <a:p>
            <a:r>
              <a:rPr lang="en-US" dirty="0" smtClean="0"/>
              <a:t>Vector&lt;String&gt; street=new Vector&lt;String&gt;();</a:t>
            </a:r>
          </a:p>
          <a:p>
            <a:endParaRPr lang="en-US" dirty="0" smtClean="0"/>
          </a:p>
          <a:p>
            <a:r>
              <a:rPr lang="en-IE" dirty="0" err="1" smtClean="0"/>
              <a:t>street.add</a:t>
            </a:r>
            <a:r>
              <a:rPr lang="en-IE" dirty="0" smtClean="0"/>
              <a:t>(“Grafton Street”);</a:t>
            </a:r>
          </a:p>
          <a:p>
            <a:endParaRPr lang="en-IE" dirty="0" smtClean="0"/>
          </a:p>
          <a:p>
            <a:r>
              <a:rPr lang="en-IE" dirty="0" err="1" smtClean="0"/>
              <a:t>street.get</a:t>
            </a:r>
            <a:r>
              <a:rPr lang="en-IE" dirty="0" smtClean="0"/>
              <a:t>(0);</a:t>
            </a:r>
          </a:p>
          <a:p>
            <a:endParaRPr lang="en-IE" dirty="0" smtClean="0"/>
          </a:p>
          <a:p>
            <a:r>
              <a:rPr lang="en-IE" dirty="0" err="1" smtClean="0"/>
              <a:t>street.elementAt</a:t>
            </a:r>
            <a:r>
              <a:rPr lang="en-IE" dirty="0" smtClean="0"/>
              <a:t>(0);</a:t>
            </a:r>
          </a:p>
          <a:p>
            <a:endParaRPr lang="en-IE" dirty="0" smtClean="0"/>
          </a:p>
          <a:p>
            <a:r>
              <a:rPr lang="en-IE" dirty="0" err="1" smtClean="0"/>
              <a:t>street.contains</a:t>
            </a:r>
            <a:r>
              <a:rPr lang="en-IE" dirty="0" smtClean="0"/>
              <a:t>(“Grafton Street”);</a:t>
            </a:r>
          </a:p>
          <a:p>
            <a:endParaRPr lang="en-IE" dirty="0" smtClean="0"/>
          </a:p>
          <a:p>
            <a:r>
              <a:rPr lang="en-IE" dirty="0" err="1" smtClean="0"/>
              <a:t>street.remove</a:t>
            </a:r>
            <a:r>
              <a:rPr lang="en-IE" dirty="0" smtClean="0"/>
              <a:t>(0);</a:t>
            </a:r>
          </a:p>
          <a:p>
            <a:endParaRPr lang="en-IE" dirty="0" smtClean="0"/>
          </a:p>
          <a:p>
            <a:r>
              <a:rPr lang="en-IE" dirty="0" err="1" smtClean="0"/>
              <a:t>street.size</a:t>
            </a:r>
            <a:r>
              <a:rPr lang="en-IE" dirty="0" smtClean="0"/>
              <a:t>();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C4608-FC16-4EF1-BB2D-130155E6C85F}" type="slidenum">
              <a:rPr lang="en-GB" smtClean="0"/>
              <a:pPr/>
              <a:t>23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ArrayLists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buFont typeface="Wingdings" pitchFamily="2" charset="2"/>
              <a:buChar char="Ø"/>
            </a:pPr>
            <a:r>
              <a:rPr lang="en-IE" dirty="0" smtClean="0"/>
              <a:t>Java includes the </a:t>
            </a:r>
            <a:r>
              <a:rPr lang="en-IE" dirty="0" err="1" smtClean="0"/>
              <a:t>ArrayList</a:t>
            </a:r>
            <a:r>
              <a:rPr lang="en-IE" dirty="0" smtClean="0"/>
              <a:t> class</a:t>
            </a:r>
          </a:p>
          <a:p>
            <a:pPr marL="880110" lvl="1" indent="-514350">
              <a:buFont typeface="Wingdings" pitchFamily="2" charset="2"/>
              <a:buChar char="Ø"/>
            </a:pPr>
            <a:r>
              <a:rPr lang="en-IE" dirty="0" smtClean="0"/>
              <a:t>Must </a:t>
            </a:r>
            <a:r>
              <a:rPr lang="en-IE" b="1" dirty="0" smtClean="0"/>
              <a:t>import </a:t>
            </a:r>
            <a:r>
              <a:rPr lang="en-IE" b="1" dirty="0" err="1" smtClean="0"/>
              <a:t>java.util.ArrayList</a:t>
            </a:r>
            <a:r>
              <a:rPr lang="en-IE" b="1" dirty="0" smtClean="0"/>
              <a:t>;</a:t>
            </a:r>
          </a:p>
          <a:p>
            <a:pPr marL="880110" lvl="1" indent="-514350">
              <a:buFont typeface="Wingdings" pitchFamily="2" charset="2"/>
              <a:buChar char="Ø"/>
            </a:pPr>
            <a:endParaRPr lang="en-IE" dirty="0" smtClean="0"/>
          </a:p>
          <a:p>
            <a:pPr marL="624078" indent="-514350">
              <a:buFont typeface="Wingdings" pitchFamily="2" charset="2"/>
              <a:buChar char="Ø"/>
            </a:pPr>
            <a:r>
              <a:rPr lang="en-IE" dirty="0" smtClean="0"/>
              <a:t>Works much like an array with extra features and methods.</a:t>
            </a:r>
          </a:p>
          <a:p>
            <a:pPr marL="880110" lvl="1" indent="-514350">
              <a:buFont typeface="Wingdings" pitchFamily="2" charset="2"/>
              <a:buChar char="Ø"/>
            </a:pPr>
            <a:endParaRPr lang="en-IE" dirty="0" smtClean="0"/>
          </a:p>
          <a:p>
            <a:pPr marL="624078" indent="-514350">
              <a:buFont typeface="Wingdings" pitchFamily="2" charset="2"/>
              <a:buChar char="Ø"/>
            </a:pPr>
            <a:r>
              <a:rPr lang="en-IE" dirty="0" smtClean="0"/>
              <a:t>Like an array, an </a:t>
            </a:r>
            <a:r>
              <a:rPr lang="en-IE" dirty="0" err="1" smtClean="0"/>
              <a:t>ArrayList</a:t>
            </a:r>
            <a:r>
              <a:rPr lang="en-IE" dirty="0" smtClean="0"/>
              <a:t> contains elements that are accessed using an integer index</a:t>
            </a:r>
          </a:p>
          <a:p>
            <a:pPr marL="624078" indent="-514350">
              <a:buFont typeface="Wingdings" pitchFamily="2" charset="2"/>
              <a:buChar char="Ø"/>
            </a:pPr>
            <a:endParaRPr lang="en-IE" dirty="0" smtClean="0"/>
          </a:p>
          <a:p>
            <a:pPr marL="624078" indent="-514350">
              <a:buFont typeface="Wingdings" pitchFamily="2" charset="2"/>
              <a:buChar char="Ø"/>
            </a:pPr>
            <a:r>
              <a:rPr lang="en-IE" dirty="0" smtClean="0"/>
              <a:t>Unlike arrays, the size of an </a:t>
            </a:r>
            <a:r>
              <a:rPr lang="en-IE" dirty="0" err="1" smtClean="0"/>
              <a:t>ArrayList</a:t>
            </a:r>
            <a:r>
              <a:rPr lang="en-IE" dirty="0" smtClean="0"/>
              <a:t> is not fixed, </a:t>
            </a:r>
            <a:r>
              <a:rPr lang="en-IE" b="1" dirty="0" smtClean="0"/>
              <a:t>expands as needed-dynamically resizable.</a:t>
            </a:r>
          </a:p>
          <a:p>
            <a:pPr marL="624078" indent="-514350">
              <a:buFont typeface="Wingdings" pitchFamily="2" charset="2"/>
              <a:buChar char="Ø"/>
            </a:pPr>
            <a:endParaRPr lang="en-IE" dirty="0" smtClean="0"/>
          </a:p>
          <a:p>
            <a:pPr marL="624078" indent="-514350">
              <a:buFont typeface="Wingdings" pitchFamily="2" charset="2"/>
              <a:buChar char="Ø"/>
            </a:pPr>
            <a:r>
              <a:rPr lang="en-IE" dirty="0" smtClean="0"/>
              <a:t>Contains an array of object references</a:t>
            </a:r>
          </a:p>
          <a:p>
            <a:pPr marL="624078" indent="-514350">
              <a:buFont typeface="Wingdings" pitchFamily="2" charset="2"/>
              <a:buChar char="Ø"/>
            </a:pPr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05639-5570-412B-8E69-37843E7AD98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ArrayLists</a:t>
            </a:r>
            <a:r>
              <a:rPr lang="en-IE" dirty="0" smtClean="0"/>
              <a:t> Disadvantages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Because only object references can be placed into an </a:t>
            </a:r>
            <a:r>
              <a:rPr lang="en-IE" dirty="0" err="1" smtClean="0"/>
              <a:t>ArrayList</a:t>
            </a:r>
            <a:r>
              <a:rPr lang="en-IE" dirty="0" smtClean="0"/>
              <a:t>, you cannot use primitive data types like </a:t>
            </a:r>
            <a:r>
              <a:rPr lang="en-IE" b="1" dirty="0" err="1" smtClean="0"/>
              <a:t>int</a:t>
            </a:r>
            <a:r>
              <a:rPr lang="en-IE" dirty="0" smtClean="0"/>
              <a:t> or </a:t>
            </a:r>
            <a:r>
              <a:rPr lang="en-IE" b="1" dirty="0" smtClean="0"/>
              <a:t>double etc.</a:t>
            </a:r>
          </a:p>
          <a:p>
            <a:endParaRPr lang="en-IE" dirty="0" smtClean="0"/>
          </a:p>
          <a:p>
            <a:r>
              <a:rPr lang="en-US" dirty="0" smtClean="0"/>
              <a:t>Use </a:t>
            </a:r>
            <a:r>
              <a:rPr lang="en-US" dirty="0" err="1"/>
              <a:t>ArrayList</a:t>
            </a:r>
            <a:r>
              <a:rPr lang="en-US" dirty="0"/>
              <a:t> when there will be a large variation in the amount of data that you would put into an array.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Arrays </a:t>
            </a:r>
            <a:r>
              <a:rPr lang="en-US" dirty="0"/>
              <a:t>should be used </a:t>
            </a:r>
            <a:r>
              <a:rPr lang="en-US" dirty="0" smtClean="0"/>
              <a:t>when </a:t>
            </a:r>
            <a:r>
              <a:rPr lang="en-US" dirty="0"/>
              <a:t>there is a constant amount of </a:t>
            </a:r>
            <a:r>
              <a:rPr lang="en-US" dirty="0" smtClean="0"/>
              <a:t>data and for primitive data types</a:t>
            </a:r>
          </a:p>
          <a:p>
            <a:endParaRPr lang="en-US" dirty="0" smtClean="0"/>
          </a:p>
          <a:p>
            <a:r>
              <a:rPr lang="en-US" dirty="0" smtClean="0"/>
              <a:t>Class Definition:</a:t>
            </a:r>
            <a:endParaRPr lang="en-US" dirty="0"/>
          </a:p>
          <a:p>
            <a:r>
              <a:rPr lang="en-IE" sz="2000" dirty="0">
                <a:hlinkClick r:id="rId2"/>
              </a:rPr>
              <a:t>http://</a:t>
            </a:r>
            <a:r>
              <a:rPr lang="en-IE" sz="2000" dirty="0" smtClean="0">
                <a:hlinkClick r:id="rId2"/>
              </a:rPr>
              <a:t>docs.oracle.com/javase/7/docs/api/java/util/ArrayList.html</a:t>
            </a:r>
            <a:endParaRPr lang="en-IE" sz="2000" dirty="0" smtClean="0"/>
          </a:p>
          <a:p>
            <a:endParaRPr lang="en-IE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C4608-FC16-4EF1-BB2D-130155E6C85F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Creating </a:t>
            </a:r>
            <a:r>
              <a:rPr lang="en-IE" dirty="0" err="1" smtClean="0"/>
              <a:t>ArrayLists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 smtClean="0"/>
              <a:t>To create an </a:t>
            </a:r>
            <a:r>
              <a:rPr lang="en-IE" dirty="0" err="1" smtClean="0"/>
              <a:t>ArrayList</a:t>
            </a:r>
            <a:r>
              <a:rPr lang="en-IE" dirty="0" smtClean="0"/>
              <a:t> of Strings:</a:t>
            </a:r>
          </a:p>
          <a:p>
            <a:pPr>
              <a:buNone/>
            </a:pPr>
            <a:r>
              <a:rPr lang="en-IE" dirty="0" smtClean="0"/>
              <a:t>	</a:t>
            </a:r>
            <a:r>
              <a:rPr lang="en-IE" b="1" dirty="0" err="1" smtClean="0"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ArrayList</a:t>
            </a:r>
            <a:r>
              <a:rPr lang="en-IE" b="1" dirty="0" smtClean="0"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&lt;String&gt; streets = new </a:t>
            </a:r>
            <a:r>
              <a:rPr lang="en-IE" b="1" dirty="0" err="1" smtClean="0"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ArrayList</a:t>
            </a:r>
            <a:r>
              <a:rPr lang="en-IE" b="1" dirty="0" smtClean="0"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&lt;String&gt;();</a:t>
            </a:r>
          </a:p>
          <a:p>
            <a:endParaRPr lang="en-IE" dirty="0" smtClean="0"/>
          </a:p>
          <a:p>
            <a:r>
              <a:rPr lang="en-IE" dirty="0" smtClean="0"/>
              <a:t>Object type is </a:t>
            </a:r>
            <a:r>
              <a:rPr lang="en-IE" dirty="0" err="1" smtClean="0"/>
              <a:t>ArrayList</a:t>
            </a:r>
            <a:r>
              <a:rPr lang="en-IE" dirty="0" smtClean="0"/>
              <a:t>, and the type of data it will hold is references to Strings</a:t>
            </a:r>
          </a:p>
          <a:p>
            <a:pPr lvl="1"/>
            <a:r>
              <a:rPr lang="en-IE" dirty="0" smtClean="0"/>
              <a:t>Note the “angle brackets” on each side of String</a:t>
            </a:r>
          </a:p>
          <a:p>
            <a:pPr lvl="1"/>
            <a:endParaRPr lang="en-IE" dirty="0" smtClean="0"/>
          </a:p>
          <a:p>
            <a:r>
              <a:rPr lang="en-IE" dirty="0" err="1" smtClean="0"/>
              <a:t>ArrayList</a:t>
            </a:r>
            <a:r>
              <a:rPr lang="en-IE" dirty="0" smtClean="0"/>
              <a:t> is a </a:t>
            </a:r>
            <a:r>
              <a:rPr lang="en-IE" b="1" dirty="0" smtClean="0"/>
              <a:t>generic type</a:t>
            </a:r>
            <a:r>
              <a:rPr lang="en-US" dirty="0" smtClean="0"/>
              <a:t>, which means that its constructor specifies both the type of object to construct and the type that the new object will hold. </a:t>
            </a:r>
          </a:p>
          <a:p>
            <a:endParaRPr lang="en-US" dirty="0" smtClean="0"/>
          </a:p>
          <a:p>
            <a:r>
              <a:rPr lang="en-US" dirty="0" smtClean="0"/>
              <a:t>The type the object will hold is placed inside angle brackets like this: &lt;</a:t>
            </a:r>
            <a:r>
              <a:rPr lang="en-US" dirty="0" err="1" smtClean="0"/>
              <a:t>DataType</a:t>
            </a:r>
            <a:r>
              <a:rPr lang="en-US" dirty="0" smtClean="0"/>
              <a:t>&gt;. </a:t>
            </a:r>
          </a:p>
          <a:p>
            <a:endParaRPr lang="en-US" dirty="0" smtClean="0"/>
          </a:p>
          <a:p>
            <a:r>
              <a:rPr lang="en-IE" dirty="0" smtClean="0"/>
              <a:t>By default starts out with 10 empty cells.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C4608-FC16-4EF1-BB2D-130155E6C85F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Capcity</a:t>
            </a:r>
            <a:r>
              <a:rPr lang="en-IE" dirty="0" smtClean="0"/>
              <a:t> &amp; Size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 smtClean="0"/>
              <a:t>ArrayList</a:t>
            </a:r>
            <a:r>
              <a:rPr lang="en-IE" dirty="0" smtClean="0"/>
              <a:t> has:</a:t>
            </a:r>
          </a:p>
          <a:p>
            <a:pPr lvl="1"/>
            <a:r>
              <a:rPr lang="en-IE" dirty="0" smtClean="0"/>
              <a:t>a capacity (number of available cells) and </a:t>
            </a:r>
          </a:p>
          <a:p>
            <a:pPr lvl="1"/>
            <a:r>
              <a:rPr lang="en-IE" dirty="0" smtClean="0"/>
              <a:t>a size (number of cells that have data in them).</a:t>
            </a:r>
          </a:p>
          <a:p>
            <a:endParaRPr lang="en-IE" dirty="0" smtClean="0"/>
          </a:p>
          <a:p>
            <a:r>
              <a:rPr lang="en-IE" dirty="0" err="1" smtClean="0"/>
              <a:t>streets.</a:t>
            </a:r>
            <a:r>
              <a:rPr lang="en-IE" b="1" dirty="0" err="1" smtClean="0"/>
              <a:t>size</a:t>
            </a:r>
            <a:r>
              <a:rPr lang="en-IE" b="1" dirty="0" smtClean="0"/>
              <a:t>() </a:t>
            </a:r>
            <a:r>
              <a:rPr lang="en-IE" dirty="0" smtClean="0"/>
              <a:t>returns the size of the </a:t>
            </a:r>
            <a:r>
              <a:rPr lang="en-IE" dirty="0" err="1" smtClean="0"/>
              <a:t>ArrayList</a:t>
            </a:r>
            <a:r>
              <a:rPr lang="en-IE" dirty="0" smtClean="0"/>
              <a:t>  </a:t>
            </a:r>
            <a:r>
              <a:rPr lang="en-IE" dirty="0" err="1" smtClean="0"/>
              <a:t>i.e</a:t>
            </a:r>
            <a:r>
              <a:rPr lang="en-IE" dirty="0" smtClean="0"/>
              <a:t> the number of cells that have data in them.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C4608-FC16-4EF1-BB2D-130155E6C85F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Adding Elements to </a:t>
            </a:r>
            <a:r>
              <a:rPr lang="en-IE" dirty="0" err="1" smtClean="0"/>
              <a:t>ArrayLists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Adds three string references to streets</a:t>
            </a:r>
          </a:p>
          <a:p>
            <a:pPr>
              <a:buNone/>
            </a:pPr>
            <a:r>
              <a:rPr lang="en-IE" dirty="0" smtClean="0"/>
              <a:t>	</a:t>
            </a:r>
          </a:p>
          <a:p>
            <a:pPr>
              <a:buNone/>
            </a:pPr>
            <a:endParaRPr lang="en-IE" dirty="0" smtClean="0">
              <a:latin typeface="Comic Sans MS" pitchFamily="66" charset="0"/>
            </a:endParaRPr>
          </a:p>
          <a:p>
            <a:pPr>
              <a:buNone/>
            </a:pPr>
            <a:endParaRPr lang="en-IE" dirty="0" smtClean="0">
              <a:latin typeface="Comic Sans MS" pitchFamily="66" charset="0"/>
            </a:endParaRPr>
          </a:p>
          <a:p>
            <a:pPr>
              <a:buNone/>
            </a:pPr>
            <a:endParaRPr lang="en-IE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IE" dirty="0" smtClean="0">
                <a:latin typeface="Comic Sans MS" pitchFamily="66" charset="0"/>
              </a:rPr>
              <a:t>	</a:t>
            </a:r>
            <a:r>
              <a:rPr lang="en-IE" dirty="0" err="1" smtClean="0">
                <a:latin typeface="Comic Sans MS" pitchFamily="66" charset="0"/>
              </a:rPr>
              <a:t>streets.add</a:t>
            </a:r>
            <a:r>
              <a:rPr lang="en-IE" dirty="0" smtClean="0">
                <a:latin typeface="Comic Sans MS" pitchFamily="66" charset="0"/>
              </a:rPr>
              <a:t>(“Grafton Street”);</a:t>
            </a:r>
          </a:p>
          <a:p>
            <a:pPr>
              <a:buNone/>
            </a:pPr>
            <a:r>
              <a:rPr lang="en-IE" dirty="0" smtClean="0">
                <a:latin typeface="Comic Sans MS" pitchFamily="66" charset="0"/>
              </a:rPr>
              <a:t>	</a:t>
            </a:r>
            <a:r>
              <a:rPr lang="en-IE" dirty="0" err="1" smtClean="0">
                <a:latin typeface="Comic Sans MS" pitchFamily="66" charset="0"/>
              </a:rPr>
              <a:t>streets.add</a:t>
            </a:r>
            <a:r>
              <a:rPr lang="en-IE" dirty="0" smtClean="0">
                <a:latin typeface="Comic Sans MS" pitchFamily="66" charset="0"/>
              </a:rPr>
              <a:t>(“</a:t>
            </a:r>
            <a:r>
              <a:rPr lang="en-IE" dirty="0" err="1" smtClean="0">
                <a:latin typeface="Comic Sans MS" pitchFamily="66" charset="0"/>
              </a:rPr>
              <a:t>Capel</a:t>
            </a:r>
            <a:r>
              <a:rPr lang="en-IE" dirty="0" smtClean="0">
                <a:latin typeface="Comic Sans MS" pitchFamily="66" charset="0"/>
              </a:rPr>
              <a:t> Street”);</a:t>
            </a:r>
          </a:p>
          <a:p>
            <a:pPr>
              <a:buNone/>
            </a:pPr>
            <a:r>
              <a:rPr lang="en-IE" dirty="0" smtClean="0">
                <a:latin typeface="Comic Sans MS" pitchFamily="66" charset="0"/>
              </a:rPr>
              <a:t>	</a:t>
            </a:r>
            <a:r>
              <a:rPr lang="en-IE" dirty="0" err="1" smtClean="0">
                <a:latin typeface="Comic Sans MS" pitchFamily="66" charset="0"/>
              </a:rPr>
              <a:t>streets.add</a:t>
            </a:r>
            <a:r>
              <a:rPr lang="en-IE" dirty="0" smtClean="0">
                <a:latin typeface="Comic Sans MS" pitchFamily="66" charset="0"/>
              </a:rPr>
              <a:t>(“South Anne Street”);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C4608-FC16-4EF1-BB2D-130155E6C85F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6228184" y="2060848"/>
            <a:ext cx="1857388" cy="435771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30710" y="5485975"/>
            <a:ext cx="1714512" cy="7143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 smtClean="0"/>
              <a:t>Various Methods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6858016" y="2214554"/>
            <a:ext cx="500066" cy="28575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16" y="2500306"/>
            <a:ext cx="500066" cy="28575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58016" y="2786058"/>
            <a:ext cx="500066" cy="28575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7000892" y="2857496"/>
            <a:ext cx="214314" cy="1428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858016" y="3071810"/>
            <a:ext cx="500066" cy="28575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7000892" y="3143248"/>
            <a:ext cx="214314" cy="1428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00892" y="3143248"/>
            <a:ext cx="214314" cy="1428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Connector 19"/>
          <p:cNvSpPr/>
          <p:nvPr/>
        </p:nvSpPr>
        <p:spPr>
          <a:xfrm>
            <a:off x="7000892" y="2571744"/>
            <a:ext cx="214314" cy="1428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7000892" y="2285992"/>
            <a:ext cx="214314" cy="1428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858016" y="3357562"/>
            <a:ext cx="500066" cy="28575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7000892" y="3429000"/>
            <a:ext cx="214314" cy="1428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000892" y="3429000"/>
            <a:ext cx="214314" cy="1428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2"/>
          </p:cNvCxnSpPr>
          <p:nvPr/>
        </p:nvCxnSpPr>
        <p:spPr>
          <a:xfrm rot="10800000">
            <a:off x="5643570" y="2214554"/>
            <a:ext cx="1357322" cy="1428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2"/>
            <a:endCxn id="57" idx="6"/>
          </p:cNvCxnSpPr>
          <p:nvPr/>
        </p:nvCxnSpPr>
        <p:spPr>
          <a:xfrm rot="10800000" flipV="1">
            <a:off x="5786446" y="2643182"/>
            <a:ext cx="1214446" cy="714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2" idx="2"/>
            <a:endCxn id="58" idx="6"/>
          </p:cNvCxnSpPr>
          <p:nvPr/>
        </p:nvCxnSpPr>
        <p:spPr>
          <a:xfrm rot="10800000" flipV="1">
            <a:off x="5786446" y="2928934"/>
            <a:ext cx="1214446" cy="2857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858016" y="3643314"/>
            <a:ext cx="500066" cy="28575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7000892" y="3714752"/>
            <a:ext cx="214314" cy="1428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000892" y="3714752"/>
            <a:ext cx="214314" cy="1428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858016" y="3929066"/>
            <a:ext cx="500066" cy="28575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7000892" y="4000504"/>
            <a:ext cx="214314" cy="1428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000892" y="4000504"/>
            <a:ext cx="214314" cy="1428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858016" y="4214818"/>
            <a:ext cx="500066" cy="28575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7000892" y="4286256"/>
            <a:ext cx="214314" cy="1428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000892" y="4286256"/>
            <a:ext cx="214314" cy="1428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858016" y="4500570"/>
            <a:ext cx="500066" cy="28575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7000892" y="4572008"/>
            <a:ext cx="214314" cy="1428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000892" y="4572008"/>
            <a:ext cx="214314" cy="1428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858016" y="4786322"/>
            <a:ext cx="500066" cy="28575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7000892" y="4857760"/>
            <a:ext cx="214314" cy="1428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000892" y="4857760"/>
            <a:ext cx="214314" cy="1428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596336" y="148478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i="1" dirty="0" smtClean="0"/>
              <a:t>streets</a:t>
            </a:r>
            <a:endParaRPr lang="en-US" b="1" i="1" dirty="0"/>
          </a:p>
        </p:txBody>
      </p:sp>
      <p:sp>
        <p:nvSpPr>
          <p:cNvPr id="56" name="Oval 55"/>
          <p:cNvSpPr/>
          <p:nvPr/>
        </p:nvSpPr>
        <p:spPr>
          <a:xfrm>
            <a:off x="2928926" y="2000240"/>
            <a:ext cx="2714644" cy="428628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Grafton Street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3071802" y="2500306"/>
            <a:ext cx="2714644" cy="428628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err="1" smtClean="0">
                <a:solidFill>
                  <a:schemeClr val="tx1"/>
                </a:solidFill>
              </a:rPr>
              <a:t>Capel</a:t>
            </a:r>
            <a:r>
              <a:rPr lang="en-IE" dirty="0" smtClean="0">
                <a:solidFill>
                  <a:schemeClr val="tx1"/>
                </a:solidFill>
              </a:rPr>
              <a:t> Street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2643174" y="3000372"/>
            <a:ext cx="3143272" cy="428628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South Anne Street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Adding Elements to </a:t>
            </a:r>
            <a:r>
              <a:rPr lang="en-IE" dirty="0" err="1" smtClean="0"/>
              <a:t>ArrayLists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b="1" dirty="0" err="1" smtClean="0"/>
              <a:t>boolean</a:t>
            </a:r>
            <a:r>
              <a:rPr lang="en-IE" b="1" dirty="0" smtClean="0"/>
              <a:t> add(E element)</a:t>
            </a:r>
          </a:p>
          <a:p>
            <a:pPr lvl="1"/>
            <a:r>
              <a:rPr lang="en-IE" dirty="0" smtClean="0"/>
              <a:t>Appends an element to </a:t>
            </a:r>
            <a:r>
              <a:rPr lang="en-IE" b="1" dirty="0" smtClean="0"/>
              <a:t>the end of the list</a:t>
            </a:r>
          </a:p>
          <a:p>
            <a:pPr lvl="1"/>
            <a:r>
              <a:rPr lang="en-IE" dirty="0" smtClean="0"/>
              <a:t>Returns success of add method, (returns false if the collection doesn’t permit duplicates and already contains the element)</a:t>
            </a:r>
          </a:p>
          <a:p>
            <a:pPr lvl="1">
              <a:buNone/>
            </a:pPr>
            <a:endParaRPr lang="en-IE" dirty="0" smtClean="0"/>
          </a:p>
          <a:p>
            <a:r>
              <a:rPr lang="en-IE" b="1" dirty="0" smtClean="0"/>
              <a:t>void add(</a:t>
            </a:r>
            <a:r>
              <a:rPr lang="en-IE" b="1" dirty="0" err="1" smtClean="0"/>
              <a:t>int</a:t>
            </a:r>
            <a:r>
              <a:rPr lang="en-IE" b="1" dirty="0" smtClean="0"/>
              <a:t> index, E element)</a:t>
            </a:r>
          </a:p>
          <a:p>
            <a:pPr lvl="1"/>
            <a:r>
              <a:rPr lang="en-IE" dirty="0" smtClean="0"/>
              <a:t>Inserts the element at the specified position</a:t>
            </a:r>
          </a:p>
          <a:p>
            <a:pPr lvl="1"/>
            <a:r>
              <a:rPr lang="en-IE" dirty="0" smtClean="0"/>
              <a:t>Shifts the current element at the position to the right (adds one to their indices)</a:t>
            </a:r>
          </a:p>
          <a:p>
            <a:pPr lvl="1">
              <a:buNone/>
            </a:pPr>
            <a:endParaRPr lang="en-IE" dirty="0" smtClean="0"/>
          </a:p>
          <a:p>
            <a:r>
              <a:rPr lang="en-IE" b="1" dirty="0" smtClean="0"/>
              <a:t>E set(</a:t>
            </a:r>
            <a:r>
              <a:rPr lang="en-IE" b="1" dirty="0" err="1" smtClean="0"/>
              <a:t>int</a:t>
            </a:r>
            <a:r>
              <a:rPr lang="en-IE" b="1" dirty="0" smtClean="0"/>
              <a:t> index, E element)</a:t>
            </a:r>
          </a:p>
          <a:p>
            <a:pPr lvl="1"/>
            <a:r>
              <a:rPr lang="en-IE" b="1" dirty="0" smtClean="0"/>
              <a:t>Replaces</a:t>
            </a:r>
            <a:r>
              <a:rPr lang="en-IE" dirty="0" smtClean="0"/>
              <a:t> the element at index with the new element passed in.</a:t>
            </a:r>
          </a:p>
          <a:p>
            <a:pPr lvl="1"/>
            <a:r>
              <a:rPr lang="en-IE" dirty="0" smtClean="0"/>
              <a:t>Returns the element previously at the specified position</a:t>
            </a:r>
          </a:p>
          <a:p>
            <a:pPr lvl="1">
              <a:buNone/>
            </a:pPr>
            <a:endParaRPr lang="en-IE" dirty="0" smtClean="0"/>
          </a:p>
          <a:p>
            <a:r>
              <a:rPr lang="en-IE" b="1" dirty="0" smtClean="0"/>
              <a:t>E</a:t>
            </a:r>
            <a:r>
              <a:rPr lang="en-IE" dirty="0" smtClean="0"/>
              <a:t> indicates a reference to an object, in this example a String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C4608-FC16-4EF1-BB2D-130155E6C85F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Adding Elements to </a:t>
            </a:r>
            <a:r>
              <a:rPr lang="en-IE" dirty="0" err="1" smtClean="0"/>
              <a:t>ArrayLists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578555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IE" sz="11200" dirty="0" err="1" smtClean="0">
                <a:latin typeface="Comic Sans MS" pitchFamily="66" charset="0"/>
              </a:rPr>
              <a:t>streets.set</a:t>
            </a:r>
            <a:r>
              <a:rPr lang="en-IE" sz="11200" dirty="0" smtClean="0">
                <a:latin typeface="Comic Sans MS" pitchFamily="66" charset="0"/>
              </a:rPr>
              <a:t>(0, “William Street”); </a:t>
            </a:r>
            <a:r>
              <a:rPr lang="en-IE" sz="11200" dirty="0" smtClean="0"/>
              <a:t>	</a:t>
            </a:r>
          </a:p>
          <a:p>
            <a:pPr>
              <a:buNone/>
            </a:pPr>
            <a:endParaRPr lang="en-IE" sz="11200" dirty="0" smtClean="0">
              <a:latin typeface="Comic Sans MS" pitchFamily="66" charset="0"/>
            </a:endParaRPr>
          </a:p>
          <a:p>
            <a:pPr>
              <a:buNone/>
            </a:pPr>
            <a:endParaRPr lang="en-IE" sz="11200" dirty="0" smtClean="0">
              <a:latin typeface="Comic Sans MS" pitchFamily="66" charset="0"/>
            </a:endParaRPr>
          </a:p>
          <a:p>
            <a:pPr>
              <a:buNone/>
            </a:pPr>
            <a:endParaRPr lang="en-IE" sz="11200" dirty="0" smtClean="0">
              <a:latin typeface="Comic Sans MS" pitchFamily="66" charset="0"/>
            </a:endParaRPr>
          </a:p>
          <a:p>
            <a:pPr>
              <a:buNone/>
            </a:pPr>
            <a:endParaRPr lang="en-IE" sz="11200" dirty="0" smtClean="0">
              <a:latin typeface="Comic Sans MS" pitchFamily="66" charset="0"/>
            </a:endParaRPr>
          </a:p>
          <a:p>
            <a:pPr>
              <a:buNone/>
            </a:pPr>
            <a:endParaRPr lang="en-IE" sz="11200" dirty="0" smtClean="0">
              <a:latin typeface="Comic Sans MS" pitchFamily="66" charset="0"/>
            </a:endParaRPr>
          </a:p>
          <a:p>
            <a:pPr>
              <a:buNone/>
            </a:pPr>
            <a:endParaRPr lang="en-IE" sz="11200" dirty="0" smtClean="0">
              <a:latin typeface="Comic Sans MS" pitchFamily="66" charset="0"/>
            </a:endParaRPr>
          </a:p>
          <a:p>
            <a:pPr>
              <a:buNone/>
            </a:pPr>
            <a:endParaRPr lang="en-IE" sz="11200" dirty="0" smtClean="0">
              <a:latin typeface="Comic Sans MS" pitchFamily="66" charset="0"/>
            </a:endParaRPr>
          </a:p>
          <a:p>
            <a:pPr>
              <a:buNone/>
            </a:pPr>
            <a:endParaRPr lang="en-IE" sz="112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IE" sz="11200" dirty="0" err="1" smtClean="0">
                <a:latin typeface="Comic Sans MS" pitchFamily="66" charset="0"/>
              </a:rPr>
              <a:t>streets.add</a:t>
            </a:r>
            <a:r>
              <a:rPr lang="en-IE" sz="11200" dirty="0" smtClean="0">
                <a:latin typeface="Comic Sans MS" pitchFamily="66" charset="0"/>
              </a:rPr>
              <a:t>(2, “</a:t>
            </a:r>
            <a:r>
              <a:rPr lang="en-IE" sz="11200" dirty="0" err="1" smtClean="0">
                <a:latin typeface="Comic Sans MS" pitchFamily="66" charset="0"/>
              </a:rPr>
              <a:t>HenryStreet</a:t>
            </a:r>
            <a:r>
              <a:rPr lang="en-IE" sz="11200" dirty="0" smtClean="0">
                <a:latin typeface="Comic Sans MS" pitchFamily="66" charset="0"/>
              </a:rPr>
              <a:t>”); </a:t>
            </a:r>
          </a:p>
          <a:p>
            <a:pPr>
              <a:buNone/>
            </a:pPr>
            <a:r>
              <a:rPr lang="en-IE" sz="11200" dirty="0" smtClean="0">
                <a:latin typeface="Comic Sans MS" pitchFamily="66" charset="0"/>
              </a:rPr>
              <a:t>//shifted “South Anne Street” to </a:t>
            </a:r>
          </a:p>
          <a:p>
            <a:pPr>
              <a:buNone/>
            </a:pPr>
            <a:r>
              <a:rPr lang="en-IE" sz="11200" dirty="0" smtClean="0">
                <a:latin typeface="Comic Sans MS" pitchFamily="66" charset="0"/>
              </a:rPr>
              <a:t>next position</a:t>
            </a:r>
          </a:p>
          <a:p>
            <a:pPr>
              <a:buNone/>
            </a:pPr>
            <a:endParaRPr lang="en-IE" dirty="0" smtClean="0">
              <a:latin typeface="Comic Sans MS" pitchFamily="66" charset="0"/>
            </a:endParaRPr>
          </a:p>
          <a:p>
            <a:pPr>
              <a:buNone/>
            </a:pPr>
            <a:endParaRPr lang="en-IE" dirty="0" smtClean="0">
              <a:latin typeface="Comic Sans MS" pitchFamily="66" charset="0"/>
            </a:endParaRPr>
          </a:p>
          <a:p>
            <a:pPr>
              <a:buNone/>
            </a:pPr>
            <a:endParaRPr lang="en-IE" dirty="0" smtClean="0">
              <a:latin typeface="Comic Sans MS" pitchFamily="66" charset="0"/>
            </a:endParaRPr>
          </a:p>
          <a:p>
            <a:pPr>
              <a:buNone/>
            </a:pPr>
            <a:endParaRPr lang="en-IE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IE" dirty="0" smtClean="0">
                <a:latin typeface="Comic Sans MS" pitchFamily="66" charset="0"/>
              </a:rPr>
              <a:t>	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C4608-FC16-4EF1-BB2D-130155E6C85F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6643702" y="2071678"/>
            <a:ext cx="1857388" cy="435771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15140" y="5500702"/>
            <a:ext cx="1714512" cy="7143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 smtClean="0"/>
              <a:t>Various Methods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6858016" y="2214554"/>
            <a:ext cx="500066" cy="28575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16" y="2500306"/>
            <a:ext cx="500066" cy="28575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58016" y="2786058"/>
            <a:ext cx="500066" cy="28575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7000892" y="2857496"/>
            <a:ext cx="214314" cy="1428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858016" y="3071810"/>
            <a:ext cx="500066" cy="28575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7000892" y="2571744"/>
            <a:ext cx="214314" cy="1428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7000892" y="2285992"/>
            <a:ext cx="214314" cy="1428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858016" y="3357562"/>
            <a:ext cx="500066" cy="28575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7000892" y="3429000"/>
            <a:ext cx="214314" cy="1428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000892" y="3429000"/>
            <a:ext cx="214314" cy="1428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2"/>
          </p:cNvCxnSpPr>
          <p:nvPr/>
        </p:nvCxnSpPr>
        <p:spPr>
          <a:xfrm rot="10800000" flipV="1">
            <a:off x="5572132" y="2357430"/>
            <a:ext cx="1428760" cy="4286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2"/>
            <a:endCxn id="57" idx="6"/>
          </p:cNvCxnSpPr>
          <p:nvPr/>
        </p:nvCxnSpPr>
        <p:spPr>
          <a:xfrm rot="10800000" flipV="1">
            <a:off x="5715008" y="2643182"/>
            <a:ext cx="1285884" cy="6429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2" idx="2"/>
            <a:endCxn id="58" idx="6"/>
          </p:cNvCxnSpPr>
          <p:nvPr/>
        </p:nvCxnSpPr>
        <p:spPr>
          <a:xfrm rot="10800000" flipV="1">
            <a:off x="5715008" y="2928934"/>
            <a:ext cx="1285884" cy="8572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858016" y="3643314"/>
            <a:ext cx="500066" cy="28575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7000892" y="3714752"/>
            <a:ext cx="214314" cy="1428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000892" y="3714752"/>
            <a:ext cx="214314" cy="1428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858016" y="3929066"/>
            <a:ext cx="500066" cy="28575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7000892" y="4000504"/>
            <a:ext cx="214314" cy="1428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000892" y="4000504"/>
            <a:ext cx="214314" cy="1428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858016" y="4214818"/>
            <a:ext cx="500066" cy="28575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7000892" y="4286256"/>
            <a:ext cx="214314" cy="1428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000892" y="4286256"/>
            <a:ext cx="214314" cy="1428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858016" y="4500570"/>
            <a:ext cx="500066" cy="28575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7000892" y="4572008"/>
            <a:ext cx="214314" cy="1428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000892" y="4572008"/>
            <a:ext cx="214314" cy="1428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858016" y="4786322"/>
            <a:ext cx="500066" cy="28575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7000892" y="4857760"/>
            <a:ext cx="214314" cy="1428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000892" y="4857760"/>
            <a:ext cx="214314" cy="1428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643834" y="178592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i="1" dirty="0" smtClean="0"/>
              <a:t>streets</a:t>
            </a:r>
            <a:endParaRPr lang="en-US" b="1" i="1" dirty="0"/>
          </a:p>
        </p:txBody>
      </p:sp>
      <p:sp>
        <p:nvSpPr>
          <p:cNvPr id="56" name="Oval 55"/>
          <p:cNvSpPr/>
          <p:nvPr/>
        </p:nvSpPr>
        <p:spPr>
          <a:xfrm>
            <a:off x="2857488" y="2571744"/>
            <a:ext cx="2714644" cy="428628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Grafton Street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3000364" y="3071810"/>
            <a:ext cx="2714644" cy="428628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err="1" smtClean="0">
                <a:solidFill>
                  <a:schemeClr val="tx1"/>
                </a:solidFill>
              </a:rPr>
              <a:t>Capel</a:t>
            </a:r>
            <a:r>
              <a:rPr lang="en-IE" dirty="0" smtClean="0">
                <a:solidFill>
                  <a:schemeClr val="tx1"/>
                </a:solidFill>
              </a:rPr>
              <a:t> Street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2571736" y="3571876"/>
            <a:ext cx="3143272" cy="428628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Henry Street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Flowchart: Connector 49"/>
          <p:cNvSpPr/>
          <p:nvPr/>
        </p:nvSpPr>
        <p:spPr>
          <a:xfrm>
            <a:off x="7000892" y="3143248"/>
            <a:ext cx="214314" cy="1428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stCxn id="50" idx="2"/>
            <a:endCxn id="52" idx="6"/>
          </p:cNvCxnSpPr>
          <p:nvPr/>
        </p:nvCxnSpPr>
        <p:spPr>
          <a:xfrm rot="10800000" flipV="1">
            <a:off x="5786446" y="3214686"/>
            <a:ext cx="1214446" cy="11430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2643174" y="4143380"/>
            <a:ext cx="3143272" cy="428628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South Anne Street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21" idx="0"/>
          </p:cNvCxnSpPr>
          <p:nvPr/>
        </p:nvCxnSpPr>
        <p:spPr>
          <a:xfrm rot="16200000" flipV="1">
            <a:off x="6340091" y="1518033"/>
            <a:ext cx="71438" cy="14644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2928926" y="2000240"/>
            <a:ext cx="2714644" cy="428628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William Street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Freeform 63"/>
          <p:cNvSpPr/>
          <p:nvPr/>
        </p:nvSpPr>
        <p:spPr>
          <a:xfrm>
            <a:off x="5786446" y="2428868"/>
            <a:ext cx="827315" cy="304800"/>
          </a:xfrm>
          <a:custGeom>
            <a:avLst/>
            <a:gdLst>
              <a:gd name="connsiteX0" fmla="*/ 0 w 827315"/>
              <a:gd name="connsiteY0" fmla="*/ 159657 h 304800"/>
              <a:gd name="connsiteX1" fmla="*/ 14515 w 827315"/>
              <a:gd name="connsiteY1" fmla="*/ 203200 h 304800"/>
              <a:gd name="connsiteX2" fmla="*/ 72572 w 827315"/>
              <a:gd name="connsiteY2" fmla="*/ 304800 h 304800"/>
              <a:gd name="connsiteX3" fmla="*/ 101600 w 827315"/>
              <a:gd name="connsiteY3" fmla="*/ 261257 h 304800"/>
              <a:gd name="connsiteX4" fmla="*/ 116115 w 827315"/>
              <a:gd name="connsiteY4" fmla="*/ 217714 h 304800"/>
              <a:gd name="connsiteX5" fmla="*/ 159658 w 827315"/>
              <a:gd name="connsiteY5" fmla="*/ 232228 h 304800"/>
              <a:gd name="connsiteX6" fmla="*/ 203200 w 827315"/>
              <a:gd name="connsiteY6" fmla="*/ 275771 h 304800"/>
              <a:gd name="connsiteX7" fmla="*/ 232229 w 827315"/>
              <a:gd name="connsiteY7" fmla="*/ 232228 h 304800"/>
              <a:gd name="connsiteX8" fmla="*/ 261258 w 827315"/>
              <a:gd name="connsiteY8" fmla="*/ 145142 h 304800"/>
              <a:gd name="connsiteX9" fmla="*/ 362858 w 827315"/>
              <a:gd name="connsiteY9" fmla="*/ 174171 h 304800"/>
              <a:gd name="connsiteX10" fmla="*/ 377372 w 827315"/>
              <a:gd name="connsiteY10" fmla="*/ 217714 h 304800"/>
              <a:gd name="connsiteX11" fmla="*/ 420915 w 827315"/>
              <a:gd name="connsiteY11" fmla="*/ 246742 h 304800"/>
              <a:gd name="connsiteX12" fmla="*/ 449943 w 827315"/>
              <a:gd name="connsiteY12" fmla="*/ 145142 h 304800"/>
              <a:gd name="connsiteX13" fmla="*/ 493486 w 827315"/>
              <a:gd name="connsiteY13" fmla="*/ 116114 h 304800"/>
              <a:gd name="connsiteX14" fmla="*/ 537029 w 827315"/>
              <a:gd name="connsiteY14" fmla="*/ 145142 h 304800"/>
              <a:gd name="connsiteX15" fmla="*/ 580572 w 827315"/>
              <a:gd name="connsiteY15" fmla="*/ 188685 h 304800"/>
              <a:gd name="connsiteX16" fmla="*/ 624115 w 827315"/>
              <a:gd name="connsiteY16" fmla="*/ 101600 h 304800"/>
              <a:gd name="connsiteX17" fmla="*/ 667658 w 827315"/>
              <a:gd name="connsiteY17" fmla="*/ 72571 h 304800"/>
              <a:gd name="connsiteX18" fmla="*/ 769258 w 827315"/>
              <a:gd name="connsiteY18" fmla="*/ 130628 h 304800"/>
              <a:gd name="connsiteX19" fmla="*/ 812800 w 827315"/>
              <a:gd name="connsiteY19" fmla="*/ 43542 h 304800"/>
              <a:gd name="connsiteX20" fmla="*/ 827315 w 827315"/>
              <a:gd name="connsiteY20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27315" h="304800">
                <a:moveTo>
                  <a:pt x="0" y="159657"/>
                </a:moveTo>
                <a:cubicBezTo>
                  <a:pt x="4838" y="174171"/>
                  <a:pt x="8488" y="189138"/>
                  <a:pt x="14515" y="203200"/>
                </a:cubicBezTo>
                <a:cubicBezTo>
                  <a:pt x="36615" y="254765"/>
                  <a:pt x="43417" y="261068"/>
                  <a:pt x="72572" y="304800"/>
                </a:cubicBezTo>
                <a:cubicBezTo>
                  <a:pt x="82248" y="290286"/>
                  <a:pt x="93799" y="276859"/>
                  <a:pt x="101600" y="261257"/>
                </a:cubicBezTo>
                <a:cubicBezTo>
                  <a:pt x="108442" y="247573"/>
                  <a:pt x="102431" y="224556"/>
                  <a:pt x="116115" y="217714"/>
                </a:cubicBezTo>
                <a:cubicBezTo>
                  <a:pt x="129799" y="210872"/>
                  <a:pt x="145144" y="227390"/>
                  <a:pt x="159658" y="232228"/>
                </a:cubicBezTo>
                <a:cubicBezTo>
                  <a:pt x="174172" y="246742"/>
                  <a:pt x="182674" y="275771"/>
                  <a:pt x="203200" y="275771"/>
                </a:cubicBezTo>
                <a:cubicBezTo>
                  <a:pt x="220644" y="275771"/>
                  <a:pt x="225144" y="248169"/>
                  <a:pt x="232229" y="232228"/>
                </a:cubicBezTo>
                <a:cubicBezTo>
                  <a:pt x="244657" y="204266"/>
                  <a:pt x="261258" y="145142"/>
                  <a:pt x="261258" y="145142"/>
                </a:cubicBezTo>
                <a:cubicBezTo>
                  <a:pt x="261758" y="145267"/>
                  <a:pt x="355919" y="167232"/>
                  <a:pt x="362858" y="174171"/>
                </a:cubicBezTo>
                <a:cubicBezTo>
                  <a:pt x="373676" y="184989"/>
                  <a:pt x="367815" y="205767"/>
                  <a:pt x="377372" y="217714"/>
                </a:cubicBezTo>
                <a:cubicBezTo>
                  <a:pt x="388269" y="231335"/>
                  <a:pt x="406401" y="237066"/>
                  <a:pt x="420915" y="246742"/>
                </a:cubicBezTo>
                <a:cubicBezTo>
                  <a:pt x="421863" y="242950"/>
                  <a:pt x="442372" y="154606"/>
                  <a:pt x="449943" y="145142"/>
                </a:cubicBezTo>
                <a:cubicBezTo>
                  <a:pt x="460840" y="131521"/>
                  <a:pt x="478972" y="125790"/>
                  <a:pt x="493486" y="116114"/>
                </a:cubicBezTo>
                <a:cubicBezTo>
                  <a:pt x="508000" y="125790"/>
                  <a:pt x="523628" y="133975"/>
                  <a:pt x="537029" y="145142"/>
                </a:cubicBezTo>
                <a:cubicBezTo>
                  <a:pt x="552798" y="158283"/>
                  <a:pt x="560046" y="188685"/>
                  <a:pt x="580572" y="188685"/>
                </a:cubicBezTo>
                <a:cubicBezTo>
                  <a:pt x="605040" y="188685"/>
                  <a:pt x="615526" y="112337"/>
                  <a:pt x="624115" y="101600"/>
                </a:cubicBezTo>
                <a:cubicBezTo>
                  <a:pt x="635012" y="87979"/>
                  <a:pt x="653144" y="82247"/>
                  <a:pt x="667658" y="72571"/>
                </a:cubicBezTo>
                <a:cubicBezTo>
                  <a:pt x="735391" y="174171"/>
                  <a:pt x="696686" y="179010"/>
                  <a:pt x="769258" y="130628"/>
                </a:cubicBezTo>
                <a:cubicBezTo>
                  <a:pt x="805736" y="21191"/>
                  <a:pt x="756532" y="156076"/>
                  <a:pt x="812800" y="43542"/>
                </a:cubicBezTo>
                <a:cubicBezTo>
                  <a:pt x="819642" y="29858"/>
                  <a:pt x="827315" y="0"/>
                  <a:pt x="827315" y="0"/>
                </a:cubicBezTo>
              </a:path>
            </a:pathLst>
          </a:cu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>
            <a:off x="3071802" y="2500306"/>
            <a:ext cx="2500330" cy="50006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3000364" y="2500306"/>
            <a:ext cx="2500330" cy="50006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6772</TotalTime>
  <Words>924</Words>
  <Application>Microsoft Office PowerPoint</Application>
  <PresentationFormat>On-screen Show (4:3)</PresentationFormat>
  <Paragraphs>313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Adjacency</vt:lpstr>
      <vt:lpstr>ArrayLists</vt:lpstr>
      <vt:lpstr>Collections</vt:lpstr>
      <vt:lpstr>ArrayLists</vt:lpstr>
      <vt:lpstr>ArrayLists Disadvantages</vt:lpstr>
      <vt:lpstr>Creating ArrayLists</vt:lpstr>
      <vt:lpstr>Capcity &amp; Size</vt:lpstr>
      <vt:lpstr>Adding Elements to ArrayLists</vt:lpstr>
      <vt:lpstr>Adding Elements to ArrayLists</vt:lpstr>
      <vt:lpstr>Adding Elements to ArrayLists</vt:lpstr>
      <vt:lpstr>Getting Elements from ArrayList</vt:lpstr>
      <vt:lpstr>Removing Elements from ArrayList</vt:lpstr>
      <vt:lpstr>Looping through ArrayList</vt:lpstr>
      <vt:lpstr>Looping through ArrayList</vt:lpstr>
      <vt:lpstr>Enhanced For (For Each) Loop</vt:lpstr>
      <vt:lpstr>Sample Code</vt:lpstr>
      <vt:lpstr>Slide 16</vt:lpstr>
      <vt:lpstr>Sample code</vt:lpstr>
      <vt:lpstr>Wrapper classes</vt:lpstr>
      <vt:lpstr>ArrayLists of Wrapper classes</vt:lpstr>
      <vt:lpstr>Exercise</vt:lpstr>
      <vt:lpstr>Exercise</vt:lpstr>
      <vt:lpstr>Vector</vt:lpstr>
      <vt:lpstr>Vector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</dc:title>
  <dc:creator>Karen Nolan</dc:creator>
  <cp:lastModifiedBy>Eileen</cp:lastModifiedBy>
  <cp:revision>1742</cp:revision>
  <cp:lastPrinted>2015-04-24T08:39:44Z</cp:lastPrinted>
  <dcterms:created xsi:type="dcterms:W3CDTF">1996-09-30T18:28:10Z</dcterms:created>
  <dcterms:modified xsi:type="dcterms:W3CDTF">2015-04-27T08:33:00Z</dcterms:modified>
</cp:coreProperties>
</file>