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8"/>
  </p:handoutMasterIdLst>
  <p:sldIdLst>
    <p:sldId id="256" r:id="rId2"/>
    <p:sldId id="257" r:id="rId3"/>
    <p:sldId id="258" r:id="rId4"/>
    <p:sldId id="259" r:id="rId5"/>
    <p:sldId id="260" r:id="rId6"/>
    <p:sldId id="261" r:id="rId7"/>
    <p:sldId id="263" r:id="rId8"/>
    <p:sldId id="264" r:id="rId9"/>
    <p:sldId id="265" r:id="rId10"/>
    <p:sldId id="267" r:id="rId11"/>
    <p:sldId id="266" r:id="rId12"/>
    <p:sldId id="262" r:id="rId13"/>
    <p:sldId id="269" r:id="rId14"/>
    <p:sldId id="270" r:id="rId15"/>
    <p:sldId id="271" r:id="rId16"/>
    <p:sldId id="272" r:id="rId17"/>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4" d="100"/>
          <a:sy n="124" d="100"/>
        </p:scale>
        <p:origin x="-27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A0178828-8DC5-45B3-983F-CF7ABCD6DA9B}" type="datetimeFigureOut">
              <a:rPr lang="en-IE" smtClean="0"/>
              <a:t>29/04/2015</a:t>
            </a:fld>
            <a:endParaRPr lang="en-IE"/>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97B7A263-3CA5-4F20-84D6-B615255454D9}" type="slidenum">
              <a:rPr lang="en-IE" smtClean="0"/>
              <a:t>‹#›</a:t>
            </a:fld>
            <a:endParaRPr lang="en-IE"/>
          </a:p>
        </p:txBody>
      </p:sp>
    </p:spTree>
    <p:extLst>
      <p:ext uri="{BB962C8B-B14F-4D97-AF65-F5344CB8AC3E}">
        <p14:creationId xmlns:p14="http://schemas.microsoft.com/office/powerpoint/2010/main" val="65329038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4/29/2015</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4/29/2015</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Arrays of Objects</a:t>
            </a:r>
            <a:endParaRPr lang="en-IE" dirty="0"/>
          </a:p>
        </p:txBody>
      </p:sp>
      <p:sp>
        <p:nvSpPr>
          <p:cNvPr id="3" name="Subtitle 2"/>
          <p:cNvSpPr>
            <a:spLocks noGrp="1"/>
          </p:cNvSpPr>
          <p:nvPr>
            <p:ph type="subTitle" idx="1"/>
          </p:nvPr>
        </p:nvSpPr>
        <p:spPr/>
        <p:txBody>
          <a:bodyPr/>
          <a:lstStyle/>
          <a:p>
            <a:endParaRPr lang="en-IE" dirty="0"/>
          </a:p>
        </p:txBody>
      </p:sp>
    </p:spTree>
    <p:extLst>
      <p:ext uri="{BB962C8B-B14F-4D97-AF65-F5344CB8AC3E}">
        <p14:creationId xmlns:p14="http://schemas.microsoft.com/office/powerpoint/2010/main" val="3790772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620000" cy="1143000"/>
          </a:xfrm>
        </p:spPr>
        <p:txBody>
          <a:bodyPr/>
          <a:lstStyle/>
          <a:p>
            <a:r>
              <a:rPr lang="en-IE" dirty="0" smtClean="0"/>
              <a:t>Deck class</a:t>
            </a:r>
            <a:endParaRPr lang="en-IE" dirty="0"/>
          </a:p>
        </p:txBody>
      </p:sp>
      <p:sp>
        <p:nvSpPr>
          <p:cNvPr id="3" name="Content Placeholder 2"/>
          <p:cNvSpPr>
            <a:spLocks noGrp="1"/>
          </p:cNvSpPr>
          <p:nvPr>
            <p:ph idx="1"/>
          </p:nvPr>
        </p:nvSpPr>
        <p:spPr>
          <a:xfrm>
            <a:off x="381000" y="914400"/>
            <a:ext cx="7696200" cy="5486400"/>
          </a:xfrm>
        </p:spPr>
        <p:txBody>
          <a:bodyPr>
            <a:normAutofit fontScale="77500" lnSpcReduction="20000"/>
          </a:bodyPr>
          <a:lstStyle/>
          <a:p>
            <a:endParaRPr lang="en-IE" dirty="0"/>
          </a:p>
          <a:p>
            <a:endParaRPr lang="en-IE" dirty="0" smtClean="0"/>
          </a:p>
          <a:p>
            <a:endParaRPr lang="en-IE" dirty="0" smtClean="0"/>
          </a:p>
          <a:p>
            <a:endParaRPr lang="en-IE" dirty="0" smtClean="0"/>
          </a:p>
          <a:p>
            <a:endParaRPr lang="en-IE" dirty="0"/>
          </a:p>
          <a:p>
            <a:endParaRPr lang="en-IE" dirty="0" smtClean="0"/>
          </a:p>
          <a:p>
            <a:endParaRPr lang="en-IE" dirty="0"/>
          </a:p>
          <a:p>
            <a:endParaRPr lang="en-IE" dirty="0" smtClean="0"/>
          </a:p>
          <a:p>
            <a:endParaRPr lang="en-IE" dirty="0"/>
          </a:p>
          <a:p>
            <a:endParaRPr lang="en-IE" dirty="0" smtClean="0"/>
          </a:p>
          <a:p>
            <a:endParaRPr lang="en-IE" dirty="0"/>
          </a:p>
          <a:p>
            <a:endParaRPr lang="en-IE" dirty="0" smtClean="0"/>
          </a:p>
          <a:p>
            <a:endParaRPr lang="en-IE" dirty="0"/>
          </a:p>
          <a:p>
            <a:endParaRPr lang="en-IE" dirty="0" smtClean="0"/>
          </a:p>
          <a:p>
            <a:endParaRPr lang="en-IE" dirty="0"/>
          </a:p>
          <a:p>
            <a:endParaRPr lang="en-IE" dirty="0" smtClean="0"/>
          </a:p>
          <a:p>
            <a:endParaRPr lang="en-IE" dirty="0"/>
          </a:p>
          <a:p>
            <a:r>
              <a:rPr lang="en-IE" dirty="0" smtClean="0"/>
              <a:t>As </a:t>
            </a:r>
            <a:r>
              <a:rPr lang="en-IE" dirty="0"/>
              <a:t>usual, the </a:t>
            </a:r>
            <a:r>
              <a:rPr lang="en-IE" dirty="0" smtClean="0"/>
              <a:t>default constructor </a:t>
            </a:r>
            <a:r>
              <a:rPr lang="en-IE" dirty="0"/>
              <a:t>initializes the instance variable, but in this case it uses the new command to create the array of cards. It doesn't create any cards to go in it, though. For that we could write another constructor that creates a standard 52-card deck and populates it with Card objects:</a:t>
            </a:r>
          </a:p>
          <a:p>
            <a:endParaRPr lang="en-IE"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1" y="838200"/>
            <a:ext cx="5105400" cy="4378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H="1" flipV="1">
            <a:off x="3505200" y="3429000"/>
            <a:ext cx="1828800" cy="2362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615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Print the deck of cards</a:t>
            </a:r>
            <a:endParaRPr lang="en-IE" dirty="0"/>
          </a:p>
        </p:txBody>
      </p:sp>
      <p:sp>
        <p:nvSpPr>
          <p:cNvPr id="3" name="Content Placeholder 2"/>
          <p:cNvSpPr>
            <a:spLocks noGrp="1"/>
          </p:cNvSpPr>
          <p:nvPr>
            <p:ph idx="1"/>
          </p:nvPr>
        </p:nvSpPr>
        <p:spPr/>
        <p:txBody>
          <a:bodyPr>
            <a:normAutofit/>
          </a:bodyPr>
          <a:lstStyle/>
          <a:p>
            <a:r>
              <a:rPr lang="en-IE" dirty="0"/>
              <a:t>Whenever you are working with arrays, it is convenient to have a method that will print the contents of the array. We have seen the pattern for traversing an array several times, so the following method should be familiar</a:t>
            </a:r>
            <a:r>
              <a:rPr lang="en-IE" dirty="0" smtClean="0"/>
              <a:t>:</a:t>
            </a:r>
          </a:p>
          <a:p>
            <a:endParaRPr lang="en-IE" dirty="0"/>
          </a:p>
          <a:p>
            <a:endParaRPr lang="en-IE" dirty="0" smtClean="0"/>
          </a:p>
          <a:p>
            <a:endParaRPr lang="en-IE" dirty="0"/>
          </a:p>
          <a:p>
            <a:pPr marL="114300" indent="0">
              <a:buNone/>
            </a:pPr>
            <a:r>
              <a:rPr lang="en-IE" dirty="0"/>
              <a:t> </a:t>
            </a:r>
            <a:br>
              <a:rPr lang="en-IE" dirty="0"/>
            </a:br>
            <a:r>
              <a:rPr lang="en-IE" dirty="0" smtClean="0"/>
              <a:t>		Access each card in deck and call the </a:t>
            </a:r>
            <a:r>
              <a:rPr lang="en-IE" dirty="0" err="1" smtClean="0"/>
              <a:t>printCard</a:t>
            </a:r>
            <a:r>
              <a:rPr lang="en-IE" dirty="0" smtClean="0"/>
              <a:t> method on that card object</a:t>
            </a:r>
            <a:endParaRPr lang="en-I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276600"/>
            <a:ext cx="404812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H="1" flipV="1">
            <a:off x="2438400" y="3886200"/>
            <a:ext cx="2286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1253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5897563"/>
          </a:xfrm>
        </p:spPr>
        <p:txBody>
          <a:bodyPr>
            <a:normAutofit fontScale="70000" lnSpcReduction="20000"/>
          </a:bodyPr>
          <a:lstStyle/>
          <a:p>
            <a:r>
              <a:rPr lang="en-IE" b="1" dirty="0"/>
              <a:t>The </a:t>
            </a:r>
            <a:r>
              <a:rPr lang="en-IE" b="1" dirty="0" err="1" smtClean="0"/>
              <a:t>compareCards</a:t>
            </a:r>
            <a:r>
              <a:rPr lang="en-IE" b="1" dirty="0"/>
              <a:t> method</a:t>
            </a:r>
          </a:p>
          <a:p>
            <a:r>
              <a:rPr lang="en-IE" dirty="0"/>
              <a:t>For primitive types, there are conditional operators that compare values and determine when one is greater or less than another. These operators (&lt; and &gt; and the others) don't work for object types. </a:t>
            </a:r>
            <a:r>
              <a:rPr lang="en-IE" dirty="0" smtClean="0"/>
              <a:t>For</a:t>
            </a:r>
            <a:r>
              <a:rPr lang="en-IE" dirty="0"/>
              <a:t> Cards we have to write our own, which we will call </a:t>
            </a:r>
            <a:r>
              <a:rPr lang="en-IE" dirty="0" err="1" smtClean="0"/>
              <a:t>compareCards</a:t>
            </a:r>
            <a:r>
              <a:rPr lang="en-IE" dirty="0" smtClean="0"/>
              <a:t>. </a:t>
            </a:r>
            <a:endParaRPr lang="en-IE" dirty="0" smtClean="0"/>
          </a:p>
          <a:p>
            <a:endParaRPr lang="en-IE" dirty="0"/>
          </a:p>
          <a:p>
            <a:endParaRPr lang="en-IE" dirty="0" smtClean="0"/>
          </a:p>
          <a:p>
            <a:r>
              <a:rPr lang="en-IE" dirty="0" smtClean="0"/>
              <a:t>The </a:t>
            </a:r>
            <a:r>
              <a:rPr lang="en-IE" dirty="0"/>
              <a:t>set of playing cards is partially ordered, which means that sometimes we can compare cards and sometimes not. For example, </a:t>
            </a:r>
            <a:r>
              <a:rPr lang="en-IE" dirty="0" smtClean="0"/>
              <a:t>we know </a:t>
            </a:r>
            <a:r>
              <a:rPr lang="en-IE" dirty="0"/>
              <a:t>that the 3 of Clubs is higher than the 2 of Clubs, and the 3 of Diamonds is higher than the 3 of Clubs. But which is better, the 3 of Clubs or the 2 of Diamonds? One has a higher rank, but the other has a higher suit</a:t>
            </a:r>
            <a:r>
              <a:rPr lang="en-IE" dirty="0" smtClean="0"/>
              <a:t>.</a:t>
            </a:r>
          </a:p>
          <a:p>
            <a:endParaRPr lang="en-IE" dirty="0"/>
          </a:p>
          <a:p>
            <a:r>
              <a:rPr lang="en-IE" dirty="0"/>
              <a:t>In order to make cards comparable, we have to decide which is more important, rank or suit. </a:t>
            </a:r>
            <a:r>
              <a:rPr lang="en-IE" dirty="0" smtClean="0"/>
              <a:t>The </a:t>
            </a:r>
            <a:r>
              <a:rPr lang="en-IE" dirty="0"/>
              <a:t>choice is completely arbitrary. For the sake of choosing, </a:t>
            </a:r>
            <a:r>
              <a:rPr lang="en-IE" dirty="0" smtClean="0"/>
              <a:t>we </a:t>
            </a:r>
            <a:r>
              <a:rPr lang="en-IE" dirty="0"/>
              <a:t>will say that suit is more important, because when you buy a new deck of cards, it comes sorted with all the Clubs together, followed by all the Diamonds, and so on</a:t>
            </a:r>
            <a:r>
              <a:rPr lang="en-IE" dirty="0" smtClean="0"/>
              <a:t>.</a:t>
            </a:r>
          </a:p>
          <a:p>
            <a:endParaRPr lang="en-IE" dirty="0"/>
          </a:p>
          <a:p>
            <a:r>
              <a:rPr lang="en-IE" dirty="0"/>
              <a:t>With that decided, we can write </a:t>
            </a:r>
            <a:r>
              <a:rPr lang="en-IE" dirty="0" err="1" smtClean="0"/>
              <a:t>compareCards</a:t>
            </a:r>
            <a:r>
              <a:rPr lang="en-IE" dirty="0" smtClean="0"/>
              <a:t>. </a:t>
            </a:r>
            <a:r>
              <a:rPr lang="en-IE" dirty="0"/>
              <a:t>It will take two Cards as parameters and return 1 if the first card wins, -1 if the second card wins, and 0 if they tie </a:t>
            </a:r>
            <a:r>
              <a:rPr lang="en-IE" dirty="0" smtClean="0"/>
              <a:t>. </a:t>
            </a:r>
            <a:endParaRPr lang="en-IE" dirty="0" smtClean="0"/>
          </a:p>
          <a:p>
            <a:endParaRPr lang="en-IE" dirty="0"/>
          </a:p>
          <a:p>
            <a:r>
              <a:rPr lang="en-IE" dirty="0" smtClean="0"/>
              <a:t>First </a:t>
            </a:r>
            <a:r>
              <a:rPr lang="en-IE" dirty="0"/>
              <a:t>we compare the suits:</a:t>
            </a:r>
          </a:p>
          <a:p>
            <a:r>
              <a:rPr lang="en-IE" dirty="0"/>
              <a:t>    if (c1.suit &gt; c2.suit) return 1; </a:t>
            </a:r>
            <a:br>
              <a:rPr lang="en-IE" dirty="0"/>
            </a:br>
            <a:r>
              <a:rPr lang="en-IE" dirty="0"/>
              <a:t>    if (c1.suit &lt; c2.suit) return -1; </a:t>
            </a:r>
            <a:br>
              <a:rPr lang="en-IE" dirty="0"/>
            </a:br>
            <a:r>
              <a:rPr lang="en-IE" dirty="0"/>
              <a:t>If neither statement is true, then the suits must be equal, and  </a:t>
            </a:r>
            <a:r>
              <a:rPr lang="en-IE" dirty="0" smtClean="0"/>
              <a:t>we </a:t>
            </a:r>
            <a:r>
              <a:rPr lang="en-IE" dirty="0"/>
              <a:t>have to compare ranks:</a:t>
            </a:r>
          </a:p>
          <a:p>
            <a:r>
              <a:rPr lang="en-IE" dirty="0"/>
              <a:t>    if (c1.rank &gt; c2.rank) return 1; </a:t>
            </a:r>
            <a:br>
              <a:rPr lang="en-IE" dirty="0"/>
            </a:br>
            <a:r>
              <a:rPr lang="en-IE" dirty="0"/>
              <a:t>    if (c1.rank &lt; c2.rank) return -1; </a:t>
            </a:r>
            <a:br>
              <a:rPr lang="en-IE" dirty="0"/>
            </a:br>
            <a:r>
              <a:rPr lang="en-IE" dirty="0"/>
              <a:t>If neither of these is true, the ranks must be equal, so we return 0. </a:t>
            </a:r>
            <a:endParaRPr lang="en-IE" dirty="0" smtClean="0"/>
          </a:p>
          <a:p>
            <a:r>
              <a:rPr lang="en-IE" dirty="0" smtClean="0"/>
              <a:t>In </a:t>
            </a:r>
            <a:r>
              <a:rPr lang="en-IE" dirty="0"/>
              <a:t>this ordering, aces will appear lower than deuces (2s).</a:t>
            </a:r>
          </a:p>
          <a:p>
            <a:endParaRPr lang="en-IE" dirty="0"/>
          </a:p>
        </p:txBody>
      </p:sp>
    </p:spTree>
    <p:extLst>
      <p:ext uri="{BB962C8B-B14F-4D97-AF65-F5344CB8AC3E}">
        <p14:creationId xmlns:p14="http://schemas.microsoft.com/office/powerpoint/2010/main" val="417877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Deck Class</a:t>
            </a:r>
            <a:endParaRPr lang="en-IE" dirty="0"/>
          </a:p>
        </p:txBody>
      </p:sp>
      <p:sp>
        <p:nvSpPr>
          <p:cNvPr id="3" name="Content Placeholder 2"/>
          <p:cNvSpPr>
            <a:spLocks noGrp="1"/>
          </p:cNvSpPr>
          <p:nvPr>
            <p:ph idx="1"/>
          </p:nvPr>
        </p:nvSpPr>
        <p:spPr/>
        <p:txBody>
          <a:bodyPr/>
          <a:lstStyle/>
          <a:p>
            <a:endParaRPr lang="en-I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23999"/>
            <a:ext cx="6477000" cy="441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9352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Deck Class</a:t>
            </a:r>
            <a:endParaRPr lang="en-IE" dirty="0"/>
          </a:p>
        </p:txBody>
      </p:sp>
      <p:sp>
        <p:nvSpPr>
          <p:cNvPr id="3" name="Content Placeholder 2"/>
          <p:cNvSpPr>
            <a:spLocks noGrp="1"/>
          </p:cNvSpPr>
          <p:nvPr>
            <p:ph idx="1"/>
          </p:nvPr>
        </p:nvSpPr>
        <p:spPr/>
        <p:txBody>
          <a:bodyPr/>
          <a:lstStyle/>
          <a:p>
            <a:r>
              <a:rPr lang="en-IE" dirty="0" smtClean="0"/>
              <a:t>We can write a method that randomly selects a card from the deck. We create a random number generator and generate a random suit number and a random rank number and create and return this card</a:t>
            </a:r>
            <a:endParaRPr lang="en-IE" dirty="0"/>
          </a:p>
        </p:txBody>
      </p:sp>
      <p:sp>
        <p:nvSpPr>
          <p:cNvPr id="4" name="TextBox 3"/>
          <p:cNvSpPr txBox="1"/>
          <p:nvPr/>
        </p:nvSpPr>
        <p:spPr>
          <a:xfrm>
            <a:off x="1219200" y="5410200"/>
            <a:ext cx="3599960" cy="369332"/>
          </a:xfrm>
          <a:prstGeom prst="rect">
            <a:avLst/>
          </a:prstGeom>
          <a:noFill/>
        </p:spPr>
        <p:txBody>
          <a:bodyPr wrap="none" rtlCol="0">
            <a:spAutoFit/>
          </a:bodyPr>
          <a:lstStyle/>
          <a:p>
            <a:r>
              <a:rPr lang="en-IE" dirty="0" smtClean="0"/>
              <a:t>Return the randomly generated card</a:t>
            </a:r>
            <a:endParaRPr lang="en-IE"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233697"/>
            <a:ext cx="50577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p:nvPr/>
        </p:nvCxnSpPr>
        <p:spPr>
          <a:xfrm flipH="1">
            <a:off x="1600200" y="2895600"/>
            <a:ext cx="152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flipV="1">
            <a:off x="1600200" y="4724400"/>
            <a:ext cx="9144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8508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1143000"/>
          </a:xfrm>
        </p:spPr>
        <p:txBody>
          <a:bodyPr/>
          <a:lstStyle/>
          <a:p>
            <a:r>
              <a:rPr lang="en-IE" dirty="0" smtClean="0"/>
              <a:t>Test class</a:t>
            </a:r>
            <a:endParaRPr lang="en-IE" dirty="0"/>
          </a:p>
        </p:txBody>
      </p:sp>
      <p:sp>
        <p:nvSpPr>
          <p:cNvPr id="3" name="Content Placeholder 2"/>
          <p:cNvSpPr>
            <a:spLocks noGrp="1"/>
          </p:cNvSpPr>
          <p:nvPr>
            <p:ph idx="1"/>
          </p:nvPr>
        </p:nvSpPr>
        <p:spPr/>
        <p:txBody>
          <a:bodyPr/>
          <a:lstStyle/>
          <a:p>
            <a:endParaRPr lang="en-I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19200"/>
            <a:ext cx="501015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105400" y="2133600"/>
            <a:ext cx="2202719" cy="369332"/>
          </a:xfrm>
          <a:prstGeom prst="rect">
            <a:avLst/>
          </a:prstGeom>
          <a:noFill/>
        </p:spPr>
        <p:txBody>
          <a:bodyPr wrap="none" rtlCol="0">
            <a:spAutoFit/>
          </a:bodyPr>
          <a:lstStyle/>
          <a:p>
            <a:r>
              <a:rPr lang="en-IE" dirty="0" smtClean="0"/>
              <a:t>Create and print deck</a:t>
            </a:r>
            <a:endParaRPr lang="en-IE" dirty="0"/>
          </a:p>
        </p:txBody>
      </p:sp>
      <p:cxnSp>
        <p:nvCxnSpPr>
          <p:cNvPr id="6" name="Straight Arrow Connector 5"/>
          <p:cNvCxnSpPr>
            <a:stCxn id="4" idx="1"/>
          </p:cNvCxnSpPr>
          <p:nvPr/>
        </p:nvCxnSpPr>
        <p:spPr>
          <a:xfrm flipH="1">
            <a:off x="3429000" y="2318266"/>
            <a:ext cx="1676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334000" y="3015734"/>
            <a:ext cx="2994281" cy="646331"/>
          </a:xfrm>
          <a:prstGeom prst="rect">
            <a:avLst/>
          </a:prstGeom>
          <a:noFill/>
        </p:spPr>
        <p:txBody>
          <a:bodyPr wrap="none" rtlCol="0">
            <a:spAutoFit/>
          </a:bodyPr>
          <a:lstStyle/>
          <a:p>
            <a:r>
              <a:rPr lang="en-IE" dirty="0" smtClean="0"/>
              <a:t>Deal two cards and save them</a:t>
            </a:r>
          </a:p>
          <a:p>
            <a:r>
              <a:rPr lang="en-IE" dirty="0" smtClean="0"/>
              <a:t> in c1 and c2</a:t>
            </a:r>
            <a:endParaRPr lang="en-IE" dirty="0"/>
          </a:p>
        </p:txBody>
      </p:sp>
      <p:cxnSp>
        <p:nvCxnSpPr>
          <p:cNvPr id="9" name="Straight Arrow Connector 8"/>
          <p:cNvCxnSpPr>
            <a:stCxn id="7" idx="1"/>
          </p:cNvCxnSpPr>
          <p:nvPr/>
        </p:nvCxnSpPr>
        <p:spPr>
          <a:xfrm flipH="1" flipV="1">
            <a:off x="3276600" y="3124200"/>
            <a:ext cx="2057400" cy="214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391150" y="4171265"/>
            <a:ext cx="2551724" cy="646331"/>
          </a:xfrm>
          <a:prstGeom prst="rect">
            <a:avLst/>
          </a:prstGeom>
          <a:noFill/>
        </p:spPr>
        <p:txBody>
          <a:bodyPr wrap="none" rtlCol="0">
            <a:spAutoFit/>
          </a:bodyPr>
          <a:lstStyle/>
          <a:p>
            <a:r>
              <a:rPr lang="en-IE" dirty="0" smtClean="0"/>
              <a:t>Compare cards and print </a:t>
            </a:r>
          </a:p>
          <a:p>
            <a:r>
              <a:rPr lang="en-IE" dirty="0" smtClean="0"/>
              <a:t>highest</a:t>
            </a:r>
            <a:endParaRPr lang="en-IE" dirty="0"/>
          </a:p>
        </p:txBody>
      </p:sp>
      <p:cxnSp>
        <p:nvCxnSpPr>
          <p:cNvPr id="12" name="Straight Arrow Connector 11"/>
          <p:cNvCxnSpPr/>
          <p:nvPr/>
        </p:nvCxnSpPr>
        <p:spPr>
          <a:xfrm flipH="1">
            <a:off x="4712234" y="449443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3168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Sample Output</a:t>
            </a:r>
            <a:endParaRPr lang="en-IE" dirty="0"/>
          </a:p>
        </p:txBody>
      </p:sp>
      <p:sp>
        <p:nvSpPr>
          <p:cNvPr id="3" name="Content Placeholder 2"/>
          <p:cNvSpPr>
            <a:spLocks noGrp="1"/>
          </p:cNvSpPr>
          <p:nvPr>
            <p:ph idx="1"/>
          </p:nvPr>
        </p:nvSpPr>
        <p:spPr/>
        <p:txBody>
          <a:bodyPr/>
          <a:lstStyle/>
          <a:p>
            <a:endParaRPr lang="en-IE"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228600"/>
            <a:ext cx="2206554"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219200" y="2362200"/>
            <a:ext cx="1383905" cy="369332"/>
          </a:xfrm>
          <a:prstGeom prst="rect">
            <a:avLst/>
          </a:prstGeom>
          <a:noFill/>
        </p:spPr>
        <p:txBody>
          <a:bodyPr wrap="none" rtlCol="0">
            <a:spAutoFit/>
          </a:bodyPr>
          <a:lstStyle/>
          <a:p>
            <a:r>
              <a:rPr lang="en-IE" dirty="0" smtClean="0"/>
              <a:t>Deck printed</a:t>
            </a:r>
            <a:endParaRPr lang="en-IE" dirty="0"/>
          </a:p>
        </p:txBody>
      </p:sp>
      <p:sp>
        <p:nvSpPr>
          <p:cNvPr id="6" name="TextBox 5"/>
          <p:cNvSpPr txBox="1"/>
          <p:nvPr/>
        </p:nvSpPr>
        <p:spPr>
          <a:xfrm>
            <a:off x="1196788" y="6019800"/>
            <a:ext cx="2646815" cy="369332"/>
          </a:xfrm>
          <a:prstGeom prst="rect">
            <a:avLst/>
          </a:prstGeom>
          <a:noFill/>
        </p:spPr>
        <p:txBody>
          <a:bodyPr wrap="none" rtlCol="0">
            <a:spAutoFit/>
          </a:bodyPr>
          <a:lstStyle/>
          <a:p>
            <a:r>
              <a:rPr lang="en-IE" dirty="0" smtClean="0"/>
              <a:t>Cards dealt and compared</a:t>
            </a:r>
            <a:endParaRPr lang="en-IE" dirty="0"/>
          </a:p>
        </p:txBody>
      </p:sp>
      <p:cxnSp>
        <p:nvCxnSpPr>
          <p:cNvPr id="7" name="Straight Arrow Connector 6"/>
          <p:cNvCxnSpPr/>
          <p:nvPr/>
        </p:nvCxnSpPr>
        <p:spPr>
          <a:xfrm>
            <a:off x="2748461" y="2590800"/>
            <a:ext cx="1899739"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038600" y="6204466"/>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7464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951908465"/>
              </p:ext>
            </p:extLst>
          </p:nvPr>
        </p:nvGraphicFramePr>
        <p:xfrm>
          <a:off x="152401" y="4419600"/>
          <a:ext cx="3561861" cy="2327061"/>
        </p:xfrm>
        <a:graphic>
          <a:graphicData uri="http://schemas.openxmlformats.org/drawingml/2006/table">
            <a:tbl>
              <a:tblPr/>
              <a:tblGrid>
                <a:gridCol w="1187287"/>
                <a:gridCol w="1187287"/>
                <a:gridCol w="1187287"/>
              </a:tblGrid>
              <a:tr h="681141">
                <a:tc>
                  <a:txBody>
                    <a:bodyPr/>
                    <a:lstStyle/>
                    <a:p>
                      <a:pPr algn="ctr"/>
                      <a:r>
                        <a:rPr lang="en-IE" dirty="0"/>
                        <a:t>Spades</a:t>
                      </a:r>
                    </a:p>
                  </a:txBody>
                  <a:tcPr anchor="ctr">
                    <a:lnL>
                      <a:noFill/>
                    </a:lnL>
                    <a:lnR>
                      <a:noFill/>
                    </a:lnR>
                    <a:lnT>
                      <a:noFill/>
                    </a:lnT>
                    <a:lnB>
                      <a:noFill/>
                    </a:lnB>
                  </a:tcPr>
                </a:tc>
                <a:tc>
                  <a:txBody>
                    <a:bodyPr/>
                    <a:lstStyle/>
                    <a:p>
                      <a:pPr algn="ctr"/>
                      <a:r>
                        <a:rPr lang="en-IE" dirty="0"/>
                        <a:t>-&gt;</a:t>
                      </a:r>
                    </a:p>
                  </a:txBody>
                  <a:tcPr anchor="ctr">
                    <a:lnL>
                      <a:noFill/>
                    </a:lnL>
                    <a:lnR>
                      <a:noFill/>
                    </a:lnR>
                    <a:lnT>
                      <a:noFill/>
                    </a:lnT>
                    <a:lnB>
                      <a:noFill/>
                    </a:lnB>
                  </a:tcPr>
                </a:tc>
                <a:tc>
                  <a:txBody>
                    <a:bodyPr/>
                    <a:lstStyle/>
                    <a:p>
                      <a:pPr algn="ctr"/>
                      <a:r>
                        <a:rPr lang="en-IE"/>
                        <a:t>3</a:t>
                      </a:r>
                      <a:br>
                        <a:rPr lang="en-IE"/>
                      </a:br>
                      <a:endParaRPr lang="en-IE"/>
                    </a:p>
                  </a:txBody>
                  <a:tcPr anchor="ctr">
                    <a:lnL>
                      <a:noFill/>
                    </a:lnL>
                    <a:lnR>
                      <a:noFill/>
                    </a:lnR>
                    <a:lnT>
                      <a:noFill/>
                    </a:lnT>
                    <a:lnB>
                      <a:noFill/>
                    </a:lnB>
                  </a:tcPr>
                </a:tc>
              </a:tr>
              <a:tr h="535212">
                <a:tc>
                  <a:txBody>
                    <a:bodyPr/>
                    <a:lstStyle/>
                    <a:p>
                      <a:pPr algn="ctr"/>
                      <a:r>
                        <a:rPr lang="en-IE" dirty="0"/>
                        <a:t>Hearts</a:t>
                      </a:r>
                    </a:p>
                  </a:txBody>
                  <a:tcPr anchor="ctr">
                    <a:lnL>
                      <a:noFill/>
                    </a:lnL>
                    <a:lnR>
                      <a:noFill/>
                    </a:lnR>
                    <a:lnT>
                      <a:noFill/>
                    </a:lnT>
                    <a:lnB>
                      <a:noFill/>
                    </a:lnB>
                  </a:tcPr>
                </a:tc>
                <a:tc>
                  <a:txBody>
                    <a:bodyPr/>
                    <a:lstStyle/>
                    <a:p>
                      <a:pPr algn="ctr"/>
                      <a:r>
                        <a:rPr lang="en-IE" dirty="0"/>
                        <a:t>-&gt;</a:t>
                      </a:r>
                    </a:p>
                  </a:txBody>
                  <a:tcPr anchor="ctr">
                    <a:lnL>
                      <a:noFill/>
                    </a:lnL>
                    <a:lnR>
                      <a:noFill/>
                    </a:lnR>
                    <a:lnT>
                      <a:noFill/>
                    </a:lnT>
                    <a:lnB>
                      <a:noFill/>
                    </a:lnB>
                  </a:tcPr>
                </a:tc>
                <a:tc>
                  <a:txBody>
                    <a:bodyPr/>
                    <a:lstStyle/>
                    <a:p>
                      <a:pPr algn="ctr"/>
                      <a:r>
                        <a:rPr lang="en-IE" dirty="0"/>
                        <a:t>2</a:t>
                      </a:r>
                      <a:br>
                        <a:rPr lang="en-IE" dirty="0"/>
                      </a:br>
                      <a:endParaRPr lang="en-IE" dirty="0"/>
                    </a:p>
                  </a:txBody>
                  <a:tcPr anchor="ctr">
                    <a:lnL>
                      <a:noFill/>
                    </a:lnL>
                    <a:lnR>
                      <a:noFill/>
                    </a:lnR>
                    <a:lnT>
                      <a:noFill/>
                    </a:lnT>
                    <a:lnB>
                      <a:noFill/>
                    </a:lnB>
                  </a:tcPr>
                </a:tc>
              </a:tr>
              <a:tr h="535212">
                <a:tc>
                  <a:txBody>
                    <a:bodyPr/>
                    <a:lstStyle/>
                    <a:p>
                      <a:pPr algn="ctr"/>
                      <a:r>
                        <a:rPr lang="en-IE"/>
                        <a:t>Diamonds</a:t>
                      </a:r>
                    </a:p>
                  </a:txBody>
                  <a:tcPr anchor="ctr">
                    <a:lnL>
                      <a:noFill/>
                    </a:lnL>
                    <a:lnR>
                      <a:noFill/>
                    </a:lnR>
                    <a:lnT>
                      <a:noFill/>
                    </a:lnT>
                    <a:lnB>
                      <a:noFill/>
                    </a:lnB>
                  </a:tcPr>
                </a:tc>
                <a:tc>
                  <a:txBody>
                    <a:bodyPr/>
                    <a:lstStyle/>
                    <a:p>
                      <a:pPr algn="ctr"/>
                      <a:r>
                        <a:rPr lang="en-IE"/>
                        <a:t>-&gt;</a:t>
                      </a:r>
                    </a:p>
                  </a:txBody>
                  <a:tcPr anchor="ctr">
                    <a:lnL>
                      <a:noFill/>
                    </a:lnL>
                    <a:lnR>
                      <a:noFill/>
                    </a:lnR>
                    <a:lnT>
                      <a:noFill/>
                    </a:lnT>
                    <a:lnB>
                      <a:noFill/>
                    </a:lnB>
                  </a:tcPr>
                </a:tc>
                <a:tc>
                  <a:txBody>
                    <a:bodyPr/>
                    <a:lstStyle/>
                    <a:p>
                      <a:pPr algn="ctr"/>
                      <a:r>
                        <a:rPr lang="en-IE"/>
                        <a:t>1</a:t>
                      </a:r>
                      <a:br>
                        <a:rPr lang="en-IE"/>
                      </a:br>
                      <a:endParaRPr lang="en-IE"/>
                    </a:p>
                  </a:txBody>
                  <a:tcPr anchor="ctr">
                    <a:lnL>
                      <a:noFill/>
                    </a:lnL>
                    <a:lnR>
                      <a:noFill/>
                    </a:lnR>
                    <a:lnT>
                      <a:noFill/>
                    </a:lnT>
                    <a:lnB>
                      <a:noFill/>
                    </a:lnB>
                  </a:tcPr>
                </a:tc>
              </a:tr>
              <a:tr h="305835">
                <a:tc>
                  <a:txBody>
                    <a:bodyPr/>
                    <a:lstStyle/>
                    <a:p>
                      <a:pPr algn="ctr"/>
                      <a:r>
                        <a:rPr lang="en-IE"/>
                        <a:t>Clubs</a:t>
                      </a:r>
                    </a:p>
                  </a:txBody>
                  <a:tcPr anchor="ctr">
                    <a:lnL>
                      <a:noFill/>
                    </a:lnL>
                    <a:lnR>
                      <a:noFill/>
                    </a:lnR>
                    <a:lnT>
                      <a:noFill/>
                    </a:lnT>
                    <a:lnB>
                      <a:noFill/>
                    </a:lnB>
                  </a:tcPr>
                </a:tc>
                <a:tc>
                  <a:txBody>
                    <a:bodyPr/>
                    <a:lstStyle/>
                    <a:p>
                      <a:pPr algn="ctr"/>
                      <a:r>
                        <a:rPr lang="en-IE"/>
                        <a:t>-&gt;</a:t>
                      </a:r>
                    </a:p>
                  </a:txBody>
                  <a:tcPr anchor="ctr">
                    <a:lnL>
                      <a:noFill/>
                    </a:lnL>
                    <a:lnR>
                      <a:noFill/>
                    </a:lnR>
                    <a:lnT>
                      <a:noFill/>
                    </a:lnT>
                    <a:lnB>
                      <a:noFill/>
                    </a:lnB>
                  </a:tcPr>
                </a:tc>
                <a:tc>
                  <a:txBody>
                    <a:bodyPr/>
                    <a:lstStyle/>
                    <a:p>
                      <a:pPr algn="ctr"/>
                      <a:r>
                        <a:rPr lang="en-IE" dirty="0"/>
                        <a:t>0</a:t>
                      </a:r>
                    </a:p>
                  </a:txBody>
                  <a:tcPr anchor="ctr">
                    <a:lnL>
                      <a:noFill/>
                    </a:lnL>
                    <a:lnR>
                      <a:noFill/>
                    </a:lnR>
                    <a:lnT>
                      <a:noFill/>
                    </a:lnT>
                    <a:lnB>
                      <a:noFill/>
                    </a:lnB>
                  </a:tcPr>
                </a:tc>
              </a:tr>
            </a:tbl>
          </a:graphicData>
        </a:graphic>
      </p:graphicFrame>
      <p:sp>
        <p:nvSpPr>
          <p:cNvPr id="6" name="Rectangle 1"/>
          <p:cNvSpPr>
            <a:spLocks noChangeArrowheads="1"/>
          </p:cNvSpPr>
          <p:nvPr/>
        </p:nvSpPr>
        <p:spPr bwMode="auto">
          <a:xfrm>
            <a:off x="437662" y="64532"/>
            <a:ext cx="29937213"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cs typeface="Times New Roman" pitchFamily="18" charset="0"/>
              </a:rPr>
              <a:t>There are 52 cards in a deck, each of which belongs to one of four suits and one of 13 ranks.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cs typeface="Times New Roman" pitchFamily="18" charset="0"/>
              </a:rPr>
              <a:t>The suits are Spades, Hearts, Diamonds and Clubs.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cs typeface="Times New Roman" pitchFamily="18" charset="0"/>
              </a:rPr>
              <a:t>The ranks are Ace, 2, 3, 4, 5, 6, 7, 8, 9, 10, Jack, Queen and King.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cs typeface="Times New Roman" pitchFamily="18" charset="0"/>
              </a:rPr>
              <a:t>Depending on what game you are playing, the rank of the Ace may be higher than King or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cs typeface="Times New Roman" pitchFamily="18" charset="0"/>
              </a:rPr>
              <a:t>lower than 2.</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cs typeface="Times New Roman" pitchFamily="18" charset="0"/>
              </a:rPr>
              <a:t>If we want to define a new object to represent a playing card,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cs typeface="Times New Roman" pitchFamily="18" charset="0"/>
              </a:rPr>
              <a:t>it is pretty obvious what the instance variables should be: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cs typeface="Times New Roman" pitchFamily="18" charset="0"/>
              </a:rPr>
              <a:t>rank and suit. </a:t>
            </a:r>
            <a:endParaRPr kumimoji="0" lang="en-US" sz="1600"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cs typeface="Times New Roman" pitchFamily="18" charset="0"/>
              </a:rPr>
              <a:t>It </a:t>
            </a:r>
            <a:r>
              <a:rPr kumimoji="0" lang="en-US" sz="1600" b="0" i="0" u="none" strike="noStrike" cap="none" normalizeH="0" baseline="0" dirty="0" smtClean="0">
                <a:ln>
                  <a:noFill/>
                </a:ln>
                <a:solidFill>
                  <a:srgbClr val="000000"/>
                </a:solidFill>
                <a:effectLst/>
                <a:latin typeface="Times New Roman" pitchFamily="18" charset="0"/>
                <a:cs typeface="Times New Roman" pitchFamily="18" charset="0"/>
              </a:rPr>
              <a:t>is not as obvious what type the instance variables should be.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cs typeface="Times New Roman" pitchFamily="18" charset="0"/>
              </a:rPr>
              <a:t>One possibility is Strings, containing things like </a:t>
            </a:r>
            <a:r>
              <a:rPr kumimoji="0" lang="en-US" sz="1600" b="0" i="0" u="none" strike="noStrike" cap="none" normalizeH="0" baseline="0" dirty="0" smtClean="0">
                <a:ln>
                  <a:noFill/>
                </a:ln>
                <a:solidFill>
                  <a:srgbClr val="FF0000"/>
                </a:solidFill>
                <a:effectLst/>
                <a:latin typeface="Times New Roman" pitchFamily="18" charset="0"/>
                <a:cs typeface="Times New Roman" pitchFamily="18" charset="0"/>
              </a:rPr>
              <a:t>"Spade"</a:t>
            </a:r>
            <a:r>
              <a:rPr kumimoji="0" lang="en-US" sz="1600" b="0" i="0" u="none" strike="noStrike" cap="none" normalizeH="0" baseline="0" dirty="0" smtClean="0">
                <a:ln>
                  <a:noFill/>
                </a:ln>
                <a:solidFill>
                  <a:srgbClr val="000000"/>
                </a:solidFill>
                <a:effectLst/>
                <a:latin typeface="Times New Roman" pitchFamily="18" charset="0"/>
                <a:cs typeface="Times New Roman" pitchFamily="18" charset="0"/>
              </a:rPr>
              <a:t> for suits and </a:t>
            </a:r>
            <a:r>
              <a:rPr kumimoji="0" lang="en-US" sz="1600" b="0" i="0" u="none" strike="noStrike" cap="none" normalizeH="0" baseline="0" dirty="0" smtClean="0">
                <a:ln>
                  <a:noFill/>
                </a:ln>
                <a:solidFill>
                  <a:srgbClr val="FF0000"/>
                </a:solidFill>
                <a:effectLst/>
                <a:latin typeface="Times New Roman" pitchFamily="18" charset="0"/>
                <a:cs typeface="Times New Roman" pitchFamily="18" charset="0"/>
              </a:rPr>
              <a:t>"Queen"</a:t>
            </a:r>
            <a:r>
              <a:rPr kumimoji="0" lang="en-US" sz="1600" b="0" i="0" u="none" strike="noStrike" cap="none" normalizeH="0" baseline="0" dirty="0" smtClean="0">
                <a:ln>
                  <a:noFill/>
                </a:ln>
                <a:solidFill>
                  <a:srgbClr val="000000"/>
                </a:solidFill>
                <a:effectLst/>
                <a:latin typeface="Times New Roman" pitchFamily="18" charset="0"/>
                <a:cs typeface="Times New Roman" pitchFamily="18" charset="0"/>
              </a:rPr>
              <a:t> for ranks.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cs typeface="Times New Roman" pitchFamily="18" charset="0"/>
              </a:rPr>
              <a:t>One problem with this implementation is that it would not be easy to compare cards to see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cs typeface="Times New Roman" pitchFamily="18" charset="0"/>
              </a:rPr>
              <a:t>which had higher rank or suit.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cs typeface="Times New Roman" pitchFamily="18" charset="0"/>
              </a:rPr>
              <a:t>An alternative is to use integers to </a:t>
            </a:r>
            <a:r>
              <a:rPr kumimoji="0" lang="en-US" sz="1600" b="1" i="0" u="none" strike="noStrike" cap="none" normalizeH="0" baseline="0" dirty="0" smtClean="0">
                <a:ln>
                  <a:noFill/>
                </a:ln>
                <a:solidFill>
                  <a:srgbClr val="000000"/>
                </a:solidFill>
                <a:effectLst/>
                <a:latin typeface="Times New Roman" pitchFamily="18" charset="0"/>
                <a:cs typeface="Times New Roman" pitchFamily="18" charset="0"/>
              </a:rPr>
              <a:t>encode</a:t>
            </a:r>
            <a:r>
              <a:rPr kumimoji="0" lang="en-US" sz="1600" b="0" i="0" u="none" strike="noStrike" cap="none" normalizeH="0" baseline="0" dirty="0" smtClean="0">
                <a:ln>
                  <a:noFill/>
                </a:ln>
                <a:solidFill>
                  <a:srgbClr val="000000"/>
                </a:solidFill>
                <a:effectLst/>
                <a:latin typeface="Times New Roman" pitchFamily="18" charset="0"/>
                <a:cs typeface="Times New Roman" pitchFamily="18" charset="0"/>
              </a:rPr>
              <a:t> the ranks and suits.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cs typeface="Times New Roman" pitchFamily="18" charset="0"/>
              </a:rPr>
              <a:t>The obvious feature of this mapping is that the suits map to integers in order, so we can compare suits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cs typeface="Times New Roman" pitchFamily="18" charset="0"/>
              </a:rPr>
              <a:t>by comparing integers.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cs typeface="Times New Roman" pitchFamily="18" charset="0"/>
              </a:rPr>
              <a:t>The mapping for ranks is fairly obvious; each of the numerical ranks maps to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cs typeface="Times New Roman" pitchFamily="18" charset="0"/>
              </a:rPr>
              <a:t>corresponding integer, and for face cards: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176186994"/>
              </p:ext>
            </p:extLst>
          </p:nvPr>
        </p:nvGraphicFramePr>
        <p:xfrm>
          <a:off x="4267200" y="4572000"/>
          <a:ext cx="3810000" cy="1920240"/>
        </p:xfrm>
        <a:graphic>
          <a:graphicData uri="http://schemas.openxmlformats.org/drawingml/2006/table">
            <a:tbl>
              <a:tblPr/>
              <a:tblGrid>
                <a:gridCol w="1270000"/>
                <a:gridCol w="1270000"/>
                <a:gridCol w="1270000"/>
              </a:tblGrid>
              <a:tr h="439367">
                <a:tc>
                  <a:txBody>
                    <a:bodyPr/>
                    <a:lstStyle/>
                    <a:p>
                      <a:r>
                        <a:rPr lang="en-IE" dirty="0"/>
                        <a:t>Jack</a:t>
                      </a:r>
                    </a:p>
                  </a:txBody>
                  <a:tcPr anchor="ctr">
                    <a:lnL>
                      <a:noFill/>
                    </a:lnL>
                    <a:lnR>
                      <a:noFill/>
                    </a:lnR>
                    <a:lnT>
                      <a:noFill/>
                    </a:lnT>
                    <a:lnB>
                      <a:noFill/>
                    </a:lnB>
                    <a:solidFill>
                      <a:srgbClr val="FFFFFF"/>
                    </a:solidFill>
                  </a:tcPr>
                </a:tc>
                <a:tc>
                  <a:txBody>
                    <a:bodyPr/>
                    <a:lstStyle/>
                    <a:p>
                      <a:r>
                        <a:rPr lang="en-IE"/>
                        <a:t>-&gt;</a:t>
                      </a:r>
                    </a:p>
                  </a:txBody>
                  <a:tcPr anchor="ctr">
                    <a:lnL>
                      <a:noFill/>
                    </a:lnL>
                    <a:lnR>
                      <a:noFill/>
                    </a:lnR>
                    <a:lnT>
                      <a:noFill/>
                    </a:lnT>
                    <a:lnB>
                      <a:noFill/>
                    </a:lnB>
                    <a:solidFill>
                      <a:srgbClr val="FFFFFF"/>
                    </a:solidFill>
                  </a:tcPr>
                </a:tc>
                <a:tc>
                  <a:txBody>
                    <a:bodyPr/>
                    <a:lstStyle/>
                    <a:p>
                      <a:r>
                        <a:rPr lang="en-IE"/>
                        <a:t>11</a:t>
                      </a:r>
                      <a:br>
                        <a:rPr lang="en-IE"/>
                      </a:br>
                      <a:endParaRPr lang="en-IE"/>
                    </a:p>
                  </a:txBody>
                  <a:tcPr anchor="ctr">
                    <a:lnL>
                      <a:noFill/>
                    </a:lnL>
                    <a:lnR>
                      <a:noFill/>
                    </a:lnR>
                    <a:lnT>
                      <a:noFill/>
                    </a:lnT>
                    <a:lnB>
                      <a:noFill/>
                    </a:lnB>
                    <a:solidFill>
                      <a:srgbClr val="FFFFFF"/>
                    </a:solidFill>
                  </a:tcPr>
                </a:tc>
              </a:tr>
              <a:tr h="439367">
                <a:tc>
                  <a:txBody>
                    <a:bodyPr/>
                    <a:lstStyle/>
                    <a:p>
                      <a:r>
                        <a:rPr lang="en-IE"/>
                        <a:t>Queen</a:t>
                      </a:r>
                    </a:p>
                  </a:txBody>
                  <a:tcPr anchor="ctr">
                    <a:lnL>
                      <a:noFill/>
                    </a:lnL>
                    <a:lnR>
                      <a:noFill/>
                    </a:lnR>
                    <a:lnT>
                      <a:noFill/>
                    </a:lnT>
                    <a:lnB>
                      <a:noFill/>
                    </a:lnB>
                    <a:solidFill>
                      <a:srgbClr val="FFFFFF"/>
                    </a:solidFill>
                  </a:tcPr>
                </a:tc>
                <a:tc>
                  <a:txBody>
                    <a:bodyPr/>
                    <a:lstStyle/>
                    <a:p>
                      <a:r>
                        <a:rPr lang="en-IE" dirty="0"/>
                        <a:t>-&gt;</a:t>
                      </a:r>
                    </a:p>
                  </a:txBody>
                  <a:tcPr anchor="ctr">
                    <a:lnL>
                      <a:noFill/>
                    </a:lnL>
                    <a:lnR>
                      <a:noFill/>
                    </a:lnR>
                    <a:lnT>
                      <a:noFill/>
                    </a:lnT>
                    <a:lnB>
                      <a:noFill/>
                    </a:lnB>
                    <a:solidFill>
                      <a:srgbClr val="FFFFFF"/>
                    </a:solidFill>
                  </a:tcPr>
                </a:tc>
                <a:tc>
                  <a:txBody>
                    <a:bodyPr/>
                    <a:lstStyle/>
                    <a:p>
                      <a:r>
                        <a:rPr lang="en-IE"/>
                        <a:t>12</a:t>
                      </a:r>
                      <a:br>
                        <a:rPr lang="en-IE"/>
                      </a:br>
                      <a:endParaRPr lang="en-IE"/>
                    </a:p>
                  </a:txBody>
                  <a:tcPr anchor="ctr">
                    <a:lnL>
                      <a:noFill/>
                    </a:lnL>
                    <a:lnR>
                      <a:noFill/>
                    </a:lnR>
                    <a:lnT>
                      <a:noFill/>
                    </a:lnT>
                    <a:lnB>
                      <a:noFill/>
                    </a:lnB>
                    <a:solidFill>
                      <a:srgbClr val="FFFFFF"/>
                    </a:solidFill>
                  </a:tcPr>
                </a:tc>
              </a:tr>
              <a:tr h="439367">
                <a:tc>
                  <a:txBody>
                    <a:bodyPr/>
                    <a:lstStyle/>
                    <a:p>
                      <a:r>
                        <a:rPr lang="en-IE"/>
                        <a:t>King</a:t>
                      </a:r>
                    </a:p>
                  </a:txBody>
                  <a:tcPr anchor="ctr">
                    <a:lnL>
                      <a:noFill/>
                    </a:lnL>
                    <a:lnR>
                      <a:noFill/>
                    </a:lnR>
                    <a:lnT>
                      <a:noFill/>
                    </a:lnT>
                    <a:lnB>
                      <a:noFill/>
                    </a:lnB>
                    <a:solidFill>
                      <a:srgbClr val="FFFFFF"/>
                    </a:solidFill>
                  </a:tcPr>
                </a:tc>
                <a:tc>
                  <a:txBody>
                    <a:bodyPr/>
                    <a:lstStyle/>
                    <a:p>
                      <a:r>
                        <a:rPr lang="en-IE"/>
                        <a:t>-&gt;</a:t>
                      </a:r>
                    </a:p>
                  </a:txBody>
                  <a:tcPr anchor="ctr">
                    <a:lnL>
                      <a:noFill/>
                    </a:lnL>
                    <a:lnR>
                      <a:noFill/>
                    </a:lnR>
                    <a:lnT>
                      <a:noFill/>
                    </a:lnT>
                    <a:lnB>
                      <a:noFill/>
                    </a:lnB>
                    <a:solidFill>
                      <a:srgbClr val="FFFFFF"/>
                    </a:solidFill>
                  </a:tcPr>
                </a:tc>
                <a:tc>
                  <a:txBody>
                    <a:bodyPr/>
                    <a:lstStyle/>
                    <a:p>
                      <a:r>
                        <a:rPr lang="en-IE" dirty="0"/>
                        <a:t>13</a:t>
                      </a:r>
                      <a:br>
                        <a:rPr lang="en-IE" dirty="0"/>
                      </a:br>
                      <a:endParaRPr lang="en-IE" dirty="0"/>
                    </a:p>
                  </a:txBody>
                  <a:tcPr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1210632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766182"/>
            <a:ext cx="6858000" cy="2133600"/>
          </a:xfrm>
        </p:spPr>
        <p:txBody>
          <a:bodyPr>
            <a:normAutofit/>
          </a:bodyPr>
          <a:lstStyle/>
          <a:p>
            <a:pPr marL="114300" indent="0">
              <a:buNone/>
            </a:pPr>
            <a:r>
              <a:rPr lang="en-IE" dirty="0" smtClean="0"/>
              <a:t>To </a:t>
            </a:r>
            <a:r>
              <a:rPr lang="en-IE" dirty="0"/>
              <a:t>create an object that represents the 3 of Clubs, we would use the new command:</a:t>
            </a:r>
          </a:p>
          <a:p>
            <a:r>
              <a:rPr lang="en-IE" b="1" dirty="0"/>
              <a:t>   Card </a:t>
            </a:r>
            <a:r>
              <a:rPr lang="en-IE" b="1" dirty="0" err="1"/>
              <a:t>threeOfClubs</a:t>
            </a:r>
            <a:r>
              <a:rPr lang="en-IE" b="1" dirty="0"/>
              <a:t> = new Card (0, 3); </a:t>
            </a:r>
            <a:br>
              <a:rPr lang="en-IE" b="1" dirty="0"/>
            </a:br>
            <a:r>
              <a:rPr lang="en-IE" dirty="0" smtClean="0"/>
              <a:t>The </a:t>
            </a:r>
            <a:r>
              <a:rPr lang="en-IE" dirty="0"/>
              <a:t>first argument, 0 represents the suit Clubs</a:t>
            </a:r>
            <a:r>
              <a:rPr lang="en-IE" dirty="0" smtClean="0"/>
              <a:t>.</a:t>
            </a:r>
            <a:endParaRPr lang="en-I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57200"/>
            <a:ext cx="6315075" cy="432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247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4525963"/>
          </a:xfrm>
        </p:spPr>
        <p:txBody>
          <a:bodyPr>
            <a:normAutofit fontScale="92500" lnSpcReduction="10000"/>
          </a:bodyPr>
          <a:lstStyle/>
          <a:p>
            <a:r>
              <a:rPr lang="en-IE" dirty="0" smtClean="0"/>
              <a:t>In </a:t>
            </a:r>
            <a:r>
              <a:rPr lang="en-IE" dirty="0"/>
              <a:t>order to print Card objects in a way that humans can read easily, we want to map the integer codes onto words. A natural way to do that is with an array of Strings. You can create an array of Strings the same way you create an array of primitive types:</a:t>
            </a:r>
          </a:p>
          <a:p>
            <a:r>
              <a:rPr lang="en-IE" dirty="0"/>
              <a:t>    String[] suits = new String [4]; </a:t>
            </a:r>
            <a:br>
              <a:rPr lang="en-IE" dirty="0"/>
            </a:br>
            <a:r>
              <a:rPr lang="en-IE" dirty="0"/>
              <a:t>Then we can set the values of the elements of the array.</a:t>
            </a:r>
          </a:p>
          <a:p>
            <a:r>
              <a:rPr lang="en-IE" dirty="0"/>
              <a:t>    suits[0] = "Clubs"; </a:t>
            </a:r>
            <a:br>
              <a:rPr lang="en-IE" dirty="0"/>
            </a:br>
            <a:r>
              <a:rPr lang="en-IE" dirty="0"/>
              <a:t>    suits[1] = "Diamonds"; </a:t>
            </a:r>
            <a:br>
              <a:rPr lang="en-IE" dirty="0"/>
            </a:br>
            <a:r>
              <a:rPr lang="en-IE" dirty="0"/>
              <a:t>    suits[2] = "Hearts"; </a:t>
            </a:r>
            <a:br>
              <a:rPr lang="en-IE" dirty="0"/>
            </a:br>
            <a:r>
              <a:rPr lang="en-IE" dirty="0"/>
              <a:t>    suits[3] = "Spades"; </a:t>
            </a:r>
            <a:br>
              <a:rPr lang="en-IE" dirty="0"/>
            </a:br>
            <a:r>
              <a:rPr lang="en-IE" dirty="0"/>
              <a:t>Creating an array and initializing the elements is such a common operation that Java provides a special syntax for it:</a:t>
            </a:r>
          </a:p>
          <a:p>
            <a:r>
              <a:rPr lang="en-IE" dirty="0"/>
              <a:t>    String[] suits = { "Clubs", "Diamonds", "Hearts", "Spades" }; </a:t>
            </a:r>
            <a:endParaRPr lang="en-IE" dirty="0" smtClean="0"/>
          </a:p>
          <a:p>
            <a:r>
              <a:rPr lang="en-IE" dirty="0"/>
              <a:t>The effect of this statement is identical to that of the separate declaration, allocation, and assignment. A </a:t>
            </a:r>
            <a:r>
              <a:rPr lang="en-IE" dirty="0" smtClean="0"/>
              <a:t>diagram </a:t>
            </a:r>
            <a:r>
              <a:rPr lang="en-IE" dirty="0"/>
              <a:t>of this array might look like:</a:t>
            </a:r>
          </a:p>
          <a:p>
            <a:endParaRPr lang="en-I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4953000"/>
            <a:ext cx="325755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7909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Card Class</a:t>
            </a:r>
            <a:endParaRPr lang="en-IE" dirty="0"/>
          </a:p>
        </p:txBody>
      </p:sp>
      <p:sp>
        <p:nvSpPr>
          <p:cNvPr id="3" name="Content Placeholder 2"/>
          <p:cNvSpPr>
            <a:spLocks noGrp="1"/>
          </p:cNvSpPr>
          <p:nvPr>
            <p:ph idx="1"/>
          </p:nvPr>
        </p:nvSpPr>
        <p:spPr/>
        <p:txBody>
          <a:bodyPr>
            <a:normAutofit/>
          </a:bodyPr>
          <a:lstStyle/>
          <a:p>
            <a:r>
              <a:rPr lang="en-IE" dirty="0"/>
              <a:t>W</a:t>
            </a:r>
            <a:r>
              <a:rPr lang="en-IE" dirty="0" smtClean="0"/>
              <a:t>e </a:t>
            </a:r>
            <a:r>
              <a:rPr lang="en-IE" dirty="0"/>
              <a:t>need is another array of Strings to decode the ranks:</a:t>
            </a:r>
          </a:p>
          <a:p>
            <a:r>
              <a:rPr lang="en-IE" dirty="0"/>
              <a:t>  String[] ranks = { </a:t>
            </a:r>
            <a:r>
              <a:rPr lang="en-IE" dirty="0"/>
              <a:t>"null</a:t>
            </a:r>
            <a:r>
              <a:rPr lang="en-IE" dirty="0" smtClean="0"/>
              <a:t>",</a:t>
            </a:r>
            <a:r>
              <a:rPr lang="en-IE" dirty="0"/>
              <a:t> "Ace", "2", "3", "4", "5", "6", </a:t>
            </a:r>
            <a:br>
              <a:rPr lang="en-IE" dirty="0"/>
            </a:br>
            <a:r>
              <a:rPr lang="en-IE" dirty="0"/>
              <a:t>    "7", "8", "9", "10", "Jack", "Queen", "King" }; </a:t>
            </a:r>
            <a:br>
              <a:rPr lang="en-IE" dirty="0"/>
            </a:br>
            <a:r>
              <a:rPr lang="en-IE" dirty="0"/>
              <a:t>The reason for the </a:t>
            </a:r>
            <a:r>
              <a:rPr lang="en-IE" dirty="0"/>
              <a:t>"null</a:t>
            </a:r>
            <a:r>
              <a:rPr lang="en-IE" dirty="0" smtClean="0"/>
              <a:t>"</a:t>
            </a:r>
            <a:r>
              <a:rPr lang="en-IE" dirty="0"/>
              <a:t> is to act as a place-keeper for the </a:t>
            </a:r>
            <a:r>
              <a:rPr lang="en-IE" dirty="0" err="1" smtClean="0"/>
              <a:t>zeroeth</a:t>
            </a:r>
            <a:r>
              <a:rPr lang="en-IE" dirty="0" smtClean="0"/>
              <a:t> </a:t>
            </a:r>
            <a:r>
              <a:rPr lang="en-IE" dirty="0"/>
              <a:t>element of the array, which will never be used. The only valid ranks are 1--13. This wasted entry is not necessary, of course. We could have started at 0, as usual, but it is </a:t>
            </a:r>
            <a:r>
              <a:rPr lang="en-IE" dirty="0" smtClean="0"/>
              <a:t>common to </a:t>
            </a:r>
            <a:r>
              <a:rPr lang="en-IE" dirty="0"/>
              <a:t>encode 2 as 2, and 3 as 3, etc.</a:t>
            </a:r>
          </a:p>
          <a:p>
            <a:endParaRPr lang="en-IE" dirty="0"/>
          </a:p>
        </p:txBody>
      </p:sp>
    </p:spTree>
    <p:extLst>
      <p:ext uri="{BB962C8B-B14F-4D97-AF65-F5344CB8AC3E}">
        <p14:creationId xmlns:p14="http://schemas.microsoft.com/office/powerpoint/2010/main" val="629126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382000" cy="5973763"/>
          </a:xfrm>
        </p:spPr>
        <p:txBody>
          <a:bodyPr>
            <a:normAutofit/>
          </a:bodyPr>
          <a:lstStyle/>
          <a:p>
            <a:r>
              <a:rPr lang="en-IE" dirty="0"/>
              <a:t>Using these arrays, we can select the appropriate Strings by using the suit and rank as indices. In the method </a:t>
            </a:r>
            <a:r>
              <a:rPr lang="en-IE" dirty="0" err="1"/>
              <a:t>printCard</a:t>
            </a:r>
            <a:r>
              <a:rPr lang="en-IE" dirty="0"/>
              <a:t>,</a:t>
            </a:r>
          </a:p>
          <a:p>
            <a:r>
              <a:rPr lang="en-IE" dirty="0"/>
              <a:t>  </a:t>
            </a:r>
            <a:endParaRPr lang="en-IE" dirty="0" smtClean="0"/>
          </a:p>
          <a:p>
            <a:endParaRPr lang="en-IE" dirty="0"/>
          </a:p>
          <a:p>
            <a:endParaRPr lang="en-IE" dirty="0" smtClean="0"/>
          </a:p>
          <a:p>
            <a:endParaRPr lang="en-IE" dirty="0"/>
          </a:p>
          <a:p>
            <a:r>
              <a:rPr lang="en-IE" dirty="0" smtClean="0"/>
              <a:t>the </a:t>
            </a:r>
            <a:r>
              <a:rPr lang="en-IE" dirty="0"/>
              <a:t>expression </a:t>
            </a:r>
            <a:r>
              <a:rPr lang="en-IE" dirty="0" smtClean="0"/>
              <a:t>suits[suit</a:t>
            </a:r>
            <a:r>
              <a:rPr lang="en-IE" dirty="0"/>
              <a:t>] means "use the instance variable suit from the object  as an index into the array named suits, and select the appropriate string." The output of this code</a:t>
            </a:r>
          </a:p>
          <a:p>
            <a:r>
              <a:rPr lang="en-IE" dirty="0"/>
              <a:t>    Card </a:t>
            </a:r>
            <a:r>
              <a:rPr lang="en-IE" dirty="0" err="1"/>
              <a:t>card</a:t>
            </a:r>
            <a:r>
              <a:rPr lang="en-IE" dirty="0"/>
              <a:t> = new Card (1, 11); </a:t>
            </a:r>
            <a:br>
              <a:rPr lang="en-IE" dirty="0"/>
            </a:br>
            <a:r>
              <a:rPr lang="en-IE" dirty="0"/>
              <a:t>    </a:t>
            </a:r>
            <a:r>
              <a:rPr lang="en-IE" dirty="0" err="1" smtClean="0"/>
              <a:t>card.printCard</a:t>
            </a:r>
            <a:r>
              <a:rPr lang="en-IE" dirty="0" smtClean="0"/>
              <a:t> ();</a:t>
            </a:r>
            <a:r>
              <a:rPr lang="en-IE" dirty="0"/>
              <a:t> </a:t>
            </a:r>
            <a:endParaRPr lang="en-IE" dirty="0" smtClean="0"/>
          </a:p>
          <a:p>
            <a:pPr marL="0" indent="0">
              <a:buNone/>
            </a:pPr>
            <a:r>
              <a:rPr lang="en-IE" dirty="0"/>
              <a:t/>
            </a:r>
            <a:br>
              <a:rPr lang="en-IE" dirty="0"/>
            </a:br>
            <a:r>
              <a:rPr lang="en-IE" dirty="0" smtClean="0"/>
              <a:t>	is</a:t>
            </a:r>
            <a:r>
              <a:rPr lang="en-IE" dirty="0"/>
              <a:t> Jack of Diamonds.</a:t>
            </a:r>
          </a:p>
          <a:p>
            <a:r>
              <a:rPr lang="en-IE" dirty="0"/>
              <a:t/>
            </a:r>
            <a:br>
              <a:rPr lang="en-IE" dirty="0"/>
            </a:br>
            <a:endParaRPr lang="en-IE" dirty="0" smtClean="0"/>
          </a:p>
          <a:p>
            <a:endParaRPr lang="en-I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066800"/>
            <a:ext cx="632460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023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Array of Cards</a:t>
            </a:r>
            <a:endParaRPr lang="en-IE" dirty="0"/>
          </a:p>
        </p:txBody>
      </p:sp>
      <p:sp>
        <p:nvSpPr>
          <p:cNvPr id="3" name="Content Placeholder 2"/>
          <p:cNvSpPr>
            <a:spLocks noGrp="1"/>
          </p:cNvSpPr>
          <p:nvPr>
            <p:ph idx="1"/>
          </p:nvPr>
        </p:nvSpPr>
        <p:spPr>
          <a:xfrm>
            <a:off x="457200" y="1295400"/>
            <a:ext cx="7620000" cy="5105400"/>
          </a:xfrm>
        </p:spPr>
        <p:txBody>
          <a:bodyPr>
            <a:normAutofit fontScale="92500"/>
          </a:bodyPr>
          <a:lstStyle/>
          <a:p>
            <a:r>
              <a:rPr lang="en-IE" b="1" dirty="0"/>
              <a:t>Arrays of cards</a:t>
            </a:r>
          </a:p>
          <a:p>
            <a:r>
              <a:rPr lang="en-IE" dirty="0"/>
              <a:t> </a:t>
            </a:r>
            <a:r>
              <a:rPr lang="en-IE" dirty="0" smtClean="0"/>
              <a:t>There </a:t>
            </a:r>
            <a:r>
              <a:rPr lang="en-IE" dirty="0"/>
              <a:t>is an obvious use for an array of cards---a deck. Here is some code that creates a new deck of 52 cards:</a:t>
            </a:r>
          </a:p>
          <a:p>
            <a:r>
              <a:rPr lang="en-IE" dirty="0"/>
              <a:t>    Card[] deck = new Card [52]; </a:t>
            </a:r>
            <a:br>
              <a:rPr lang="en-IE" dirty="0"/>
            </a:br>
            <a:r>
              <a:rPr lang="en-IE" dirty="0"/>
              <a:t>Here is the </a:t>
            </a:r>
            <a:r>
              <a:rPr lang="en-IE" dirty="0" smtClean="0"/>
              <a:t>diagram </a:t>
            </a:r>
            <a:r>
              <a:rPr lang="en-IE" dirty="0"/>
              <a:t>for this object</a:t>
            </a:r>
            <a:r>
              <a:rPr lang="en-IE" dirty="0" smtClean="0"/>
              <a:t>:</a:t>
            </a:r>
          </a:p>
          <a:p>
            <a:endParaRPr lang="en-IE" dirty="0"/>
          </a:p>
          <a:p>
            <a:endParaRPr lang="en-IE" dirty="0" smtClean="0"/>
          </a:p>
          <a:p>
            <a:endParaRPr lang="en-IE" dirty="0"/>
          </a:p>
          <a:p>
            <a:r>
              <a:rPr lang="en-IE" dirty="0" smtClean="0"/>
              <a:t>The </a:t>
            </a:r>
            <a:r>
              <a:rPr lang="en-IE" dirty="0"/>
              <a:t>important thing to see here is that the array contains only </a:t>
            </a:r>
            <a:r>
              <a:rPr lang="en-IE" i="1" dirty="0"/>
              <a:t>references</a:t>
            </a:r>
            <a:r>
              <a:rPr lang="en-IE" dirty="0"/>
              <a:t> to objects; it does not contain any Card objects. The values of the array elements are initialized to null. You can access the elements of the array in the usual way:</a:t>
            </a:r>
          </a:p>
          <a:p>
            <a:r>
              <a:rPr lang="en-IE" dirty="0"/>
              <a:t>    </a:t>
            </a:r>
            <a:r>
              <a:rPr lang="en-IE" b="1" dirty="0"/>
              <a:t>if (deck[3] == null) { </a:t>
            </a:r>
            <a:br>
              <a:rPr lang="en-IE" b="1" dirty="0"/>
            </a:br>
            <a:r>
              <a:rPr lang="en-IE" b="1" dirty="0"/>
              <a:t>      </a:t>
            </a:r>
            <a:r>
              <a:rPr lang="en-IE" b="1" dirty="0" err="1"/>
              <a:t>System.out.println</a:t>
            </a:r>
            <a:r>
              <a:rPr lang="en-IE" b="1" dirty="0"/>
              <a:t> ("No cards yet!"); </a:t>
            </a:r>
            <a:br>
              <a:rPr lang="en-IE" b="1" dirty="0"/>
            </a:br>
            <a:r>
              <a:rPr lang="en-IE" b="1" dirty="0"/>
              <a:t>    }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124200"/>
            <a:ext cx="406717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1589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Array of Cards</a:t>
            </a:r>
            <a:endParaRPr lang="en-IE" dirty="0"/>
          </a:p>
        </p:txBody>
      </p:sp>
      <p:sp>
        <p:nvSpPr>
          <p:cNvPr id="3" name="Content Placeholder 2"/>
          <p:cNvSpPr>
            <a:spLocks noGrp="1"/>
          </p:cNvSpPr>
          <p:nvPr>
            <p:ph idx="1"/>
          </p:nvPr>
        </p:nvSpPr>
        <p:spPr/>
        <p:txBody>
          <a:bodyPr>
            <a:normAutofit fontScale="92500" lnSpcReduction="20000"/>
          </a:bodyPr>
          <a:lstStyle/>
          <a:p>
            <a:r>
              <a:rPr lang="en-IE" dirty="0"/>
              <a:t>But if you try to access the instance variables of the non-existent Cards, you will get a </a:t>
            </a:r>
            <a:r>
              <a:rPr lang="en-IE" dirty="0" err="1"/>
              <a:t>NullPointerException</a:t>
            </a:r>
            <a:r>
              <a:rPr lang="en-IE" dirty="0"/>
              <a:t>.</a:t>
            </a:r>
          </a:p>
          <a:p>
            <a:r>
              <a:rPr lang="en-IE" dirty="0"/>
              <a:t>    deck[2].rank;             // </a:t>
            </a:r>
            <a:r>
              <a:rPr lang="en-IE" dirty="0" err="1"/>
              <a:t>NullPointerException</a:t>
            </a:r>
            <a:r>
              <a:rPr lang="en-IE" dirty="0"/>
              <a:t> </a:t>
            </a:r>
            <a:r>
              <a:rPr lang="en-IE" sz="1900" dirty="0" smtClean="0"/>
              <a:t>(rank is package access so direct access allowed)</a:t>
            </a:r>
          </a:p>
          <a:p>
            <a:r>
              <a:rPr lang="en-IE" dirty="0"/>
              <a:t/>
            </a:r>
            <a:br>
              <a:rPr lang="en-IE" dirty="0"/>
            </a:br>
            <a:r>
              <a:rPr lang="en-IE" dirty="0"/>
              <a:t>Nevertheless, that is the correct syntax for accessing the rank of the "</a:t>
            </a:r>
            <a:r>
              <a:rPr lang="en-IE" dirty="0" err="1"/>
              <a:t>twoeth</a:t>
            </a:r>
            <a:r>
              <a:rPr lang="en-IE" dirty="0"/>
              <a:t>" card in the deck (really the third---we started at </a:t>
            </a:r>
            <a:r>
              <a:rPr lang="en-IE" dirty="0" smtClean="0"/>
              <a:t>zero). </a:t>
            </a:r>
            <a:endParaRPr lang="en-IE" dirty="0" smtClean="0"/>
          </a:p>
          <a:p>
            <a:endParaRPr lang="en-IE" dirty="0" smtClean="0"/>
          </a:p>
          <a:p>
            <a:r>
              <a:rPr lang="en-IE" dirty="0"/>
              <a:t>The easiest way to populate the deck with Card objects is to write a nested loop:</a:t>
            </a:r>
          </a:p>
          <a:p>
            <a:r>
              <a:rPr lang="en-IE" dirty="0"/>
              <a:t>    </a:t>
            </a:r>
            <a:r>
              <a:rPr lang="en-IE" dirty="0" err="1"/>
              <a:t>int</a:t>
            </a:r>
            <a:r>
              <a:rPr lang="en-IE" dirty="0"/>
              <a:t> index = 0; </a:t>
            </a:r>
            <a:br>
              <a:rPr lang="en-IE" dirty="0"/>
            </a:br>
            <a:r>
              <a:rPr lang="en-IE" dirty="0"/>
              <a:t>    for (</a:t>
            </a:r>
            <a:r>
              <a:rPr lang="en-IE" dirty="0" err="1"/>
              <a:t>int</a:t>
            </a:r>
            <a:r>
              <a:rPr lang="en-IE" dirty="0"/>
              <a:t> suit = 0; suit &lt;= 3; suit++) { </a:t>
            </a:r>
            <a:br>
              <a:rPr lang="en-IE" dirty="0"/>
            </a:br>
            <a:r>
              <a:rPr lang="en-IE" dirty="0"/>
              <a:t>      for (</a:t>
            </a:r>
            <a:r>
              <a:rPr lang="en-IE" dirty="0" err="1"/>
              <a:t>int</a:t>
            </a:r>
            <a:r>
              <a:rPr lang="en-IE" dirty="0"/>
              <a:t> rank = 1; rank &lt;= 13; rank++) { </a:t>
            </a:r>
            <a:br>
              <a:rPr lang="en-IE" dirty="0"/>
            </a:br>
            <a:r>
              <a:rPr lang="en-IE" dirty="0"/>
              <a:t>        deck[index] = new Card (suit, rank); </a:t>
            </a:r>
            <a:br>
              <a:rPr lang="en-IE" dirty="0"/>
            </a:br>
            <a:r>
              <a:rPr lang="en-IE" dirty="0"/>
              <a:t>        index++; </a:t>
            </a:r>
            <a:br>
              <a:rPr lang="en-IE" dirty="0"/>
            </a:br>
            <a:r>
              <a:rPr lang="en-IE" dirty="0"/>
              <a:t>      } </a:t>
            </a:r>
            <a:br>
              <a:rPr lang="en-IE" dirty="0"/>
            </a:br>
            <a:r>
              <a:rPr lang="en-IE" dirty="0"/>
              <a:t>    } </a:t>
            </a:r>
          </a:p>
        </p:txBody>
      </p:sp>
    </p:spTree>
    <p:extLst>
      <p:ext uri="{BB962C8B-B14F-4D97-AF65-F5344CB8AC3E}">
        <p14:creationId xmlns:p14="http://schemas.microsoft.com/office/powerpoint/2010/main" val="2146307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Array of Cards</a:t>
            </a:r>
            <a:endParaRPr lang="en-IE" dirty="0"/>
          </a:p>
        </p:txBody>
      </p:sp>
      <p:sp>
        <p:nvSpPr>
          <p:cNvPr id="3" name="Content Placeholder 2"/>
          <p:cNvSpPr>
            <a:spLocks noGrp="1"/>
          </p:cNvSpPr>
          <p:nvPr>
            <p:ph idx="1"/>
          </p:nvPr>
        </p:nvSpPr>
        <p:spPr/>
        <p:txBody>
          <a:bodyPr/>
          <a:lstStyle/>
          <a:p>
            <a:r>
              <a:rPr lang="en-IE" dirty="0"/>
              <a:t>The outer loop enumerates the suits, from 0 to 3. For each suit, the inner loop enumerates the ranks, from 1 to 13. Since the outer loop iterates 4 times, and the inner loop iterates 13 times, the total number of times the body is executed is 52 (13 times 4).</a:t>
            </a:r>
          </a:p>
          <a:p>
            <a:r>
              <a:rPr lang="en-IE" dirty="0"/>
              <a:t>T</a:t>
            </a:r>
            <a:r>
              <a:rPr lang="en-IE" dirty="0" smtClean="0"/>
              <a:t>he </a:t>
            </a:r>
            <a:r>
              <a:rPr lang="en-IE" dirty="0"/>
              <a:t>variable index </a:t>
            </a:r>
            <a:r>
              <a:rPr lang="en-IE" dirty="0" smtClean="0"/>
              <a:t>is used to </a:t>
            </a:r>
            <a:r>
              <a:rPr lang="en-IE" dirty="0"/>
              <a:t>keep track of where in the deck the next card should go. The following </a:t>
            </a:r>
            <a:r>
              <a:rPr lang="en-IE" dirty="0" smtClean="0"/>
              <a:t>diagram </a:t>
            </a:r>
            <a:r>
              <a:rPr lang="en-IE" dirty="0"/>
              <a:t>shows what the deck looks like after the first two cards have been allocated:</a:t>
            </a:r>
          </a:p>
          <a:p>
            <a:endParaRPr lang="en-I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648200"/>
            <a:ext cx="4362450"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26492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148</TotalTime>
  <Words>402</Words>
  <Application>Microsoft Office PowerPoint</Application>
  <PresentationFormat>On-screen Show (4:3)</PresentationFormat>
  <Paragraphs>130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Adjacency</vt:lpstr>
      <vt:lpstr>Arrays of Objects</vt:lpstr>
      <vt:lpstr>PowerPoint Presentation</vt:lpstr>
      <vt:lpstr>PowerPoint Presentation</vt:lpstr>
      <vt:lpstr>PowerPoint Presentation</vt:lpstr>
      <vt:lpstr>Card Class</vt:lpstr>
      <vt:lpstr>PowerPoint Presentation</vt:lpstr>
      <vt:lpstr>Array of Cards</vt:lpstr>
      <vt:lpstr>Array of Cards</vt:lpstr>
      <vt:lpstr>Array of Cards</vt:lpstr>
      <vt:lpstr>Deck class</vt:lpstr>
      <vt:lpstr>Print the deck of cards</vt:lpstr>
      <vt:lpstr>PowerPoint Presentation</vt:lpstr>
      <vt:lpstr>Deck Class</vt:lpstr>
      <vt:lpstr>Deck Class</vt:lpstr>
      <vt:lpstr>Test class</vt:lpstr>
      <vt:lpstr>Sample Output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 of Objects</dc:title>
  <dc:creator>Costelloe, Eileen - Lecturer of Computing</dc:creator>
  <cp:lastModifiedBy>ecostelloe</cp:lastModifiedBy>
  <cp:revision>35</cp:revision>
  <cp:lastPrinted>2015-04-29T11:32:04Z</cp:lastPrinted>
  <dcterms:created xsi:type="dcterms:W3CDTF">2006-08-16T00:00:00Z</dcterms:created>
  <dcterms:modified xsi:type="dcterms:W3CDTF">2015-04-29T11:51:45Z</dcterms:modified>
</cp:coreProperties>
</file>