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9" r:id="rId3"/>
    <p:sldId id="270" r:id="rId4"/>
    <p:sldId id="268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1325-DD1D-4322-A30E-C5E6F555779E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9C35-2168-47EA-82DD-6F1404C8A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1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Software Development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3600" dirty="0" smtClean="0"/>
              <a:t>Interfaces – Part 4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Example 4 – Sorting the fruit on multiple properties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How about sorting with Fruit’s “</a:t>
            </a:r>
            <a:r>
              <a:rPr lang="en-IE" dirty="0" err="1"/>
              <a:t>fruitName</a:t>
            </a:r>
            <a:r>
              <a:rPr lang="en-IE" dirty="0"/>
              <a:t>” or “Quantity”?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Comparable interface is only </a:t>
            </a:r>
            <a:r>
              <a:rPr lang="en-IE" dirty="0" smtClean="0"/>
              <a:t>allowed </a:t>
            </a:r>
            <a:r>
              <a:rPr lang="en-IE" dirty="0"/>
              <a:t>to sort a single property. </a:t>
            </a:r>
            <a:endParaRPr lang="en-IE" dirty="0" smtClean="0"/>
          </a:p>
          <a:p>
            <a:r>
              <a:rPr lang="en-IE" dirty="0" smtClean="0"/>
              <a:t>To </a:t>
            </a:r>
            <a:r>
              <a:rPr lang="en-IE" dirty="0"/>
              <a:t>sort with multiple properties, you need </a:t>
            </a:r>
            <a:r>
              <a:rPr lang="en-IE" dirty="0" smtClean="0"/>
              <a:t>to use  </a:t>
            </a:r>
            <a:r>
              <a:rPr lang="en-IE" b="1" dirty="0" smtClean="0"/>
              <a:t>Comparator</a:t>
            </a:r>
            <a:r>
              <a:rPr lang="en-IE" dirty="0"/>
              <a:t>. 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345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Example 4 – </a:t>
            </a:r>
            <a:r>
              <a:rPr lang="en-IE" dirty="0" err="1" smtClean="0"/>
              <a:t>NameComparator</a:t>
            </a:r>
            <a:r>
              <a:rPr lang="en-IE" dirty="0" smtClean="0"/>
              <a:t>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191000"/>
            <a:ext cx="8756905" cy="217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solidFill>
                  <a:schemeClr val="tx1"/>
                </a:solidFill>
              </a:rPr>
              <a:t>The </a:t>
            </a:r>
            <a:r>
              <a:rPr lang="en-IE" sz="1600" dirty="0" smtClean="0">
                <a:solidFill>
                  <a:schemeClr val="tx1"/>
                </a:solidFill>
              </a:rPr>
              <a:t>class implements Comparator</a:t>
            </a:r>
            <a:endParaRPr lang="en-I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Overrides the compare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err="1" smtClean="0">
                <a:solidFill>
                  <a:schemeClr val="tx1"/>
                </a:solidFill>
              </a:rPr>
              <a:t>compareTo</a:t>
            </a:r>
            <a:r>
              <a:rPr lang="en-IE" sz="1600" dirty="0" smtClean="0">
                <a:solidFill>
                  <a:schemeClr val="tx1"/>
                </a:solidFill>
              </a:rPr>
              <a:t> method used for String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Sample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fruits 1 : Apple, </a:t>
            </a:r>
            <a:r>
              <a:rPr lang="fr-FR" sz="1600" dirty="0" err="1">
                <a:solidFill>
                  <a:schemeClr val="tx1"/>
                </a:solidFill>
              </a:rPr>
              <a:t>Quantity</a:t>
            </a:r>
            <a:r>
              <a:rPr lang="fr-FR" sz="1600" dirty="0">
                <a:solidFill>
                  <a:schemeClr val="tx1"/>
                </a:solidFill>
              </a:rPr>
              <a:t> 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fruits 2 : Banana, </a:t>
            </a:r>
            <a:r>
              <a:rPr lang="fr-FR" sz="1600" dirty="0" err="1">
                <a:solidFill>
                  <a:schemeClr val="tx1"/>
                </a:solidFill>
              </a:rPr>
              <a:t>Quantity</a:t>
            </a:r>
            <a:r>
              <a:rPr lang="fr-FR" sz="1600" dirty="0">
                <a:solidFill>
                  <a:schemeClr val="tx1"/>
                </a:solidFill>
              </a:rPr>
              <a:t> : 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fruits 3 : Orange, </a:t>
            </a:r>
            <a:r>
              <a:rPr lang="fr-FR" sz="1600" dirty="0" err="1">
                <a:solidFill>
                  <a:schemeClr val="tx1"/>
                </a:solidFill>
              </a:rPr>
              <a:t>Quantity</a:t>
            </a:r>
            <a:r>
              <a:rPr lang="fr-FR" sz="1600" dirty="0">
                <a:solidFill>
                  <a:schemeClr val="tx1"/>
                </a:solidFill>
              </a:rPr>
              <a:t> :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fruits 4 : </a:t>
            </a:r>
            <a:r>
              <a:rPr lang="fr-FR" sz="1600" dirty="0" err="1">
                <a:solidFill>
                  <a:schemeClr val="tx1"/>
                </a:solidFill>
              </a:rPr>
              <a:t>Pineapple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Quantity</a:t>
            </a:r>
            <a:r>
              <a:rPr lang="fr-FR" sz="1600" dirty="0">
                <a:solidFill>
                  <a:schemeClr val="tx1"/>
                </a:solidFill>
              </a:rPr>
              <a:t> : 70</a:t>
            </a:r>
            <a:endParaRPr lang="en-IE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467350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104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Example 4 – </a:t>
            </a:r>
            <a:r>
              <a:rPr lang="en-IE" smtClean="0"/>
              <a:t>QuantityComparator</a:t>
            </a:r>
            <a:r>
              <a:rPr lang="en-IE" dirty="0" smtClean="0"/>
              <a:t>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5383" y="4191000"/>
            <a:ext cx="8756905" cy="217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solidFill>
                  <a:schemeClr val="tx1"/>
                </a:solidFill>
              </a:rPr>
              <a:t>The </a:t>
            </a:r>
            <a:r>
              <a:rPr lang="en-IE" sz="1600" dirty="0" smtClean="0">
                <a:solidFill>
                  <a:schemeClr val="tx1"/>
                </a:solidFill>
              </a:rPr>
              <a:t>class implements Comparator</a:t>
            </a:r>
            <a:endParaRPr lang="en-I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Overrides the compare method</a:t>
            </a:r>
            <a:endParaRPr lang="en-I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f1.getQuantity </a:t>
            </a:r>
            <a:r>
              <a:rPr lang="en-IE" sz="1600" dirty="0">
                <a:solidFill>
                  <a:schemeClr val="tx1"/>
                </a:solidFill>
              </a:rPr>
              <a:t>– </a:t>
            </a:r>
            <a:r>
              <a:rPr lang="en-IE" sz="1600" dirty="0" smtClean="0">
                <a:solidFill>
                  <a:schemeClr val="tx1"/>
                </a:solidFill>
              </a:rPr>
              <a:t>f2.getQuantity </a:t>
            </a:r>
            <a:r>
              <a:rPr lang="en-IE" sz="1600" dirty="0">
                <a:solidFill>
                  <a:schemeClr val="tx1"/>
                </a:solidFill>
              </a:rPr>
              <a:t>is </a:t>
            </a:r>
            <a:r>
              <a:rPr lang="en-IE" sz="1600" dirty="0" smtClean="0">
                <a:solidFill>
                  <a:schemeClr val="tx1"/>
                </a:solidFill>
              </a:rPr>
              <a:t>ascending </a:t>
            </a:r>
            <a:r>
              <a:rPr lang="en-IE" sz="1600" dirty="0">
                <a:solidFill>
                  <a:schemeClr val="tx1"/>
                </a:solidFill>
              </a:rPr>
              <a:t>order</a:t>
            </a:r>
            <a:r>
              <a:rPr lang="en-IE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f2.getQuantity </a:t>
            </a:r>
            <a:r>
              <a:rPr lang="en-IE" sz="1600" dirty="0">
                <a:solidFill>
                  <a:schemeClr val="tx1"/>
                </a:solidFill>
              </a:rPr>
              <a:t>– </a:t>
            </a:r>
            <a:r>
              <a:rPr lang="en-IE" sz="1600" dirty="0" smtClean="0">
                <a:solidFill>
                  <a:schemeClr val="tx1"/>
                </a:solidFill>
              </a:rPr>
              <a:t>f1.getQuantity </a:t>
            </a:r>
            <a:r>
              <a:rPr lang="en-IE" sz="1600" dirty="0">
                <a:solidFill>
                  <a:schemeClr val="tx1"/>
                </a:solidFill>
              </a:rPr>
              <a:t>is descending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Sample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fruits 1 : Apple, </a:t>
            </a:r>
            <a:r>
              <a:rPr lang="fr-FR" sz="1600" dirty="0" err="1">
                <a:solidFill>
                  <a:schemeClr val="tx1"/>
                </a:solidFill>
              </a:rPr>
              <a:t>Quantity</a:t>
            </a:r>
            <a:r>
              <a:rPr lang="fr-FR" sz="1600" dirty="0">
                <a:solidFill>
                  <a:schemeClr val="tx1"/>
                </a:solidFill>
              </a:rPr>
              <a:t> 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fruits 2 : Banana, </a:t>
            </a:r>
            <a:r>
              <a:rPr lang="fr-FR" sz="1600" dirty="0" err="1">
                <a:solidFill>
                  <a:schemeClr val="tx1"/>
                </a:solidFill>
              </a:rPr>
              <a:t>Quantity</a:t>
            </a:r>
            <a:r>
              <a:rPr lang="fr-FR" sz="1600" dirty="0">
                <a:solidFill>
                  <a:schemeClr val="tx1"/>
                </a:solidFill>
              </a:rPr>
              <a:t> : 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fruits 3 : Orange, </a:t>
            </a:r>
            <a:r>
              <a:rPr lang="fr-FR" sz="1600" dirty="0" err="1">
                <a:solidFill>
                  <a:schemeClr val="tx1"/>
                </a:solidFill>
              </a:rPr>
              <a:t>Quantity</a:t>
            </a:r>
            <a:r>
              <a:rPr lang="fr-FR" sz="1600" dirty="0">
                <a:solidFill>
                  <a:schemeClr val="tx1"/>
                </a:solidFill>
              </a:rPr>
              <a:t> :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fruits 4 : </a:t>
            </a:r>
            <a:r>
              <a:rPr lang="fr-FR" sz="1600" dirty="0" err="1">
                <a:solidFill>
                  <a:schemeClr val="tx1"/>
                </a:solidFill>
              </a:rPr>
              <a:t>Pineapple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Quantity</a:t>
            </a:r>
            <a:r>
              <a:rPr lang="fr-FR" sz="1600" dirty="0">
                <a:solidFill>
                  <a:schemeClr val="tx1"/>
                </a:solidFill>
              </a:rPr>
              <a:t> : 70</a:t>
            </a:r>
            <a:endParaRPr lang="en-IE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5238750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02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" y="0"/>
            <a:ext cx="8924925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Example 4 – Test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4600" y="1600200"/>
            <a:ext cx="2596897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 24: Sorts the array of Fruit objects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 33</a:t>
            </a:r>
            <a:r>
              <a:rPr lang="en-IE" dirty="0">
                <a:solidFill>
                  <a:schemeClr val="tx1"/>
                </a:solidFill>
              </a:rPr>
              <a:t>: Sorts the array of Fruit objects by </a:t>
            </a:r>
            <a:r>
              <a:rPr lang="en-IE" dirty="0" smtClean="0">
                <a:solidFill>
                  <a:schemeClr val="tx1"/>
                </a:solidFill>
              </a:rPr>
              <a:t>quantity</a:t>
            </a:r>
            <a:endParaRPr lang="en-I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23553"/>
            <a:ext cx="5867400" cy="5158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261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" y="0"/>
            <a:ext cx="8924925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Example 4 – Test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1752600"/>
            <a:ext cx="2481262" cy="481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If we want to use an </a:t>
            </a:r>
            <a:r>
              <a:rPr lang="en-IE" dirty="0" err="1" smtClean="0">
                <a:solidFill>
                  <a:schemeClr val="tx1"/>
                </a:solidFill>
              </a:rPr>
              <a:t>ArrayList</a:t>
            </a:r>
            <a:r>
              <a:rPr lang="en-IE" dirty="0" smtClean="0">
                <a:solidFill>
                  <a:schemeClr val="tx1"/>
                </a:solidFill>
              </a:rPr>
              <a:t> instead of an array to store the object references, we need to use a different sort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 </a:t>
            </a:r>
            <a:r>
              <a:rPr lang="en-IE" dirty="0" smtClean="0">
                <a:solidFill>
                  <a:schemeClr val="tx1"/>
                </a:solidFill>
              </a:rPr>
              <a:t>24: Sorts the array of Fruit objects by </a:t>
            </a:r>
            <a:r>
              <a:rPr lang="en-IE" dirty="0" smtClean="0">
                <a:solidFill>
                  <a:schemeClr val="tx1"/>
                </a:solidFill>
              </a:rPr>
              <a:t>name using </a:t>
            </a:r>
            <a:r>
              <a:rPr lang="en-IE" dirty="0" err="1" smtClean="0">
                <a:solidFill>
                  <a:schemeClr val="tx1"/>
                </a:solidFill>
              </a:rPr>
              <a:t>Collections.sort</a:t>
            </a:r>
            <a:r>
              <a:rPr lang="en-IE" dirty="0" smtClean="0">
                <a:solidFill>
                  <a:schemeClr val="tx1"/>
                </a:solidFill>
              </a:rPr>
              <a:t> method</a:t>
            </a:r>
            <a:endParaRPr lang="en-IE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 33</a:t>
            </a:r>
            <a:r>
              <a:rPr lang="en-IE" dirty="0">
                <a:solidFill>
                  <a:schemeClr val="tx1"/>
                </a:solidFill>
              </a:rPr>
              <a:t>: Sorts the array of Fruit objects by </a:t>
            </a:r>
            <a:r>
              <a:rPr lang="en-IE" dirty="0" smtClean="0">
                <a:solidFill>
                  <a:schemeClr val="tx1"/>
                </a:solidFill>
              </a:rPr>
              <a:t>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using </a:t>
            </a:r>
            <a:r>
              <a:rPr lang="en-IE" dirty="0" err="1">
                <a:solidFill>
                  <a:schemeClr val="tx1"/>
                </a:solidFill>
              </a:rPr>
              <a:t>Collections.sort</a:t>
            </a:r>
            <a:r>
              <a:rPr lang="en-IE" dirty="0">
                <a:solidFill>
                  <a:schemeClr val="tx1"/>
                </a:solidFill>
              </a:rPr>
              <a:t> </a:t>
            </a:r>
            <a:r>
              <a:rPr lang="en-IE" dirty="0" smtClean="0">
                <a:solidFill>
                  <a:schemeClr val="tx1"/>
                </a:solidFill>
              </a:rPr>
              <a:t>method</a:t>
            </a:r>
            <a:endParaRPr lang="en-I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752600"/>
            <a:ext cx="6334125" cy="481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/>
          <p:cNvSpPr/>
          <p:nvPr/>
        </p:nvSpPr>
        <p:spPr>
          <a:xfrm>
            <a:off x="1219200" y="3251019"/>
            <a:ext cx="1295400" cy="254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1219200" y="4800600"/>
            <a:ext cx="1295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126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436454"/>
            <a:ext cx="8243887" cy="646331"/>
          </a:xfrm>
          <a:noFill/>
        </p:spPr>
        <p:txBody>
          <a:bodyPr anchor="ctr" anchorCtr="1">
            <a:spAutoFit/>
          </a:bodyPr>
          <a:lstStyle/>
          <a:p>
            <a:r>
              <a:rPr lang="en-US" altLang="zh-CN" sz="3600" dirty="0" smtClean="0">
                <a:latin typeface="Arial" panose="020B0604020202020204" pitchFamily="34" charset="0"/>
                <a:ea typeface="宋体" panose="02010600030101010101" pitchFamily="2" charset="-122"/>
              </a:rPr>
              <a:t>Interface Comparable</a:t>
            </a:r>
            <a:endParaRPr lang="en-US" altLang="zh-CN" sz="3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35400"/>
          </a:xfrm>
          <a:noFill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interface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is a way to describe what classes should do, without specifying how they should do it. It’s not a class but a set of requirements for classes that want to conform to the interface</a:t>
            </a:r>
          </a:p>
          <a:p>
            <a:pPr lvl="1"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i="1" u="sng" dirty="0">
                <a:latin typeface="Arial" panose="020B0604020202020204" pitchFamily="34" charset="0"/>
                <a:ea typeface="宋体" panose="02010600030101010101" pitchFamily="2" charset="-122"/>
              </a:rPr>
              <a:t>E.g.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public interface Comparable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	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	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compareTo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(Object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otherObject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	}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this requires that any class implementing the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Comparable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interface contains a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compareTo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method, and this method must take an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Object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parameter and return an integer</a:t>
            </a:r>
          </a:p>
        </p:txBody>
      </p:sp>
    </p:spTree>
    <p:extLst>
      <p:ext uri="{BB962C8B-B14F-4D97-AF65-F5344CB8AC3E}">
        <p14:creationId xmlns:p14="http://schemas.microsoft.com/office/powerpoint/2010/main" val="20034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Comparable Interface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Comparable is an interface</a:t>
            </a:r>
          </a:p>
          <a:p>
            <a:pPr lvl="1"/>
            <a:r>
              <a:rPr lang="en-US" altLang="en-US"/>
              <a:t>Defined in the Java API</a:t>
            </a:r>
          </a:p>
          <a:p>
            <a:r>
              <a:rPr lang="en-US" altLang="en-US"/>
              <a:t>Contains only one method</a:t>
            </a:r>
          </a:p>
          <a:p>
            <a:pPr lvl="1"/>
            <a:r>
              <a:rPr lang="en-US" altLang="en-US"/>
              <a:t>compareTo(SomeObject o2)</a:t>
            </a:r>
          </a:p>
          <a:p>
            <a:r>
              <a:rPr lang="en-US" altLang="en-US"/>
              <a:t>There are functions in the Java API you can use to do useful things if your objects implement this interface.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88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dirty="0" smtClean="0"/>
              <a:t>Example 1 – Sorting an Array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876" y="4038600"/>
            <a:ext cx="8924925" cy="2168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 14</a:t>
            </a:r>
            <a:r>
              <a:rPr lang="en-IE" dirty="0">
                <a:solidFill>
                  <a:schemeClr val="tx1"/>
                </a:solidFill>
              </a:rPr>
              <a:t>: </a:t>
            </a:r>
            <a:r>
              <a:rPr lang="en-IE" dirty="0" smtClean="0">
                <a:solidFill>
                  <a:schemeClr val="tx1"/>
                </a:solidFill>
              </a:rPr>
              <a:t>sort is a static method that sorts </a:t>
            </a:r>
            <a:r>
              <a:rPr lang="en-IE" dirty="0">
                <a:solidFill>
                  <a:schemeClr val="tx1"/>
                </a:solidFill>
              </a:rPr>
              <a:t>the specified array </a:t>
            </a:r>
            <a:r>
              <a:rPr lang="en-IE" dirty="0" smtClean="0">
                <a:solidFill>
                  <a:schemeClr val="tx1"/>
                </a:solidFill>
              </a:rPr>
              <a:t>into </a:t>
            </a:r>
            <a:r>
              <a:rPr lang="en-IE" dirty="0">
                <a:solidFill>
                  <a:schemeClr val="tx1"/>
                </a:solidFill>
              </a:rPr>
              <a:t>ascending </a:t>
            </a:r>
            <a:r>
              <a:rPr lang="en-IE" dirty="0" smtClean="0">
                <a:solidFill>
                  <a:schemeClr val="tx1"/>
                </a:solidFill>
              </a:rPr>
              <a:t>order. Available in the package </a:t>
            </a:r>
            <a:r>
              <a:rPr lang="en-IE" dirty="0" err="1" smtClean="0">
                <a:solidFill>
                  <a:schemeClr val="tx1"/>
                </a:solidFill>
              </a:rPr>
              <a:t>java.utils</a:t>
            </a:r>
            <a:endParaRPr lang="en-IE" dirty="0" smtClean="0">
              <a:solidFill>
                <a:schemeClr val="tx1"/>
              </a:solidFill>
            </a:endParaRPr>
          </a:p>
          <a:p>
            <a:r>
              <a:rPr lang="en-IE" dirty="0" smtClean="0">
                <a:solidFill>
                  <a:schemeClr val="tx1"/>
                </a:solidFill>
              </a:rPr>
              <a:t>Sample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fruits 1 : 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fruits 2 : Banana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fruits 3 : Orange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fruits 4 : </a:t>
            </a:r>
            <a:r>
              <a:rPr lang="fr-FR" dirty="0" err="1">
                <a:solidFill>
                  <a:schemeClr val="tx1"/>
                </a:solidFill>
              </a:rPr>
              <a:t>Pineapple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648280"/>
            <a:ext cx="6791325" cy="2257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39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dirty="0" smtClean="0"/>
              <a:t>Example </a:t>
            </a:r>
            <a:r>
              <a:rPr lang="en-IE" dirty="0"/>
              <a:t>2</a:t>
            </a:r>
            <a:r>
              <a:rPr lang="en-IE" dirty="0" smtClean="0"/>
              <a:t> – Sorting an </a:t>
            </a:r>
            <a:r>
              <a:rPr lang="en-IE" dirty="0" err="1" smtClean="0"/>
              <a:t>ArrayList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972" y="4619625"/>
            <a:ext cx="8924925" cy="2168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 21: </a:t>
            </a:r>
            <a:r>
              <a:rPr lang="en-IE" dirty="0" err="1" smtClean="0">
                <a:solidFill>
                  <a:schemeClr val="tx1"/>
                </a:solidFill>
              </a:rPr>
              <a:t>Collections.sort</a:t>
            </a:r>
            <a:r>
              <a:rPr lang="en-IE" dirty="0" smtClean="0">
                <a:solidFill>
                  <a:schemeClr val="tx1"/>
                </a:solidFill>
              </a:rPr>
              <a:t> also works on array lists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Sample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fruits 1 : 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fruits 2 : Banana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fruits 3 : Orange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fruits 4 : </a:t>
            </a:r>
            <a:r>
              <a:rPr lang="fr-FR" dirty="0" err="1">
                <a:solidFill>
                  <a:schemeClr val="tx1"/>
                </a:solidFill>
              </a:rPr>
              <a:t>Pineapple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4" y="1524000"/>
            <a:ext cx="5457825" cy="3095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600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" y="0"/>
            <a:ext cx="8924925" cy="114300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Example 3 – Sorting a collection of Objects: Step 1 Define a Fruit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6086475" cy="5087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96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" y="0"/>
            <a:ext cx="8924925" cy="114300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Example 3 – Sorting a collection of Objects: Step 2 Write the test class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1" y="1676400"/>
            <a:ext cx="6553200" cy="446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781800" y="1676401"/>
            <a:ext cx="2292097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To sort </a:t>
            </a:r>
            <a:r>
              <a:rPr lang="en-IE" dirty="0" smtClean="0">
                <a:solidFill>
                  <a:schemeClr val="tx1"/>
                </a:solidFill>
              </a:rPr>
              <a:t>the array of Fruit objects we try the </a:t>
            </a:r>
            <a:r>
              <a:rPr lang="en-IE" dirty="0" err="1" smtClean="0">
                <a:solidFill>
                  <a:schemeClr val="tx1"/>
                </a:solidFill>
              </a:rPr>
              <a:t>Arrays.sort</a:t>
            </a:r>
            <a:r>
              <a:rPr lang="en-IE" dirty="0">
                <a:solidFill>
                  <a:schemeClr val="tx1"/>
                </a:solidFill>
              </a:rPr>
              <a:t>() </a:t>
            </a:r>
            <a:r>
              <a:rPr lang="en-IE" dirty="0" smtClean="0">
                <a:solidFill>
                  <a:schemeClr val="tx1"/>
                </a:solidFill>
              </a:rPr>
              <a:t>again – line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Because we didn’t specify what </a:t>
            </a:r>
            <a:r>
              <a:rPr lang="en-IE" dirty="0">
                <a:solidFill>
                  <a:schemeClr val="tx1"/>
                </a:solidFill>
              </a:rPr>
              <a:t>to sort in the Fruit </a:t>
            </a:r>
            <a:r>
              <a:rPr lang="en-IE" dirty="0" smtClean="0">
                <a:solidFill>
                  <a:schemeClr val="tx1"/>
                </a:solidFill>
              </a:rPr>
              <a:t>class the program gives the error shown below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47" y="5724525"/>
            <a:ext cx="794385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861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Comparable Interface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To sort an Object by its property, you have to make the Object implement the </a:t>
            </a:r>
            <a:r>
              <a:rPr lang="en-IE" b="1" dirty="0"/>
              <a:t>Comparable</a:t>
            </a:r>
            <a:r>
              <a:rPr lang="en-IE" dirty="0"/>
              <a:t> interface and override </a:t>
            </a:r>
            <a:r>
              <a:rPr lang="en-IE" dirty="0" smtClean="0"/>
              <a:t>the </a:t>
            </a:r>
            <a:r>
              <a:rPr lang="en-IE" b="1" dirty="0" err="1" smtClean="0"/>
              <a:t>compareTo</a:t>
            </a:r>
            <a:r>
              <a:rPr lang="en-IE" b="1" dirty="0"/>
              <a:t>()</a:t>
            </a:r>
            <a:r>
              <a:rPr lang="en-IE" dirty="0"/>
              <a:t> method. </a:t>
            </a:r>
            <a:endParaRPr lang="en-IE" dirty="0" smtClean="0"/>
          </a:p>
          <a:p>
            <a:r>
              <a:rPr lang="en-IE" dirty="0" smtClean="0"/>
              <a:t>We need to amend the Fruit class to implement the Comparable interface and then override the </a:t>
            </a:r>
            <a:r>
              <a:rPr lang="en-IE" dirty="0" err="1" smtClean="0"/>
              <a:t>compareTo</a:t>
            </a:r>
            <a:r>
              <a:rPr lang="en-IE" dirty="0" smtClean="0"/>
              <a:t>() method</a:t>
            </a: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143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Example 3 – Changes to the Fruit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5383" y="4191000"/>
            <a:ext cx="8756905" cy="217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solidFill>
                  <a:schemeClr val="tx1"/>
                </a:solidFill>
              </a:rPr>
              <a:t>The </a:t>
            </a:r>
            <a:r>
              <a:rPr lang="en-IE" sz="1600" dirty="0" err="1">
                <a:solidFill>
                  <a:schemeClr val="tx1"/>
                </a:solidFill>
              </a:rPr>
              <a:t>compareTo</a:t>
            </a:r>
            <a:r>
              <a:rPr lang="en-IE" sz="1600" dirty="0">
                <a:solidFill>
                  <a:schemeClr val="tx1"/>
                </a:solidFill>
              </a:rPr>
              <a:t>() method is hard to explain, in integer sorting, just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err="1">
                <a:solidFill>
                  <a:schemeClr val="tx1"/>
                </a:solidFill>
              </a:rPr>
              <a:t>this.quantity</a:t>
            </a:r>
            <a:r>
              <a:rPr lang="en-IE" sz="1600" dirty="0">
                <a:solidFill>
                  <a:schemeClr val="tx1"/>
                </a:solidFill>
              </a:rPr>
              <a:t> – </a:t>
            </a:r>
            <a:r>
              <a:rPr lang="en-IE" sz="1600" dirty="0" err="1">
                <a:solidFill>
                  <a:schemeClr val="tx1"/>
                </a:solidFill>
              </a:rPr>
              <a:t>compareQuantity</a:t>
            </a:r>
            <a:r>
              <a:rPr lang="en-IE" sz="1600" dirty="0">
                <a:solidFill>
                  <a:schemeClr val="tx1"/>
                </a:solidFill>
              </a:rPr>
              <a:t> is ascending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err="1">
                <a:solidFill>
                  <a:schemeClr val="tx1"/>
                </a:solidFill>
              </a:rPr>
              <a:t>compareQuantity</a:t>
            </a:r>
            <a:r>
              <a:rPr lang="en-IE" sz="1600" dirty="0">
                <a:solidFill>
                  <a:schemeClr val="tx1"/>
                </a:solidFill>
              </a:rPr>
              <a:t> – </a:t>
            </a:r>
            <a:r>
              <a:rPr lang="en-IE" sz="1600" dirty="0" err="1">
                <a:solidFill>
                  <a:schemeClr val="tx1"/>
                </a:solidFill>
              </a:rPr>
              <a:t>this.quantity</a:t>
            </a:r>
            <a:r>
              <a:rPr lang="en-IE" sz="1600" dirty="0">
                <a:solidFill>
                  <a:schemeClr val="tx1"/>
                </a:solidFill>
              </a:rPr>
              <a:t> is descending order</a:t>
            </a:r>
            <a:r>
              <a:rPr lang="en-IE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Sample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fruits 1 : </a:t>
            </a:r>
            <a:r>
              <a:rPr lang="fr-FR" sz="1600" dirty="0" err="1">
                <a:solidFill>
                  <a:schemeClr val="tx1"/>
                </a:solidFill>
              </a:rPr>
              <a:t>Pineapple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Quantity</a:t>
            </a:r>
            <a:r>
              <a:rPr lang="fr-FR" sz="1600" dirty="0">
                <a:solidFill>
                  <a:schemeClr val="tx1"/>
                </a:solidFill>
              </a:rPr>
              <a:t> : 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fruits 2 : Orange, </a:t>
            </a:r>
            <a:r>
              <a:rPr lang="fr-FR" sz="1600" dirty="0" err="1">
                <a:solidFill>
                  <a:schemeClr val="tx1"/>
                </a:solidFill>
              </a:rPr>
              <a:t>Quantity</a:t>
            </a:r>
            <a:r>
              <a:rPr lang="fr-FR" sz="1600" dirty="0">
                <a:solidFill>
                  <a:schemeClr val="tx1"/>
                </a:solidFill>
              </a:rPr>
              <a:t> :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fruits 3 : Banana, </a:t>
            </a:r>
            <a:r>
              <a:rPr lang="fr-FR" sz="1600" dirty="0" err="1">
                <a:solidFill>
                  <a:schemeClr val="tx1"/>
                </a:solidFill>
              </a:rPr>
              <a:t>Quantity</a:t>
            </a:r>
            <a:r>
              <a:rPr lang="fr-FR" sz="1600" dirty="0">
                <a:solidFill>
                  <a:schemeClr val="tx1"/>
                </a:solidFill>
              </a:rPr>
              <a:t> : 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fruits 4 : Apple, </a:t>
            </a:r>
            <a:r>
              <a:rPr lang="fr-FR" sz="1600" dirty="0" err="1">
                <a:solidFill>
                  <a:schemeClr val="tx1"/>
                </a:solidFill>
              </a:rPr>
              <a:t>Quantity</a:t>
            </a:r>
            <a:r>
              <a:rPr lang="fr-FR" sz="1600" dirty="0">
                <a:solidFill>
                  <a:schemeClr val="tx1"/>
                </a:solidFill>
              </a:rPr>
              <a:t> : 100</a:t>
            </a:r>
            <a:endParaRPr lang="en-IE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1" y="2002631"/>
            <a:ext cx="55626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5" y="1633537"/>
            <a:ext cx="4343400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345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840</TotalTime>
  <Words>565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宋体</vt:lpstr>
      <vt:lpstr>Arial</vt:lpstr>
      <vt:lpstr>Calibri</vt:lpstr>
      <vt:lpstr>Courier New</vt:lpstr>
      <vt:lpstr>Tw Cen MT</vt:lpstr>
      <vt:lpstr>Wingdings</vt:lpstr>
      <vt:lpstr>Wingdings 2</vt:lpstr>
      <vt:lpstr>Median</vt:lpstr>
      <vt:lpstr>Software Development 3</vt:lpstr>
      <vt:lpstr>Interface Comparable</vt:lpstr>
      <vt:lpstr>The Comparable Interface</vt:lpstr>
      <vt:lpstr>Example 1 – Sorting an Array</vt:lpstr>
      <vt:lpstr>Example 2 – Sorting an ArrayList</vt:lpstr>
      <vt:lpstr>Example 3 – Sorting a collection of Objects: Step 1 Define a Fruit class</vt:lpstr>
      <vt:lpstr>Example 3 – Sorting a collection of Objects: Step 2 Write the test class</vt:lpstr>
      <vt:lpstr>The Comparable Interface</vt:lpstr>
      <vt:lpstr>Example 3 – Changes to the Fruit class</vt:lpstr>
      <vt:lpstr>Example 4 – Sorting the fruit on multiple properties</vt:lpstr>
      <vt:lpstr>Example 4 – NameComparator Class</vt:lpstr>
      <vt:lpstr>Example 4 – QuantityComparator Class</vt:lpstr>
      <vt:lpstr>Example 4 – Test class</vt:lpstr>
      <vt:lpstr>Example 4 – Test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3</dc:title>
  <dc:creator>pmagee</dc:creator>
  <cp:lastModifiedBy>Patricia Magee</cp:lastModifiedBy>
  <cp:revision>80</cp:revision>
  <dcterms:created xsi:type="dcterms:W3CDTF">2006-08-16T00:00:00Z</dcterms:created>
  <dcterms:modified xsi:type="dcterms:W3CDTF">2015-10-13T17:00:34Z</dcterms:modified>
</cp:coreProperties>
</file>