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817" r:id="rId1"/>
  </p:sldMasterIdLst>
  <p:notesMasterIdLst>
    <p:notesMasterId r:id="rId20"/>
  </p:notesMasterIdLst>
  <p:handoutMasterIdLst>
    <p:handoutMasterId r:id="rId21"/>
  </p:handoutMasterIdLst>
  <p:sldIdLst>
    <p:sldId id="349" r:id="rId2"/>
    <p:sldId id="348" r:id="rId3"/>
    <p:sldId id="427" r:id="rId4"/>
    <p:sldId id="460" r:id="rId5"/>
    <p:sldId id="428" r:id="rId6"/>
    <p:sldId id="429" r:id="rId7"/>
    <p:sldId id="431" r:id="rId8"/>
    <p:sldId id="464" r:id="rId9"/>
    <p:sldId id="462" r:id="rId10"/>
    <p:sldId id="463" r:id="rId11"/>
    <p:sldId id="461" r:id="rId12"/>
    <p:sldId id="433" r:id="rId13"/>
    <p:sldId id="435" r:id="rId14"/>
    <p:sldId id="437" r:id="rId15"/>
    <p:sldId id="438" r:id="rId16"/>
    <p:sldId id="465" r:id="rId17"/>
    <p:sldId id="468" r:id="rId18"/>
    <p:sldId id="469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4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0AAE0-F9BA-427E-A5B5-6A076DC295E0}" type="datetimeFigureOut">
              <a:rPr lang="en-IE" smtClean="0"/>
              <a:pPr/>
              <a:t>14/09/2015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1460F-BC19-4A38-B81B-CAFA76704598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164417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fld id="{6D25AA44-E9DD-4927-9481-A8D8A446ED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478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B65229-747A-4A0D-A4E1-8F76A7DED68F}" type="slidenum">
              <a:rPr lang="en-US"/>
              <a:pPr/>
              <a:t>1</a:t>
            </a:fld>
            <a:endParaRPr lang="en-US"/>
          </a:p>
        </p:txBody>
      </p:sp>
      <p:sp>
        <p:nvSpPr>
          <p:cNvPr id="3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11657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AA1605-0562-4795-8A5C-1FAFBBDB5126}" type="slidenum">
              <a:rPr lang="en-US"/>
              <a:pPr/>
              <a:t>12</a:t>
            </a:fld>
            <a:endParaRPr lang="en-US"/>
          </a:p>
        </p:txBody>
      </p:sp>
      <p:sp>
        <p:nvSpPr>
          <p:cNvPr id="35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99191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CE03E7-675F-4548-8BDF-4B17EC4F91AC}" type="slidenum">
              <a:rPr lang="en-US"/>
              <a:pPr/>
              <a:t>13</a:t>
            </a:fld>
            <a:endParaRPr lang="en-US"/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64237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C37D65-6E0D-4F9A-AF28-E39D0404278D}" type="slidenum">
              <a:rPr lang="en-US"/>
              <a:pPr/>
              <a:t>14</a:t>
            </a:fld>
            <a:endParaRPr lang="en-US"/>
          </a:p>
        </p:txBody>
      </p:sp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72365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395345-B66F-4A3B-8DAE-CB4ABD608127}" type="slidenum">
              <a:rPr lang="en-US"/>
              <a:pPr/>
              <a:t>15</a:t>
            </a:fld>
            <a:endParaRPr lang="en-US"/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634357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B3AB25D-9062-40E8-A895-FE6E33251B4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017139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AD16760-E891-4D22-A76F-31B44C50876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03468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31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204B68-9F5E-4203-BE39-078F5827589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66666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1099CE-8A50-4B62-930F-DFAE91CCFC43}" type="slidenum">
              <a:rPr lang="en-US"/>
              <a:pPr/>
              <a:t>2</a:t>
            </a:fld>
            <a:endParaRPr lang="en-US"/>
          </a:p>
        </p:txBody>
      </p:sp>
      <p:sp>
        <p:nvSpPr>
          <p:cNvPr id="34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78279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83002A-531E-4947-B4F9-22CDBAEB5244}" type="slidenum">
              <a:rPr lang="en-US"/>
              <a:pPr/>
              <a:t>3</a:t>
            </a:fld>
            <a:endParaRPr lang="en-US"/>
          </a:p>
        </p:txBody>
      </p:sp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23479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83002A-531E-4947-B4F9-22CDBAEB5244}" type="slidenum">
              <a:rPr lang="en-US"/>
              <a:pPr/>
              <a:t>4</a:t>
            </a:fld>
            <a:endParaRPr lang="en-US"/>
          </a:p>
        </p:txBody>
      </p:sp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20463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01F25D-6157-4C41-8C41-3E1B87FAFBB0}" type="slidenum">
              <a:rPr lang="en-US"/>
              <a:pPr/>
              <a:t>5</a:t>
            </a:fld>
            <a:endParaRPr lang="en-US"/>
          </a:p>
        </p:txBody>
      </p:sp>
      <p:sp>
        <p:nvSpPr>
          <p:cNvPr id="31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842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33D60D-A140-4213-B66B-837A214200BC}" type="slidenum">
              <a:rPr lang="en-US"/>
              <a:pPr/>
              <a:t>6</a:t>
            </a:fld>
            <a:endParaRPr lang="en-US"/>
          </a:p>
        </p:txBody>
      </p:sp>
      <p:sp>
        <p:nvSpPr>
          <p:cNvPr id="34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02151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06C27D-DCCB-4117-8228-8291A611E1BC}" type="slidenum">
              <a:rPr lang="en-US"/>
              <a:pPr/>
              <a:t>7</a:t>
            </a:fld>
            <a:endParaRPr lang="en-US"/>
          </a:p>
        </p:txBody>
      </p:sp>
      <p:sp>
        <p:nvSpPr>
          <p:cNvPr id="34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56181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A64933-3A9A-4515-91F7-D8B5E4A6696C}" type="slidenum">
              <a:rPr lang="en-US"/>
              <a:pPr/>
              <a:t>8</a:t>
            </a:fld>
            <a:endParaRPr lang="en-US"/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71954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4CE80D-8B45-4F26-80CC-7B7D9A44A20A}" type="slidenum">
              <a:rPr lang="en-US"/>
              <a:pPr/>
              <a:t>11</a:t>
            </a:fld>
            <a:endParaRPr lang="en-US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84371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78E5C0-29D3-4399-8941-E39C8EC06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573FD-B722-4C95-AF53-DF4C869ACC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8083572-59C5-45B3-9650-BF44E80C34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12E5E2B-7B9A-4A52-B79A-5ED573EFC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7FC601D-CA98-4EA1-B182-7C1E99E71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561DC69-8A23-4C62-B2E5-159106AC14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2F38EE2-F368-4A74-B89B-2929514986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9579AD6-32F5-4131-8866-ADED493762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89FF63-8E9E-4698-9CA3-9DDC618925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A4EAE7B-F458-45AC-B8EA-EEAC6376F9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7AE35EC-E839-4DED-A630-AFDFBB88D5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4BD4A89-68F2-4FD1-A474-0C4DD86EC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7" name="Rectangle 1027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Software Development 3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400" dirty="0" smtClean="0"/>
              <a:t>Inheritance Revision</a:t>
            </a:r>
            <a:endParaRPr lang="en-US"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The protected Modifier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31776"/>
            <a:ext cx="8686800" cy="5181600"/>
          </a:xfrm>
          <a:noFill/>
        </p:spPr>
        <p:txBody>
          <a:bodyPr lIns="92075" tIns="46038" rIns="92075" bIns="46038">
            <a:normAutofit/>
          </a:bodyPr>
          <a:lstStyle/>
          <a:p>
            <a:pPr>
              <a:spcBef>
                <a:spcPct val="70000"/>
              </a:spcBef>
            </a:pPr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</a:rPr>
              <a:t>protected</a:t>
            </a:r>
            <a:r>
              <a:rPr lang="en-US" dirty="0" smtClean="0"/>
              <a:t> modifier allows a child class to reference a variable or method in the child class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It provides more encapsulation than public visibility, but is not as tightly encapsulated as private visibility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A protected variable is also visible to any class in the same package as the parent class (more on packages later)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5733256"/>
            <a:ext cx="4390005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302" name="Rectangle 6"/>
          <p:cNvSpPr>
            <a:spLocks noGrp="1" noChangeArrowheads="1"/>
          </p:cNvSpPr>
          <p:nvPr>
            <p:ph type="title"/>
          </p:nvPr>
        </p:nvSpPr>
        <p:spPr>
          <a:xfrm>
            <a:off x="611560" y="548680"/>
            <a:ext cx="7772400" cy="836712"/>
          </a:xfrm>
          <a:noFill/>
          <a:ln/>
        </p:spPr>
        <p:txBody>
          <a:bodyPr anchor="ctr">
            <a:normAutofit/>
          </a:bodyPr>
          <a:lstStyle/>
          <a:p>
            <a:r>
              <a:rPr lang="en-GB" b="1" dirty="0"/>
              <a:t>Inheritance Example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CA327AF-2D96-4968-8310-D82BCE4AE459}" type="slidenum">
              <a:rPr lang="en-US"/>
              <a:pPr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02627" y="1628800"/>
            <a:ext cx="255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CurrentAccount.java</a:t>
            </a:r>
            <a:endParaRPr lang="en-I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628800"/>
            <a:ext cx="6029325" cy="50405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948264" y="3933056"/>
            <a:ext cx="19431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No need to use</a:t>
            </a:r>
          </a:p>
          <a:p>
            <a:r>
              <a:rPr lang="en-IE" dirty="0" smtClean="0"/>
              <a:t>a getter() </a:t>
            </a:r>
          </a:p>
          <a:p>
            <a:r>
              <a:rPr lang="en-IE" dirty="0" smtClean="0"/>
              <a:t>method here</a:t>
            </a:r>
            <a:endParaRPr lang="en-IE" dirty="0"/>
          </a:p>
        </p:txBody>
      </p:sp>
      <p:cxnSp>
        <p:nvCxnSpPr>
          <p:cNvPr id="10" name="Elbow Connector 9"/>
          <p:cNvCxnSpPr/>
          <p:nvPr/>
        </p:nvCxnSpPr>
        <p:spPr>
          <a:xfrm flipV="1">
            <a:off x="5580112" y="4221088"/>
            <a:ext cx="1296144" cy="43204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332656"/>
            <a:ext cx="7772400" cy="1143000"/>
          </a:xfrm>
        </p:spPr>
        <p:txBody>
          <a:bodyPr>
            <a:normAutofit/>
          </a:bodyPr>
          <a:lstStyle/>
          <a:p>
            <a:r>
              <a:rPr lang="en-US" b="1" dirty="0"/>
              <a:t>Inheritance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5188501-B233-4E29-BD3C-C7D856C1A2E1}" type="slidenum">
              <a:rPr lang="en-US"/>
              <a:pPr/>
              <a:t>12</a:t>
            </a:fld>
            <a:endParaRPr lang="en-US"/>
          </a:p>
        </p:txBody>
      </p:sp>
      <p:sp>
        <p:nvSpPr>
          <p:cNvPr id="3123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556792"/>
            <a:ext cx="8458200" cy="5301208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3200" dirty="0"/>
              <a:t>Looking at the code in more detail this code introduces the following:</a:t>
            </a:r>
          </a:p>
          <a:p>
            <a:pPr>
              <a:lnSpc>
                <a:spcPct val="10000"/>
              </a:lnSpc>
              <a:spcBef>
                <a:spcPts val="500"/>
              </a:spcBef>
              <a:spcAft>
                <a:spcPts val="500"/>
              </a:spcAft>
            </a:pPr>
            <a:endParaRPr lang="en-US" sz="3200" dirty="0"/>
          </a:p>
          <a:p>
            <a:pPr lvl="1">
              <a:lnSpc>
                <a:spcPct val="6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800" dirty="0"/>
              <a:t>the extends keyword</a:t>
            </a:r>
          </a:p>
          <a:p>
            <a:pPr lvl="1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800" dirty="0"/>
              <a:t>the super() method used to called the </a:t>
            </a:r>
            <a:r>
              <a:rPr lang="en-US" sz="2800" dirty="0" err="1"/>
              <a:t>superclass</a:t>
            </a:r>
            <a:r>
              <a:rPr lang="en-US" sz="2800" dirty="0"/>
              <a:t> constructor</a:t>
            </a:r>
          </a:p>
          <a:p>
            <a:pPr lvl="2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400" dirty="0"/>
              <a:t>A subclass can call the constructor of a parent to perform </a:t>
            </a:r>
            <a:r>
              <a:rPr lang="en-US" sz="2400" dirty="0" err="1"/>
              <a:t>initialisation</a:t>
            </a:r>
            <a:r>
              <a:rPr lang="en-US" sz="2400" dirty="0"/>
              <a:t> on those variables for which the parent is responsible.</a:t>
            </a:r>
          </a:p>
          <a:p>
            <a:pPr>
              <a:spcBef>
                <a:spcPct val="50000"/>
              </a:spcBef>
              <a:buFont typeface="Monotype Sorts" pitchFamily="2" charset="2"/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6" name="Rectangle 4"/>
          <p:cNvSpPr>
            <a:spLocks noGrp="1" noChangeArrowheads="1"/>
          </p:cNvSpPr>
          <p:nvPr>
            <p:ph type="title"/>
          </p:nvPr>
        </p:nvSpPr>
        <p:spPr>
          <a:xfrm>
            <a:off x="755576" y="476672"/>
            <a:ext cx="7772400" cy="1080120"/>
          </a:xfrm>
          <a:noFill/>
          <a:ln/>
        </p:spPr>
        <p:txBody>
          <a:bodyPr anchor="ctr">
            <a:normAutofit/>
          </a:bodyPr>
          <a:lstStyle/>
          <a:p>
            <a:r>
              <a:rPr lang="en-US" b="1" dirty="0" smtClean="0"/>
              <a:t>Overloading Methods 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FF011B1-FBEA-42D2-B2EB-9C8F0DA5CDF3}" type="slidenum">
              <a:rPr lang="en-US"/>
              <a:pPr/>
              <a:t>13</a:t>
            </a:fld>
            <a:endParaRPr lang="en-US"/>
          </a:p>
        </p:txBody>
      </p:sp>
      <p:sp>
        <p:nvSpPr>
          <p:cNvPr id="3153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50825" y="1676400"/>
            <a:ext cx="8713788" cy="5181600"/>
          </a:xfr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sz="2000" dirty="0"/>
              <a:t>Overloading means</a:t>
            </a:r>
            <a:endParaRPr lang="en-GB" sz="2800" dirty="0"/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GB" sz="1800" dirty="0"/>
              <a:t>having multiple methods with the same name 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GB" sz="1800" dirty="0"/>
              <a:t>but different signatures in the same class 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GB" sz="1800" dirty="0"/>
              <a:t>they define a similar operation in different ways for different data</a:t>
            </a:r>
            <a:r>
              <a:rPr lang="en-GB" sz="2400" dirty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sz="2000" dirty="0"/>
              <a:t>How a particular Shape object is drawn is dependent on whether the Shape is a Line, a Circle or a Square</a:t>
            </a:r>
          </a:p>
          <a:p>
            <a:pPr lvl="2">
              <a:spcBef>
                <a:spcPts val="500"/>
              </a:spcBef>
              <a:spcAft>
                <a:spcPts val="500"/>
              </a:spcAft>
              <a:buFont typeface="Monotype Sorts" pitchFamily="2" charset="2"/>
              <a:buNone/>
            </a:pPr>
            <a:r>
              <a:rPr lang="en-GB" sz="1400" b="1" dirty="0">
                <a:latin typeface="Courier New" pitchFamily="49" charset="0"/>
              </a:rPr>
              <a:t>//Signatures of the draw method in the Shape class</a:t>
            </a:r>
          </a:p>
          <a:p>
            <a:pPr lvl="2">
              <a:spcBef>
                <a:spcPts val="500"/>
              </a:spcBef>
              <a:spcAft>
                <a:spcPts val="500"/>
              </a:spcAft>
              <a:buFont typeface="Monotype Sorts" pitchFamily="2" charset="2"/>
              <a:buNone/>
            </a:pPr>
            <a:r>
              <a:rPr lang="en-GB" sz="1400" b="1" dirty="0">
                <a:latin typeface="Courier New" pitchFamily="49" charset="0"/>
              </a:rPr>
              <a:t>draw(Circle c); // draw a circle</a:t>
            </a:r>
          </a:p>
          <a:p>
            <a:pPr lvl="2">
              <a:spcBef>
                <a:spcPts val="500"/>
              </a:spcBef>
              <a:spcAft>
                <a:spcPts val="500"/>
              </a:spcAft>
              <a:buFont typeface="Monotype Sorts" pitchFamily="2" charset="2"/>
              <a:buNone/>
            </a:pPr>
            <a:r>
              <a:rPr lang="en-GB" sz="1400" b="1" dirty="0">
                <a:latin typeface="Courier New" pitchFamily="49" charset="0"/>
              </a:rPr>
              <a:t>draw(Square s); // draw a square </a:t>
            </a:r>
          </a:p>
          <a:p>
            <a:pPr lvl="2">
              <a:spcBef>
                <a:spcPts val="500"/>
              </a:spcBef>
              <a:spcAft>
                <a:spcPts val="500"/>
              </a:spcAft>
              <a:buFont typeface="Monotype Sorts" pitchFamily="2" charset="2"/>
              <a:buNone/>
            </a:pPr>
            <a:r>
              <a:rPr lang="en-GB" sz="1400" b="1" dirty="0">
                <a:latin typeface="Courier New" pitchFamily="49" charset="0"/>
              </a:rPr>
              <a:t>draw(Line l); // draw a line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sz="2000" dirty="0"/>
              <a:t>The draw method is overloaded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sz="2000" dirty="0"/>
              <a:t>The version of the method that is called is dependent on the parameter passed.</a:t>
            </a:r>
            <a:endParaRPr lang="en-GB" sz="18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764704"/>
            <a:ext cx="8229600" cy="648072"/>
          </a:xfrm>
          <a:noFill/>
          <a:ln/>
        </p:spPr>
        <p:txBody>
          <a:bodyPr anchor="ctr">
            <a:normAutofit fontScale="90000"/>
          </a:bodyPr>
          <a:lstStyle/>
          <a:p>
            <a:r>
              <a:rPr lang="en-US" sz="5600" b="1" dirty="0" smtClean="0"/>
              <a:t>Overriding Methods</a:t>
            </a:r>
            <a:endParaRPr lang="en-GB" sz="3600" b="1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844B16F-6360-4AA5-8EE9-8958E969AE9B}" type="slidenum">
              <a:rPr lang="en-US"/>
              <a:pPr/>
              <a:t>14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988840"/>
            <a:ext cx="5439614" cy="360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063748" y="1628800"/>
            <a:ext cx="2577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SavingsAccount.java</a:t>
            </a:r>
            <a:endParaRPr lang="en-IE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8" name="Rectangle 4"/>
          <p:cNvSpPr>
            <a:spLocks noGrp="1" noChangeArrowheads="1"/>
          </p:cNvSpPr>
          <p:nvPr>
            <p:ph type="title"/>
          </p:nvPr>
        </p:nvSpPr>
        <p:spPr>
          <a:xfrm>
            <a:off x="611560" y="476672"/>
            <a:ext cx="7343775" cy="720080"/>
          </a:xfrm>
          <a:noFill/>
          <a:ln/>
        </p:spPr>
        <p:txBody>
          <a:bodyPr anchor="ctr">
            <a:normAutofit fontScale="90000"/>
          </a:bodyPr>
          <a:lstStyle/>
          <a:p>
            <a:r>
              <a:rPr lang="en-US" sz="4900" b="1" dirty="0" smtClean="0"/>
              <a:t>Overriding Methods</a:t>
            </a:r>
            <a:r>
              <a:rPr lang="en-GB" sz="3200" b="1" dirty="0">
                <a:solidFill>
                  <a:schemeClr val="tx1"/>
                </a:solidFill>
              </a:rPr>
              <a:t/>
            </a:r>
            <a:br>
              <a:rPr lang="en-GB" sz="3200" b="1" dirty="0">
                <a:solidFill>
                  <a:schemeClr val="tx1"/>
                </a:solidFill>
              </a:rPr>
            </a:br>
            <a:endParaRPr lang="en-GB" sz="3200" b="1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2A13764-A15E-4F5E-9F1E-EF7C2FDC7E8C}" type="slidenum">
              <a:rPr lang="en-US"/>
              <a:pPr/>
              <a:t>15</a:t>
            </a:fld>
            <a:endParaRPr lang="en-US"/>
          </a:p>
        </p:txBody>
      </p:sp>
      <p:sp>
        <p:nvSpPr>
          <p:cNvPr id="3184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484784"/>
            <a:ext cx="8839200" cy="5297016"/>
          </a:xfr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sz="2000" dirty="0" smtClean="0"/>
              <a:t>A child class can override the definition of an inherited method in favour of it’s own. Note the print() method in the </a:t>
            </a:r>
            <a:r>
              <a:rPr lang="en-GB" sz="2000" dirty="0" err="1" smtClean="0"/>
              <a:t>SavingsAccount</a:t>
            </a:r>
            <a:r>
              <a:rPr lang="en-GB" sz="2000" dirty="0" smtClean="0"/>
              <a:t> class</a:t>
            </a:r>
            <a:endParaRPr lang="en-GB" sz="2000" dirty="0"/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GB" sz="2000" dirty="0" smtClean="0"/>
              <a:t>actually </a:t>
            </a:r>
            <a:r>
              <a:rPr lang="en-GB" sz="2000" dirty="0"/>
              <a:t>calls the print() method in the </a:t>
            </a:r>
            <a:r>
              <a:rPr lang="en-GB" sz="2000" dirty="0" err="1"/>
              <a:t>superclass</a:t>
            </a:r>
            <a:r>
              <a:rPr lang="en-GB" sz="200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sz="2000" dirty="0"/>
              <a:t>Java</a:t>
            </a:r>
            <a:r>
              <a:rPr lang="en-GB" sz="2000" b="1" dirty="0"/>
              <a:t> IS </a:t>
            </a:r>
            <a:r>
              <a:rPr lang="en-GB" sz="2000" dirty="0"/>
              <a:t>able to tell the difference between 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GB" sz="2000" dirty="0"/>
              <a:t>the inherited method and 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GB" sz="2000" dirty="0"/>
              <a:t>the one we define directly in the  super class 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GB" sz="2000" dirty="0"/>
              <a:t>i.e. the print( ) method </a:t>
            </a:r>
            <a:r>
              <a:rPr lang="en-GB" sz="2000" dirty="0" err="1"/>
              <a:t>SavingsAccount</a:t>
            </a:r>
            <a:r>
              <a:rPr lang="en-GB" sz="2000" dirty="0"/>
              <a:t> class will </a:t>
            </a:r>
            <a:r>
              <a:rPr lang="en-GB" sz="2000" b="1" dirty="0"/>
              <a:t>OVERRIDE </a:t>
            </a:r>
            <a:r>
              <a:rPr lang="en-GB" sz="2000" dirty="0"/>
              <a:t>the print( ) method inherited from the </a:t>
            </a:r>
            <a:r>
              <a:rPr lang="en-GB" sz="2000" dirty="0" err="1"/>
              <a:t>superclass</a:t>
            </a:r>
            <a:r>
              <a:rPr lang="en-GB" sz="2000" dirty="0"/>
              <a:t> </a:t>
            </a:r>
            <a:r>
              <a:rPr lang="en-GB" sz="2000" dirty="0" err="1"/>
              <a:t>BankAccount</a:t>
            </a:r>
            <a:r>
              <a:rPr lang="en-GB" sz="2000" dirty="0"/>
              <a:t> .</a:t>
            </a:r>
            <a:r>
              <a:rPr lang="en-GB" sz="2000" dirty="0">
                <a:latin typeface="Courier New" pitchFamily="49" charset="0"/>
              </a:rPr>
              <a:t> </a:t>
            </a:r>
            <a:endParaRPr lang="en-US" sz="2000" dirty="0"/>
          </a:p>
          <a:p>
            <a:pPr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/>
              <a:t>Note the super keyword used to call the print() method of the </a:t>
            </a:r>
            <a:r>
              <a:rPr lang="en-US" sz="2000" dirty="0" err="1"/>
              <a:t>superclass</a:t>
            </a:r>
            <a:endParaRPr lang="en-US" sz="2000" dirty="0"/>
          </a:p>
          <a:p>
            <a:pPr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/>
              <a:t>However </a:t>
            </a:r>
            <a:r>
              <a:rPr lang="en-GB" sz="2000" dirty="0" err="1"/>
              <a:t>SavingsAccount</a:t>
            </a:r>
            <a:r>
              <a:rPr lang="en-GB" sz="2000" dirty="0"/>
              <a:t> print( ) </a:t>
            </a:r>
            <a:r>
              <a:rPr lang="en-US" sz="2000" dirty="0"/>
              <a:t>calls </a:t>
            </a:r>
          </a:p>
          <a:p>
            <a:pPr lvl="1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/>
              <a:t>the print method of it </a:t>
            </a:r>
            <a:r>
              <a:rPr lang="en-US" sz="2000" dirty="0" err="1"/>
              <a:t>superclass</a:t>
            </a:r>
            <a:r>
              <a:rPr lang="en-US" sz="2000" dirty="0"/>
              <a:t> and ALSO </a:t>
            </a:r>
          </a:p>
          <a:p>
            <a:pPr lvl="1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/>
              <a:t>adds its own extra </a:t>
            </a:r>
            <a:r>
              <a:rPr lang="en-US" sz="2000" dirty="0" err="1"/>
              <a:t>behaviour</a:t>
            </a:r>
            <a:endParaRPr lang="en-GB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Overriding Versus Overloading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584" y="1676400"/>
            <a:ext cx="75438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Do not confuse </a:t>
            </a:r>
            <a:r>
              <a:rPr lang="en-US" sz="2800" i="1" dirty="0" smtClean="0"/>
              <a:t>overriding</a:t>
            </a:r>
            <a:r>
              <a:rPr lang="en-US" sz="2800" dirty="0" smtClean="0"/>
              <a:t> a method in a derived class with </a:t>
            </a:r>
            <a:r>
              <a:rPr lang="en-US" sz="2800" i="1" dirty="0" smtClean="0"/>
              <a:t>overloading</a:t>
            </a:r>
            <a:r>
              <a:rPr lang="en-US" sz="2800" dirty="0" smtClean="0"/>
              <a:t> a method name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When a method is overridden, the new method definition given in the derived class has the exact same number and types of parameters as in the base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When a method in a derived class has a </a:t>
            </a:r>
            <a:r>
              <a:rPr lang="en-US" sz="2400" dirty="0" smtClean="0">
                <a:solidFill>
                  <a:srgbClr val="0070C0"/>
                </a:solidFill>
              </a:rPr>
              <a:t>different signature</a:t>
            </a:r>
            <a:r>
              <a:rPr lang="en-US" sz="2400" dirty="0" smtClean="0"/>
              <a:t> from the method in the base class, that is </a:t>
            </a:r>
            <a:r>
              <a:rPr lang="en-US" sz="2400" dirty="0" smtClean="0">
                <a:solidFill>
                  <a:srgbClr val="0070C0"/>
                </a:solidFill>
              </a:rPr>
              <a:t>overloading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Note that when the derived class overloads the original method, it still inherits the original method from the base class as well</a:t>
            </a:r>
          </a:p>
        </p:txBody>
      </p:sp>
      <p:sp>
        <p:nvSpPr>
          <p:cNvPr id="5120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fld id="{B214A064-16A3-410E-AFFB-D063B48C62F8}" type="slidenum">
              <a:rPr lang="en-CA" smtClean="0">
                <a:cs typeface="Arial" charset="0"/>
              </a:rPr>
              <a:t>16</a:t>
            </a:fld>
            <a:endParaRPr lang="en-CA" dirty="0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Class </a:t>
            </a:r>
            <a:r>
              <a:rPr lang="en-US" b="1" smtClean="0">
                <a:latin typeface="Courier New" pitchFamily="49" charset="0"/>
              </a:rPr>
              <a:t>Object</a:t>
            </a:r>
            <a:endParaRPr lang="en-US" smtClean="0">
              <a:latin typeface="Courier New" pitchFamily="49" charset="0"/>
            </a:endParaRPr>
          </a:p>
        </p:txBody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The class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Object</a:t>
            </a:r>
            <a:r>
              <a:rPr lang="en-US" sz="2800" smtClean="0"/>
              <a:t> is in the package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java.lang</a:t>
            </a:r>
            <a:r>
              <a:rPr lang="en-US" sz="2800" smtClean="0"/>
              <a:t> which is always imported automatically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Having an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Object</a:t>
            </a:r>
            <a:r>
              <a:rPr lang="en-US" sz="2800" smtClean="0"/>
              <a:t> class enables methods to be written with a parameter of type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Object</a:t>
            </a:r>
            <a:endParaRPr lang="en-US" sz="28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 parameter of type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Object</a:t>
            </a:r>
            <a:r>
              <a:rPr lang="en-US" sz="2400" smtClean="0"/>
              <a:t> can be replaced by an object of any class whatsoever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For example, some library methods accept an argument of type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Object</a:t>
            </a:r>
            <a:r>
              <a:rPr lang="en-US" sz="2400" smtClean="0"/>
              <a:t> so they can be used with an argument that is an object of any class</a:t>
            </a:r>
          </a:p>
        </p:txBody>
      </p:sp>
      <p:sp>
        <p:nvSpPr>
          <p:cNvPr id="12083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fld id="{4D2A93CE-C6CA-46A5-A850-FD82AF531A40}" type="slidenum">
              <a:rPr lang="en-CA" smtClean="0">
                <a:cs typeface="Arial" charset="0"/>
              </a:rPr>
              <a:t>17</a:t>
            </a:fld>
            <a:endParaRPr lang="en-CA" dirty="0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Class </a:t>
            </a:r>
            <a:r>
              <a:rPr lang="en-US" b="1" smtClean="0">
                <a:latin typeface="Courier New" pitchFamily="49" charset="0"/>
              </a:rPr>
              <a:t>Object</a:t>
            </a:r>
            <a:endParaRPr lang="en-US" smtClean="0">
              <a:latin typeface="Courier New" pitchFamily="49" charset="0"/>
            </a:endParaRPr>
          </a:p>
        </p:txBody>
      </p:sp>
      <p:sp>
        <p:nvSpPr>
          <p:cNvPr id="1228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The class </a:t>
            </a: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</a:rPr>
              <a:t>Object</a:t>
            </a:r>
            <a:r>
              <a:rPr lang="en-US" sz="2400" dirty="0" smtClean="0"/>
              <a:t> has some methods that every Java class inherits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For example, the 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equals</a:t>
            </a:r>
            <a:r>
              <a:rPr lang="en-US" sz="2000" dirty="0" smtClean="0"/>
              <a:t> and </a:t>
            </a:r>
            <a:r>
              <a:rPr lang="en-US" sz="2000" b="1" dirty="0" err="1" smtClean="0">
                <a:solidFill>
                  <a:srgbClr val="034CA1"/>
                </a:solidFill>
                <a:latin typeface="Courier New" pitchFamily="49" charset="0"/>
              </a:rPr>
              <a:t>toString</a:t>
            </a:r>
            <a:r>
              <a:rPr lang="en-US" sz="2000" dirty="0" smtClean="0"/>
              <a:t> methods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Every object inherits these methods from some ancestor class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Either the class 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Object</a:t>
            </a:r>
            <a:r>
              <a:rPr lang="en-US" sz="2000" dirty="0" smtClean="0"/>
              <a:t> itself, or a class that itself inherited these methods (ultimately) from the class 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Object</a:t>
            </a:r>
            <a:r>
              <a:rPr lang="en-US" sz="2000" dirty="0" smtClean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However, these inherited methods should be overridden with definitions more appropriate to a given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See </a:t>
            </a:r>
            <a:r>
              <a:rPr lang="en-US" sz="2000" dirty="0" smtClean="0"/>
              <a:t>the 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example in the sample programs</a:t>
            </a:r>
          </a:p>
        </p:txBody>
      </p:sp>
      <p:sp>
        <p:nvSpPr>
          <p:cNvPr id="12288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fld id="{013030B2-D741-4968-89C9-D2D9BBCD7140}" type="slidenum">
              <a:rPr lang="en-CA" smtClean="0">
                <a:cs typeface="Arial" charset="0"/>
              </a:rPr>
              <a:t>18</a:t>
            </a:fld>
            <a:endParaRPr lang="en-CA" dirty="0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404664"/>
            <a:ext cx="7772400" cy="1143000"/>
          </a:xfrm>
        </p:spPr>
        <p:txBody>
          <a:bodyPr>
            <a:normAutofit/>
          </a:bodyPr>
          <a:lstStyle/>
          <a:p>
            <a:r>
              <a:rPr lang="en-US" sz="5400" b="1" dirty="0"/>
              <a:t>Inheritance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E6B2D9A-C3CF-45BF-87DE-363A56A6A100}" type="slidenum">
              <a:rPr lang="en-US"/>
              <a:pPr/>
              <a:t>2</a:t>
            </a:fld>
            <a:endParaRPr lang="en-US"/>
          </a:p>
        </p:txBody>
      </p:sp>
      <p:sp>
        <p:nvSpPr>
          <p:cNvPr id="153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0" y="1828800"/>
            <a:ext cx="7772400" cy="4572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800" dirty="0"/>
              <a:t>Inheritance allows you to create a new class based on an existing class</a:t>
            </a:r>
          </a:p>
          <a:p>
            <a:pPr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800" dirty="0"/>
              <a:t>Inheritance allows a class (subclass/child class) to inherit data and methods from another class (</a:t>
            </a:r>
            <a:r>
              <a:rPr lang="en-US" sz="2800" dirty="0" err="1"/>
              <a:t>superclass</a:t>
            </a:r>
            <a:r>
              <a:rPr lang="en-US" sz="2800" dirty="0"/>
              <a:t>/base class/parent class)</a:t>
            </a:r>
          </a:p>
          <a:p>
            <a:pPr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800" dirty="0"/>
              <a:t>A subclass inherits all the characteristics of the </a:t>
            </a:r>
            <a:r>
              <a:rPr lang="en-US" sz="2800" dirty="0" err="1"/>
              <a:t>superclass</a:t>
            </a:r>
            <a:r>
              <a:rPr lang="en-US" sz="2800" dirty="0"/>
              <a:t>, but can also add its own characteristics.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404664"/>
            <a:ext cx="7343775" cy="1143000"/>
          </a:xfrm>
        </p:spPr>
        <p:txBody>
          <a:bodyPr>
            <a:normAutofit/>
          </a:bodyPr>
          <a:lstStyle/>
          <a:p>
            <a:r>
              <a:rPr lang="en-GB" b="1" dirty="0"/>
              <a:t>Inheritance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C969983-FD74-4E30-B7CC-61B3741051E0}" type="slidenum">
              <a:rPr lang="en-US"/>
              <a:pPr/>
              <a:t>3</a:t>
            </a:fld>
            <a:endParaRPr lang="en-US"/>
          </a:p>
        </p:txBody>
      </p:sp>
      <p:sp>
        <p:nvSpPr>
          <p:cNvPr id="3051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76400"/>
            <a:ext cx="7772400" cy="4572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Font typeface="Symbol" pitchFamily="18" charset="2"/>
              <a:buChar char="·"/>
            </a:pPr>
            <a:r>
              <a:rPr lang="en-GB" sz="2700" dirty="0"/>
              <a:t>A facility to introduce a </a:t>
            </a:r>
            <a:r>
              <a:rPr lang="en-GB" sz="2700" b="1" dirty="0"/>
              <a:t>specialisation</a:t>
            </a:r>
            <a:r>
              <a:rPr lang="en-GB" sz="2700" dirty="0"/>
              <a:t> or </a:t>
            </a:r>
            <a:r>
              <a:rPr lang="en-GB" sz="2700" b="1" dirty="0"/>
              <a:t>extension</a:t>
            </a:r>
            <a:r>
              <a:rPr lang="en-GB" sz="2700" dirty="0"/>
              <a:t> of an existing class, specifying </a:t>
            </a:r>
            <a:r>
              <a:rPr lang="en-GB" sz="2700" i="1" dirty="0"/>
              <a:t>only</a:t>
            </a:r>
            <a:r>
              <a:rPr lang="en-GB" sz="2700" dirty="0"/>
              <a:t> how the new class differs from the existing class. </a:t>
            </a:r>
          </a:p>
          <a:p>
            <a:pPr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Font typeface="Symbol" pitchFamily="18" charset="2"/>
              <a:buChar char="·"/>
            </a:pPr>
            <a:r>
              <a:rPr lang="en-GB" sz="2700" dirty="0"/>
              <a:t>Inheritance means existing classes can be </a:t>
            </a:r>
            <a:r>
              <a:rPr lang="en-GB" sz="2700" b="1" dirty="0"/>
              <a:t>reused</a:t>
            </a:r>
            <a:r>
              <a:rPr lang="en-GB" sz="2700" dirty="0"/>
              <a:t> in different applications </a:t>
            </a:r>
          </a:p>
          <a:p>
            <a:pPr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Font typeface="Symbol" pitchFamily="18" charset="2"/>
              <a:buChar char="·"/>
            </a:pPr>
            <a:r>
              <a:rPr lang="en-GB" sz="2700" dirty="0"/>
              <a:t>Inheritance provides a way to make use of existing classes</a:t>
            </a:r>
          </a:p>
          <a:p>
            <a:pPr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Font typeface="Symbol" pitchFamily="18" charset="2"/>
              <a:buChar char="·"/>
            </a:pPr>
            <a:r>
              <a:rPr lang="en-GB" sz="2700" dirty="0"/>
              <a:t>Test for inheritance: </a:t>
            </a:r>
          </a:p>
          <a:p>
            <a:pPr lvl="1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Font typeface="Symbol" pitchFamily="18" charset="2"/>
              <a:buChar char="·"/>
            </a:pPr>
            <a:r>
              <a:rPr lang="en-GB" sz="2900" dirty="0"/>
              <a:t>Current Account </a:t>
            </a:r>
            <a:r>
              <a:rPr lang="en-GB" sz="2900" b="1" dirty="0"/>
              <a:t>IS A</a:t>
            </a:r>
            <a:r>
              <a:rPr lang="en-GB" sz="2900" dirty="0"/>
              <a:t> Bank Account</a:t>
            </a:r>
            <a:endParaRPr lang="en-GB" sz="3200" dirty="0"/>
          </a:p>
          <a:p>
            <a:pPr>
              <a:lnSpc>
                <a:spcPct val="80000"/>
              </a:lnSpc>
            </a:pPr>
            <a:endParaRPr lang="en-GB" sz="33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404664"/>
            <a:ext cx="7343775" cy="1143000"/>
          </a:xfrm>
        </p:spPr>
        <p:txBody>
          <a:bodyPr>
            <a:normAutofit/>
          </a:bodyPr>
          <a:lstStyle/>
          <a:p>
            <a:r>
              <a:rPr lang="en-GB" b="1" dirty="0"/>
              <a:t>Inheritance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C969983-FD74-4E30-B7CC-61B3741051E0}" type="slidenum">
              <a:rPr lang="en-US"/>
              <a:pPr/>
              <a:t>4</a:t>
            </a:fld>
            <a:endParaRPr lang="en-US"/>
          </a:p>
        </p:txBody>
      </p:sp>
      <p:sp>
        <p:nvSpPr>
          <p:cNvPr id="3051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76400"/>
            <a:ext cx="7772400" cy="153657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Inheritance relationships are shown in a UML class diagram using a solid arrow with an unfilled triangular arrowhead pointing to the parent class</a:t>
            </a:r>
          </a:p>
          <a:p>
            <a:pPr>
              <a:lnSpc>
                <a:spcPct val="80000"/>
              </a:lnSpc>
              <a:buNone/>
            </a:pPr>
            <a:endParaRPr lang="en-GB" sz="3300" dirty="0"/>
          </a:p>
        </p:txBody>
      </p:sp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3429000" y="3020169"/>
            <a:ext cx="1600200" cy="1704975"/>
            <a:chOff x="2400" y="1662"/>
            <a:chExt cx="1008" cy="1074"/>
          </a:xfrm>
        </p:grpSpPr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V="1">
              <a:off x="2928" y="2088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Ctr="1">
              <a:spAutoFit/>
            </a:bodyPr>
            <a:lstStyle/>
            <a:p>
              <a:endParaRPr lang="en-IE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2832" y="1944"/>
              <a:ext cx="192" cy="14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2400" y="1662"/>
              <a:ext cx="1008" cy="25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sz="2000" b="1" dirty="0">
                  <a:latin typeface="Arial Unicode MS" pitchFamily="34" charset="-128"/>
                </a:rPr>
                <a:t>Vehicle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2400" y="2478"/>
              <a:ext cx="1008" cy="25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sz="2000" b="1">
                  <a:latin typeface="Arial Unicode MS" pitchFamily="34" charset="-128"/>
                </a:rPr>
                <a:t>Car</a:t>
              </a:r>
            </a:p>
          </p:txBody>
        </p:sp>
      </p:grp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467544" y="4916760"/>
            <a:ext cx="7772400" cy="15365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87338" indent="-287338">
              <a:buClr>
                <a:srgbClr val="677132"/>
              </a:buClr>
              <a:buFont typeface="Times" charset="0"/>
              <a:buChar char="•"/>
            </a:pPr>
            <a:r>
              <a:rPr lang="en-US" sz="2800" dirty="0" smtClean="0">
                <a:latin typeface="Tw Cen MT" pitchFamily="34" charset="0"/>
              </a:rPr>
              <a:t>Proper inheritance creates an </a:t>
            </a:r>
            <a:r>
              <a:rPr lang="en-US" sz="2800" i="1" dirty="0" smtClean="0">
                <a:latin typeface="Tw Cen MT" pitchFamily="34" charset="0"/>
              </a:rPr>
              <a:t>is-a</a:t>
            </a:r>
            <a:r>
              <a:rPr lang="en-US" sz="2800" dirty="0" smtClean="0">
                <a:latin typeface="Tw Cen MT" pitchFamily="34" charset="0"/>
              </a:rPr>
              <a:t> relationship, meaning the child </a:t>
            </a:r>
            <a:r>
              <a:rPr lang="en-US" sz="2800" i="1" dirty="0" smtClean="0">
                <a:latin typeface="Tw Cen MT" pitchFamily="34" charset="0"/>
              </a:rPr>
              <a:t>is a</a:t>
            </a:r>
            <a:r>
              <a:rPr lang="en-US" sz="2800" dirty="0" smtClean="0">
                <a:latin typeface="Tw Cen MT" pitchFamily="34" charset="0"/>
              </a:rPr>
              <a:t> more specific version of the parent</a:t>
            </a:r>
          </a:p>
          <a:p>
            <a:pPr marL="320040" marR="0" lvl="0" indent="-32004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GB" sz="3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88640"/>
            <a:ext cx="7343775" cy="114300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Example: How Inheritance works</a:t>
            </a:r>
            <a:endParaRPr lang="en-GB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1B55737-88D8-41CF-B9EF-EE16ABEEB152}" type="slidenum">
              <a:rPr lang="en-US"/>
              <a:pPr/>
              <a:t>5</a:t>
            </a:fld>
            <a:endParaRPr lang="en-US"/>
          </a:p>
        </p:txBody>
      </p:sp>
      <p:sp>
        <p:nvSpPr>
          <p:cNvPr id="3061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4293096"/>
            <a:ext cx="9144000" cy="2378968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sz="2300" b="1" dirty="0" err="1"/>
              <a:t>CurrentAccount</a:t>
            </a:r>
            <a:r>
              <a:rPr lang="en-GB" sz="2300" dirty="0"/>
              <a:t> and </a:t>
            </a:r>
            <a:r>
              <a:rPr lang="en-GB" sz="2300" b="1" dirty="0" err="1"/>
              <a:t>SavingsAccount</a:t>
            </a:r>
            <a:r>
              <a:rPr lang="en-GB" sz="2300" dirty="0"/>
              <a:t> are special types of </a:t>
            </a:r>
            <a:r>
              <a:rPr lang="en-GB" sz="2300" b="1" dirty="0" err="1"/>
              <a:t>BankAccount</a:t>
            </a:r>
            <a:endParaRPr lang="en-GB" sz="2300" b="1" dirty="0"/>
          </a:p>
          <a:p>
            <a:pPr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sz="2300" dirty="0" err="1"/>
              <a:t>BankAccount</a:t>
            </a:r>
            <a:r>
              <a:rPr lang="en-GB" sz="2300" dirty="0"/>
              <a:t> is the super type or super class of </a:t>
            </a:r>
            <a:r>
              <a:rPr lang="en-GB" sz="2300" b="1" dirty="0" err="1"/>
              <a:t>CurrentAccount</a:t>
            </a:r>
            <a:r>
              <a:rPr lang="en-GB" sz="2300" dirty="0"/>
              <a:t> and </a:t>
            </a:r>
            <a:r>
              <a:rPr lang="en-GB" sz="2300" b="1" dirty="0" err="1"/>
              <a:t>SavingsAccount</a:t>
            </a:r>
            <a:r>
              <a:rPr lang="en-GB" sz="2300" dirty="0"/>
              <a:t> </a:t>
            </a:r>
            <a:endParaRPr lang="en-GB" dirty="0"/>
          </a:p>
          <a:p>
            <a:pPr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sz="2300" b="1" dirty="0" err="1"/>
              <a:t>CurrentAccount</a:t>
            </a:r>
            <a:r>
              <a:rPr lang="en-GB" sz="2300" dirty="0"/>
              <a:t> and </a:t>
            </a:r>
            <a:r>
              <a:rPr lang="en-GB" sz="2300" b="1" dirty="0" err="1"/>
              <a:t>SavingsAccount</a:t>
            </a:r>
            <a:r>
              <a:rPr lang="en-GB" sz="2300" dirty="0"/>
              <a:t> are the sub types or sub classes of the super class </a:t>
            </a:r>
            <a:r>
              <a:rPr lang="en-GB" sz="2300" dirty="0" err="1" smtClean="0"/>
              <a:t>BankAccount</a:t>
            </a:r>
            <a:r>
              <a:rPr lang="en-GB" sz="2300" dirty="0" smtClean="0"/>
              <a:t>.</a:t>
            </a:r>
            <a:r>
              <a:rPr lang="en-GB" dirty="0" smtClean="0"/>
              <a:t> </a:t>
            </a:r>
            <a:endParaRPr lang="en-GB" sz="23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" y="1700808"/>
            <a:ext cx="8610600" cy="2603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476672"/>
            <a:ext cx="7340600" cy="1143000"/>
          </a:xfrm>
          <a:ln/>
        </p:spPr>
        <p:txBody>
          <a:bodyPr>
            <a:normAutofit/>
          </a:bodyPr>
          <a:lstStyle/>
          <a:p>
            <a:r>
              <a:rPr lang="en-GB" b="1" dirty="0"/>
              <a:t>Inheritance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EB17439-AC9D-4156-AC89-5B0B4D67A6B2}" type="slidenum">
              <a:rPr lang="en-US"/>
              <a:pPr/>
              <a:t>6</a:t>
            </a:fld>
            <a:endParaRPr lang="en-US"/>
          </a:p>
        </p:txBody>
      </p:sp>
      <p:sp>
        <p:nvSpPr>
          <p:cNvPr id="3082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7544" y="1628800"/>
            <a:ext cx="8447856" cy="511256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sz="2400" dirty="0"/>
              <a:t>The more general class is called the super class (</a:t>
            </a:r>
            <a:r>
              <a:rPr lang="en-GB" sz="2400" dirty="0" err="1"/>
              <a:t>BankAccount</a:t>
            </a:r>
            <a:r>
              <a:rPr lang="en-GB" sz="2400" dirty="0"/>
              <a:t>), </a:t>
            </a:r>
          </a:p>
          <a:p>
            <a:pPr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sz="2400" dirty="0"/>
              <a:t>The more specialised class is called the sub class (</a:t>
            </a:r>
            <a:r>
              <a:rPr lang="en-GB" sz="2400" dirty="0" err="1"/>
              <a:t>CurrentAccount</a:t>
            </a:r>
            <a:r>
              <a:rPr lang="en-GB" sz="2400" dirty="0"/>
              <a:t>, </a:t>
            </a:r>
            <a:r>
              <a:rPr lang="en-GB" sz="2400" dirty="0" err="1"/>
              <a:t>SavingsAccount</a:t>
            </a:r>
            <a:r>
              <a:rPr lang="en-GB" sz="2400" dirty="0"/>
              <a:t>). </a:t>
            </a:r>
          </a:p>
          <a:p>
            <a:pPr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sz="2400" dirty="0"/>
              <a:t>The sub class is said to inherit from the super class. </a:t>
            </a:r>
            <a:endParaRPr lang="en-GB" sz="2400" dirty="0" smtClean="0"/>
          </a:p>
          <a:p>
            <a:pPr lvl="1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1900" dirty="0" smtClean="0">
                <a:solidFill>
                  <a:prstClr val="black"/>
                </a:solidFill>
              </a:rPr>
              <a:t>A derived class automatically has all the instance variables and methods that the base class has, and it can have additional methods and/or instance variables as well</a:t>
            </a:r>
          </a:p>
          <a:p>
            <a:pPr lvl="1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sz="1900" dirty="0" smtClean="0"/>
              <a:t>Remember </a:t>
            </a:r>
            <a:r>
              <a:rPr lang="en-GB" sz="1900" dirty="0"/>
              <a:t>private member is private to the class that defines it ( and that class only). </a:t>
            </a:r>
          </a:p>
          <a:p>
            <a:pPr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sz="2400" dirty="0"/>
              <a:t>Note that in Java, every class implicitly inherits from a super class called </a:t>
            </a:r>
            <a:r>
              <a:rPr lang="en-GB" sz="2400" b="1" dirty="0" smtClean="0"/>
              <a:t>Object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endParaRPr lang="en-GB" sz="2400" dirty="0"/>
          </a:p>
          <a:p>
            <a:endParaRPr lang="en-GB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7" name="Rectangle 5"/>
          <p:cNvSpPr>
            <a:spLocks noGrp="1" noChangeArrowheads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/>
          <a:lstStyle/>
          <a:p>
            <a:r>
              <a:rPr lang="en-GB" b="1" dirty="0"/>
              <a:t>Inheritance </a:t>
            </a:r>
            <a:r>
              <a:rPr lang="en-GB" b="1" dirty="0" smtClean="0"/>
              <a:t>Example </a:t>
            </a:r>
            <a:endParaRPr lang="en-GB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6E19D0C-0100-4184-B1BB-2E1E0878EA6B}" type="slidenum">
              <a:rPr lang="en-US"/>
              <a:pPr/>
              <a:t>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563177"/>
            <a:ext cx="5040560" cy="52948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063748" y="1628800"/>
            <a:ext cx="225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BankAccount.java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8229600" cy="99672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ConstructorOverloading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42401E5-224A-49AE-AA0A-23AB9DF06311}" type="slidenum">
              <a:rPr lang="en-US"/>
              <a:pPr/>
              <a:t>8</a:t>
            </a:fld>
            <a:endParaRPr lang="en-US"/>
          </a:p>
        </p:txBody>
      </p:sp>
      <p:sp>
        <p:nvSpPr>
          <p:cNvPr id="3143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84784"/>
            <a:ext cx="8178800" cy="4992216"/>
          </a:xfrm>
        </p:spPr>
        <p:txBody>
          <a:bodyPr>
            <a:no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sz="2800" b="1" dirty="0" err="1"/>
              <a:t>BankAccount</a:t>
            </a:r>
            <a:r>
              <a:rPr lang="en-GB" sz="2800" dirty="0"/>
              <a:t> class provided two methods with the same name (both constructors)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sz="2800" dirty="0"/>
              <a:t>The methods have the same name, but different signatures 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GB" dirty="0"/>
              <a:t>note the signature of a method is given by the first line, excluding the return type if any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GB" dirty="0" err="1"/>
              <a:t>BankAccount</a:t>
            </a:r>
            <a:r>
              <a:rPr lang="en-GB" dirty="0"/>
              <a:t>()                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GB" dirty="0" err="1"/>
              <a:t>BankAccount</a:t>
            </a:r>
            <a:r>
              <a:rPr lang="en-GB" dirty="0"/>
              <a:t>(double </a:t>
            </a:r>
            <a:r>
              <a:rPr lang="en-GB" dirty="0" err="1"/>
              <a:t>initialBalance</a:t>
            </a:r>
            <a:r>
              <a:rPr lang="en-GB" dirty="0"/>
              <a:t>)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sz="2800" dirty="0"/>
              <a:t>The name of the method is said to be </a:t>
            </a:r>
            <a:r>
              <a:rPr lang="en-GB" sz="2800" b="1" dirty="0"/>
              <a:t>overloaded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sz="2800" dirty="0"/>
              <a:t>Java can tell which method to call based on the methods signature</a:t>
            </a:r>
            <a:endParaRPr lang="en-GB" sz="18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The protected Modifier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55576"/>
            <a:ext cx="8763000" cy="5257800"/>
          </a:xfrm>
          <a:noFill/>
        </p:spPr>
        <p:txBody>
          <a:bodyPr lIns="92075" tIns="46038" rIns="92075" bIns="46038"/>
          <a:lstStyle/>
          <a:p>
            <a:pPr>
              <a:spcBef>
                <a:spcPct val="70000"/>
              </a:spcBef>
            </a:pPr>
            <a:r>
              <a:rPr lang="en-US" dirty="0" smtClean="0"/>
              <a:t>Visibility modifiers affect the way that class members can be used in a child class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Variables and methods declared with private visibility cannot be referenced in a child class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They can be referenced in the child class if they are declared with public visibility -- but public variables violate the principle of encapsulation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There is a third visibility modifier that helps in inheritance situations:  </a:t>
            </a:r>
            <a:r>
              <a:rPr lang="en-US" dirty="0" smtClean="0">
                <a:latin typeface="Courier New" pitchFamily="49" charset="0"/>
              </a:rPr>
              <a:t>protected</a:t>
            </a:r>
            <a:endParaRPr lang="en-US" dirty="0" smtClean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10579</TotalTime>
  <Words>1050</Words>
  <Application>Microsoft Office PowerPoint</Application>
  <PresentationFormat>On-screen Show (4:3)</PresentationFormat>
  <Paragraphs>131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Arial Unicode MS</vt:lpstr>
      <vt:lpstr>Arial</vt:lpstr>
      <vt:lpstr>Courier New</vt:lpstr>
      <vt:lpstr>Monotype Sorts</vt:lpstr>
      <vt:lpstr>Symbol</vt:lpstr>
      <vt:lpstr>Times</vt:lpstr>
      <vt:lpstr>Times New Roman</vt:lpstr>
      <vt:lpstr>Tw Cen MT</vt:lpstr>
      <vt:lpstr>Verdana</vt:lpstr>
      <vt:lpstr>Wingdings</vt:lpstr>
      <vt:lpstr>Wingdings 2</vt:lpstr>
      <vt:lpstr>Median</vt:lpstr>
      <vt:lpstr>   Software Development 3</vt:lpstr>
      <vt:lpstr>Inheritance</vt:lpstr>
      <vt:lpstr>Inheritance</vt:lpstr>
      <vt:lpstr>Inheritance</vt:lpstr>
      <vt:lpstr>Example: How Inheritance works</vt:lpstr>
      <vt:lpstr>Inheritance</vt:lpstr>
      <vt:lpstr>Inheritance Example </vt:lpstr>
      <vt:lpstr>ConstructorOverloading</vt:lpstr>
      <vt:lpstr>The protected Modifier</vt:lpstr>
      <vt:lpstr>The protected Modifier</vt:lpstr>
      <vt:lpstr>Inheritance Example</vt:lpstr>
      <vt:lpstr>Inheritance</vt:lpstr>
      <vt:lpstr>Overloading Methods </vt:lpstr>
      <vt:lpstr>Overriding Methods</vt:lpstr>
      <vt:lpstr>Overriding Methods </vt:lpstr>
      <vt:lpstr>Overriding Versus Overloading</vt:lpstr>
      <vt:lpstr>The Class Object</vt:lpstr>
      <vt:lpstr>The Class Object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</dc:title>
  <dc:creator>Frances Clynes</dc:creator>
  <cp:lastModifiedBy>Patricia Magee</cp:lastModifiedBy>
  <cp:revision>1689</cp:revision>
  <dcterms:created xsi:type="dcterms:W3CDTF">1996-09-30T18:28:10Z</dcterms:created>
  <dcterms:modified xsi:type="dcterms:W3CDTF">2015-09-14T17:08:01Z</dcterms:modified>
</cp:coreProperties>
</file>