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4" r:id="rId6"/>
    <p:sldId id="259" r:id="rId7"/>
    <p:sldId id="266" r:id="rId8"/>
    <p:sldId id="268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21325-DD1D-4322-A30E-C5E6F555779E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9C35-2168-47EA-82DD-6F1404C8A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1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79C35-2168-47EA-82DD-6F1404C8AD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52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79C35-2168-47EA-82DD-6F1404C8AD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2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Software Development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3600" dirty="0" smtClean="0"/>
              <a:t>Interfaces – Part 2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Comparing Abstract Classes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You cannot instantiate either abstract classes or interfaces</a:t>
            </a:r>
          </a:p>
          <a:p>
            <a:r>
              <a:rPr lang="en-IE" dirty="0" smtClean="0"/>
              <a:t>Abstract classes can contain non-abstract methods but interfaces cannot</a:t>
            </a:r>
          </a:p>
          <a:p>
            <a:r>
              <a:rPr lang="en-IE" dirty="0" smtClean="0"/>
              <a:t>Abstract classes can contain non-static and non-final variables</a:t>
            </a:r>
          </a:p>
          <a:p>
            <a:r>
              <a:rPr lang="en-IE" dirty="0" smtClean="0"/>
              <a:t>In an interface all variables are public, static and final, while an abstract class can contain variables that are private, protected or default</a:t>
            </a:r>
          </a:p>
          <a:p>
            <a:r>
              <a:rPr lang="en-IE" dirty="0" smtClean="0"/>
              <a:t>Both interfaces and abstract classes facilitate polymorphism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Polymorphism and Conformance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953000"/>
          </a:xfrm>
        </p:spPr>
        <p:txBody>
          <a:bodyPr>
            <a:noAutofit/>
          </a:bodyPr>
          <a:lstStyle/>
          <a:p>
            <a:r>
              <a:rPr lang="en-IE" sz="2400" dirty="0" smtClean="0"/>
              <a:t>When a class inherits from a superclass, instances of both classes are of the same type</a:t>
            </a:r>
          </a:p>
          <a:p>
            <a:r>
              <a:rPr lang="en-IE" sz="2400" dirty="0" smtClean="0"/>
              <a:t>This is known as Conformance</a:t>
            </a:r>
          </a:p>
          <a:p>
            <a:pPr lvl="1"/>
            <a:r>
              <a:rPr lang="en-IE" sz="2000" dirty="0" smtClean="0"/>
              <a:t>Example Dog is a subclass of Animal so Dog is of type Dog </a:t>
            </a:r>
            <a:r>
              <a:rPr lang="en-IE" sz="2000" b="1" i="1" dirty="0" smtClean="0"/>
              <a:t>and</a:t>
            </a:r>
            <a:r>
              <a:rPr lang="en-IE" sz="2000" dirty="0" smtClean="0"/>
              <a:t> of type Animal</a:t>
            </a:r>
          </a:p>
          <a:p>
            <a:pPr lvl="1"/>
            <a:r>
              <a:rPr lang="en-IE" sz="2000" dirty="0" smtClean="0"/>
              <a:t>We can say Dog is of type Dog and conforms to type Animal</a:t>
            </a:r>
          </a:p>
          <a:p>
            <a:r>
              <a:rPr lang="en-IE" sz="2400" dirty="0" smtClean="0"/>
              <a:t>This is the basis of Polymorphism</a:t>
            </a:r>
          </a:p>
          <a:p>
            <a:r>
              <a:rPr lang="en-IE" sz="2400" dirty="0" smtClean="0"/>
              <a:t>Similarly when two classes both implement the same Interface, instances of both classes are of the same type</a:t>
            </a:r>
          </a:p>
          <a:p>
            <a:pPr lvl="1"/>
            <a:r>
              <a:rPr lang="en-IE" sz="2000" dirty="0" smtClean="0"/>
              <a:t>Example from </a:t>
            </a:r>
            <a:r>
              <a:rPr lang="en-IE" sz="2000" dirty="0" err="1" smtClean="0"/>
              <a:t>Moodle</a:t>
            </a:r>
            <a:r>
              <a:rPr lang="en-IE" sz="2000" dirty="0" smtClean="0"/>
              <a:t>:</a:t>
            </a:r>
          </a:p>
          <a:p>
            <a:pPr lvl="1"/>
            <a:r>
              <a:rPr lang="en-IE" sz="2000" dirty="0" smtClean="0"/>
              <a:t>Book is of type LoanItem and CD is of type LoanItem</a:t>
            </a:r>
          </a:p>
          <a:p>
            <a:pPr lvl="1"/>
            <a:r>
              <a:rPr lang="en-IE" sz="2000" dirty="0" smtClean="0"/>
              <a:t>We can say Book and CD conform to type </a:t>
            </a:r>
            <a:r>
              <a:rPr lang="en-IE" sz="2000" dirty="0" err="1" smtClean="0"/>
              <a:t>LoanItem</a:t>
            </a:r>
            <a:endParaRPr lang="en-IE" sz="2000" dirty="0" smtClean="0"/>
          </a:p>
          <a:p>
            <a:pPr>
              <a:buNone/>
            </a:pPr>
            <a:endParaRPr lang="en-IE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IE" dirty="0" smtClean="0"/>
              <a:t>Interfaces and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IE" sz="2800" dirty="0" smtClean="0"/>
              <a:t>Classes implementing the same Interface are of the type of the Interface in addition to their own type</a:t>
            </a:r>
          </a:p>
          <a:p>
            <a:pPr lvl="1"/>
            <a:r>
              <a:rPr lang="en-IE" sz="2800" dirty="0" smtClean="0"/>
              <a:t>Book is of type Book and of type LoanItem</a:t>
            </a:r>
          </a:p>
          <a:p>
            <a:pPr lvl="1"/>
            <a:r>
              <a:rPr lang="en-IE" sz="2800" dirty="0" smtClean="0"/>
              <a:t>CD is of type CD and of type LoanItem</a:t>
            </a:r>
          </a:p>
          <a:p>
            <a:r>
              <a:rPr lang="en-IE" sz="2800" dirty="0" smtClean="0"/>
              <a:t>Because of this we can use classes implementing the same Interface in a polymorphic way, as we did with inheritance</a:t>
            </a:r>
          </a:p>
          <a:p>
            <a:pPr lvl="1"/>
            <a:r>
              <a:rPr lang="en-IE" sz="2800" dirty="0" smtClean="0"/>
              <a:t>Polymorphic Collections</a:t>
            </a:r>
          </a:p>
          <a:p>
            <a:pPr lvl="1"/>
            <a:r>
              <a:rPr lang="en-IE" sz="2800" dirty="0" smtClean="0"/>
              <a:t>Polymorphic Parameters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IE" dirty="0" smtClean="0"/>
              <a:t>Example 1 – Polymorphic Array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3857625" cy="5067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0125" y="1600200"/>
            <a:ext cx="3648075" cy="5086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E" dirty="0" smtClean="0"/>
              <a:t>Example 1 – Polymorphic Array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5410199"/>
            <a:ext cx="8382000" cy="9906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cs typeface="Times New Roman" pitchFamily="18" charset="0"/>
              </a:rPr>
              <a:t>Using an interface reference, we can </a:t>
            </a:r>
            <a:r>
              <a:rPr lang="en-US" sz="2000" dirty="0" err="1" smtClean="0">
                <a:cs typeface="Times New Roman" pitchFamily="18" charset="0"/>
              </a:rPr>
              <a:t>polymorphically</a:t>
            </a:r>
            <a:r>
              <a:rPr lang="en-US" sz="2000" dirty="0" smtClean="0">
                <a:cs typeface="Times New Roman" pitchFamily="18" charset="0"/>
              </a:rPr>
              <a:t> invoke any method </a:t>
            </a:r>
          </a:p>
          <a:p>
            <a:pPr>
              <a:buNone/>
            </a:pPr>
            <a:r>
              <a:rPr lang="en-US" sz="2000" dirty="0" smtClean="0">
                <a:cs typeface="Times New Roman" pitchFamily="18" charset="0"/>
              </a:rPr>
              <a:t>specified in the interface declaration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8950" y="1638300"/>
            <a:ext cx="2228850" cy="952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1200"/>
            <a:ext cx="6276975" cy="3267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Interfaces &amp;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IE" dirty="0" smtClean="0"/>
              <a:t>Interface variable holds reference to object of a</a:t>
            </a:r>
          </a:p>
          <a:p>
            <a:pPr lvl="1">
              <a:buNone/>
            </a:pPr>
            <a:r>
              <a:rPr lang="en-IE" dirty="0" smtClean="0"/>
              <a:t>class that implements the interface</a:t>
            </a:r>
          </a:p>
          <a:p>
            <a:r>
              <a:rPr lang="en-IE" dirty="0" smtClean="0"/>
              <a:t>Array of type </a:t>
            </a:r>
            <a:r>
              <a:rPr lang="en-IE" b="1" dirty="0" err="1" smtClean="0"/>
              <a:t>LoanItem</a:t>
            </a:r>
            <a:r>
              <a:rPr lang="en-IE" dirty="0" smtClean="0"/>
              <a:t> holds references to objects</a:t>
            </a:r>
          </a:p>
          <a:p>
            <a:pPr lvl="1">
              <a:buNone/>
            </a:pPr>
            <a:r>
              <a:rPr lang="en-IE" dirty="0" smtClean="0"/>
              <a:t>of classes Book and CD that implements the interface</a:t>
            </a:r>
          </a:p>
          <a:p>
            <a:r>
              <a:rPr lang="en-IE" dirty="0"/>
              <a:t>T</a:t>
            </a:r>
            <a:r>
              <a:rPr lang="en-IE" dirty="0" smtClean="0"/>
              <a:t>he type of the object is some class that implements</a:t>
            </a:r>
          </a:p>
          <a:p>
            <a:pPr lvl="1">
              <a:buNone/>
            </a:pPr>
            <a:r>
              <a:rPr lang="en-IE" dirty="0" smtClean="0"/>
              <a:t>the </a:t>
            </a:r>
            <a:r>
              <a:rPr lang="en-IE" b="1" dirty="0" err="1" smtClean="0"/>
              <a:t>LoanItem</a:t>
            </a:r>
            <a:r>
              <a:rPr lang="en-IE" dirty="0" smtClean="0"/>
              <a:t> interface</a:t>
            </a:r>
          </a:p>
          <a:p>
            <a:pPr>
              <a:buSzPct val="66000"/>
              <a:buFont typeface="Wingdings" pitchFamily="2" charset="2"/>
              <a:buChar char="q"/>
            </a:pP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Using an interface reference, we can </a:t>
            </a:r>
            <a:r>
              <a:rPr lang="en-US" sz="2800" dirty="0" err="1" smtClean="0">
                <a:solidFill>
                  <a:prstClr val="black"/>
                </a:solidFill>
                <a:cs typeface="Times New Roman" pitchFamily="18" charset="0"/>
              </a:rPr>
              <a:t>polymorphically</a:t>
            </a: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 invoke any method specified in the interface declaration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E" dirty="0" smtClean="0"/>
              <a:t>Example </a:t>
            </a:r>
            <a:r>
              <a:rPr lang="en-IE" smtClean="0"/>
              <a:t>2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5105400" cy="2381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114800"/>
            <a:ext cx="5257800" cy="2581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1600200"/>
            <a:ext cx="3152775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5643153" y="2594610"/>
            <a:ext cx="3148421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In this example we have an interface called Worker with just 1 abstract method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The abstract animal is defined with an abstract method called speak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The Dog class is a sub class of Animal and it also implements the interface Worker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Hence the implementation of both the speak and work methods in this class</a:t>
            </a:r>
            <a:endParaRPr lang="en-I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E" smtClean="0"/>
              <a:t>Example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4292509"/>
            <a:ext cx="6827520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9" y="1600200"/>
            <a:ext cx="6803571" cy="2574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6934201" y="1600200"/>
            <a:ext cx="2133600" cy="460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The Horse class is a sub class of Animal and it also implements the interface Worker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However, the </a:t>
            </a:r>
            <a:r>
              <a:rPr lang="en-IE" dirty="0" err="1" smtClean="0">
                <a:solidFill>
                  <a:schemeClr val="tx1"/>
                </a:solidFill>
              </a:rPr>
              <a:t>EmpAgency</a:t>
            </a:r>
            <a:r>
              <a:rPr lang="en-IE" dirty="0" smtClean="0">
                <a:solidFill>
                  <a:schemeClr val="tx1"/>
                </a:solidFill>
              </a:rPr>
              <a:t> class is not part of the Animal hierarchy but it does implement the interface Worker and therefore has it’s own implementation of the work method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9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E" smtClean="0"/>
              <a:t>Example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4468" y="4572000"/>
            <a:ext cx="8540932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Note the use of the Interface variable to hold references </a:t>
            </a:r>
            <a:r>
              <a:rPr lang="en-IE" dirty="0">
                <a:solidFill>
                  <a:schemeClr val="tx1"/>
                </a:solidFill>
              </a:rPr>
              <a:t>to </a:t>
            </a:r>
            <a:r>
              <a:rPr lang="en-IE" dirty="0" smtClean="0">
                <a:solidFill>
                  <a:schemeClr val="tx1"/>
                </a:solidFill>
              </a:rPr>
              <a:t>objects </a:t>
            </a:r>
            <a:r>
              <a:rPr lang="en-IE" dirty="0">
                <a:solidFill>
                  <a:schemeClr val="tx1"/>
                </a:solidFill>
              </a:rPr>
              <a:t>of </a:t>
            </a:r>
            <a:r>
              <a:rPr lang="en-IE" dirty="0" smtClean="0">
                <a:solidFill>
                  <a:schemeClr val="tx1"/>
                </a:solidFill>
              </a:rPr>
              <a:t>a class </a:t>
            </a:r>
            <a:r>
              <a:rPr lang="en-IE" dirty="0">
                <a:solidFill>
                  <a:schemeClr val="tx1"/>
                </a:solidFill>
              </a:rPr>
              <a:t>that implements the </a:t>
            </a:r>
            <a:r>
              <a:rPr lang="en-IE" dirty="0" smtClean="0">
                <a:solidFill>
                  <a:schemeClr val="tx1"/>
                </a:solidFill>
              </a:rPr>
              <a:t>interface i.e. Dog, Horse, </a:t>
            </a:r>
            <a:r>
              <a:rPr lang="en-IE" dirty="0" err="1" smtClean="0">
                <a:solidFill>
                  <a:schemeClr val="tx1"/>
                </a:solidFill>
              </a:rPr>
              <a:t>EmpAgency</a:t>
            </a:r>
            <a:endParaRPr lang="en-IE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The work method is called </a:t>
            </a:r>
            <a:r>
              <a:rPr lang="en-IE" dirty="0" err="1" smtClean="0">
                <a:solidFill>
                  <a:schemeClr val="tx1"/>
                </a:solidFill>
              </a:rPr>
              <a:t>polymorphically</a:t>
            </a:r>
            <a:endParaRPr lang="en-IE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In order to call methods particular to the Animal and </a:t>
            </a:r>
            <a:r>
              <a:rPr lang="en-IE" dirty="0" err="1" smtClean="0">
                <a:solidFill>
                  <a:schemeClr val="tx1"/>
                </a:solidFill>
              </a:rPr>
              <a:t>EmpAgency</a:t>
            </a:r>
            <a:r>
              <a:rPr lang="en-IE" dirty="0" smtClean="0">
                <a:solidFill>
                  <a:schemeClr val="tx1"/>
                </a:solidFill>
              </a:rPr>
              <a:t> classes you need a cast to convert from an interface (Worker) type to a class type (Animal or </a:t>
            </a:r>
            <a:r>
              <a:rPr lang="en-IE" dirty="0" err="1" smtClean="0">
                <a:solidFill>
                  <a:schemeClr val="tx1"/>
                </a:solidFill>
              </a:rPr>
              <a:t>EmpAgency</a:t>
            </a:r>
            <a:r>
              <a:rPr lang="en-IE" dirty="0" smtClean="0">
                <a:solidFill>
                  <a:schemeClr val="tx1"/>
                </a:solidFill>
              </a:rPr>
              <a:t>)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17" y="1534477"/>
            <a:ext cx="6638925" cy="2905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8237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502</TotalTime>
  <Words>501</Words>
  <Application>Microsoft Office PowerPoint</Application>
  <PresentationFormat>On-screen Show (4:3)</PresentationFormat>
  <Paragraphs>51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Software Development 3</vt:lpstr>
      <vt:lpstr>Polymorphism and Conformance</vt:lpstr>
      <vt:lpstr>Interfaces and Polymorphism</vt:lpstr>
      <vt:lpstr>Example 1 – Polymorphic Array</vt:lpstr>
      <vt:lpstr>Example 1 – Polymorphic Array</vt:lpstr>
      <vt:lpstr>Interfaces &amp; Polymorphism</vt:lpstr>
      <vt:lpstr>Example 2 </vt:lpstr>
      <vt:lpstr>Example 2</vt:lpstr>
      <vt:lpstr>Example 2</vt:lpstr>
      <vt:lpstr>Comparing Abstract Classes and Interfaces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3</dc:title>
  <dc:creator>pmagee</dc:creator>
  <cp:lastModifiedBy>Patricia Magee</cp:lastModifiedBy>
  <cp:revision>43</cp:revision>
  <dcterms:created xsi:type="dcterms:W3CDTF">2006-08-16T00:00:00Z</dcterms:created>
  <dcterms:modified xsi:type="dcterms:W3CDTF">2015-10-05T15:58:51Z</dcterms:modified>
</cp:coreProperties>
</file>