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6" r:id="rId7"/>
    <p:sldId id="272" r:id="rId8"/>
    <p:sldId id="265" r:id="rId9"/>
    <p:sldId id="273" r:id="rId10"/>
    <p:sldId id="267" r:id="rId11"/>
    <p:sldId id="268" r:id="rId12"/>
    <p:sldId id="271" r:id="rId13"/>
    <p:sldId id="269" r:id="rId14"/>
    <p:sldId id="270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1325-DD1D-4322-A30E-C5E6F555779E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9C35-2168-47EA-82DD-6F1404C8A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7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9C35-2168-47EA-82DD-6F1404C8AD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3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9C35-2168-47EA-82DD-6F1404C8ADD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9C35-2168-47EA-82DD-6F1404C8AD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6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9C35-2168-47EA-82DD-6F1404C8AD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9C35-2168-47EA-82DD-6F1404C8ADD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8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9C35-2168-47EA-82DD-6F1404C8ADD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5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9C35-2168-47EA-82DD-6F1404C8ADD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Software Development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3600" dirty="0" smtClean="0"/>
              <a:t>Interfaces &amp; Reuse Example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Using Interfaces for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2743200"/>
          </a:xfrm>
        </p:spPr>
        <p:txBody>
          <a:bodyPr>
            <a:noAutofit/>
          </a:bodyPr>
          <a:lstStyle/>
          <a:p>
            <a:r>
              <a:rPr lang="en-IE" sz="2400" dirty="0" smtClean="0">
                <a:solidFill>
                  <a:srgbClr val="000000"/>
                </a:solidFill>
                <a:latin typeface="Arial"/>
              </a:rPr>
              <a:t>The code for performing these operations is the same in all cases; details of measurement differ </a:t>
            </a:r>
          </a:p>
          <a:p>
            <a:r>
              <a:rPr lang="en-IE" sz="2400" dirty="0" smtClean="0">
                <a:solidFill>
                  <a:srgbClr val="000000"/>
                </a:solidFill>
                <a:latin typeface="Arial"/>
              </a:rPr>
              <a:t>Classes could agree on a method </a:t>
            </a:r>
            <a:r>
              <a:rPr lang="en-IE" sz="2400" dirty="0" err="1" smtClean="0">
                <a:solidFill>
                  <a:srgbClr val="000000"/>
                </a:solidFill>
                <a:latin typeface="Courier New"/>
              </a:rPr>
              <a:t>getMeasure</a:t>
            </a:r>
            <a:r>
              <a:rPr lang="en-IE" sz="2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IE" sz="2400" dirty="0" smtClean="0">
                <a:solidFill>
                  <a:srgbClr val="000000"/>
                </a:solidFill>
                <a:latin typeface="Arial"/>
              </a:rPr>
              <a:t>that obtains the measure to be used in the calculations</a:t>
            </a:r>
          </a:p>
          <a:p>
            <a:r>
              <a:rPr lang="en-IE" sz="2400" dirty="0" smtClean="0">
                <a:solidFill>
                  <a:srgbClr val="000000"/>
                </a:solidFill>
                <a:latin typeface="Arial"/>
              </a:rPr>
              <a:t>We can implement a single reusable </a:t>
            </a:r>
            <a:r>
              <a:rPr lang="en-IE" sz="2400" dirty="0" err="1" smtClean="0">
                <a:solidFill>
                  <a:srgbClr val="000000"/>
                </a:solidFill>
                <a:latin typeface="Courier New"/>
              </a:rPr>
              <a:t>DataSet</a:t>
            </a:r>
            <a:r>
              <a:rPr lang="en-IE" sz="2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IE" sz="2400" dirty="0" smtClean="0">
                <a:solidFill>
                  <a:srgbClr val="000000"/>
                </a:solidFill>
                <a:latin typeface="Arial"/>
              </a:rPr>
              <a:t>class whose </a:t>
            </a:r>
            <a:r>
              <a:rPr lang="en-IE" sz="2400" dirty="0" smtClean="0">
                <a:solidFill>
                  <a:srgbClr val="000000"/>
                </a:solidFill>
                <a:latin typeface="Courier New"/>
              </a:rPr>
              <a:t>add </a:t>
            </a:r>
            <a:r>
              <a:rPr lang="en-IE" sz="2400" dirty="0" smtClean="0">
                <a:solidFill>
                  <a:srgbClr val="000000"/>
                </a:solidFill>
                <a:latin typeface="Arial"/>
              </a:rPr>
              <a:t>method looks like this: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610100"/>
            <a:ext cx="6477000" cy="1181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Using Interfaces for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572000"/>
          </a:xfrm>
        </p:spPr>
        <p:txBody>
          <a:bodyPr>
            <a:noAutofit/>
          </a:bodyPr>
          <a:lstStyle/>
          <a:p>
            <a:r>
              <a:rPr lang="en-IE" sz="2400" dirty="0" smtClean="0"/>
              <a:t>What is the type of the variable x? </a:t>
            </a:r>
          </a:p>
          <a:p>
            <a:r>
              <a:rPr lang="en-IE" sz="2400" i="1" dirty="0" smtClean="0"/>
              <a:t>x should refer to any class that has a </a:t>
            </a:r>
            <a:r>
              <a:rPr lang="en-IE" sz="2400" i="1" dirty="0" err="1" smtClean="0"/>
              <a:t>getMeasure</a:t>
            </a:r>
            <a:r>
              <a:rPr lang="en-IE" sz="2400" i="1" dirty="0" smtClean="0"/>
              <a:t>() method </a:t>
            </a:r>
          </a:p>
          <a:p>
            <a:r>
              <a:rPr lang="en-IE" sz="2400" dirty="0" smtClean="0"/>
              <a:t>In Java, an </a:t>
            </a:r>
            <a:r>
              <a:rPr lang="en-IE" sz="2400" b="1" dirty="0" smtClean="0"/>
              <a:t>interface type is used to specify required operations: </a:t>
            </a:r>
          </a:p>
          <a:p>
            <a:endParaRPr lang="en-IE" sz="2400" b="1" dirty="0" smtClean="0"/>
          </a:p>
          <a:p>
            <a:endParaRPr lang="en-IE" sz="2400" b="1" dirty="0" smtClean="0"/>
          </a:p>
          <a:p>
            <a:endParaRPr lang="en-IE" sz="2400" b="1" dirty="0" smtClean="0"/>
          </a:p>
          <a:p>
            <a:r>
              <a:rPr lang="en-IE" sz="2400" dirty="0" smtClean="0"/>
              <a:t>Interface declaration lists all methods that the interface type requires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81400"/>
            <a:ext cx="3429000" cy="1057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Using Interfaces for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572000"/>
          </a:xfrm>
        </p:spPr>
        <p:txBody>
          <a:bodyPr>
            <a:noAutofit/>
          </a:bodyPr>
          <a:lstStyle/>
          <a:p>
            <a:r>
              <a:rPr lang="en-IE" sz="2400" dirty="0"/>
              <a:t>The name of an interface can be used to specify the type of a reference. </a:t>
            </a:r>
            <a:endParaRPr lang="en-IE" sz="2400" dirty="0" smtClean="0"/>
          </a:p>
          <a:p>
            <a:r>
              <a:rPr lang="en-IE" sz="2400" dirty="0" smtClean="0"/>
              <a:t>A </a:t>
            </a:r>
            <a:r>
              <a:rPr lang="en-IE" sz="2400" dirty="0"/>
              <a:t>reference variable declared using an interface name as its type can only reference instances of classes that implement that interface. </a:t>
            </a:r>
            <a:endParaRPr lang="en-IE" sz="2400" dirty="0" smtClean="0"/>
          </a:p>
          <a:p>
            <a:r>
              <a:rPr lang="en-IE" sz="2400" dirty="0" smtClean="0"/>
              <a:t>For example, the reference variable maximum shown below is declared using the name of an interface. </a:t>
            </a:r>
          </a:p>
          <a:p>
            <a:r>
              <a:rPr lang="en-IE" sz="2400" dirty="0" smtClean="0"/>
              <a:t>This variable can only reference instances of classes that implement the </a:t>
            </a:r>
            <a:r>
              <a:rPr lang="en-IE" sz="2400" b="1" dirty="0" smtClean="0"/>
              <a:t>Measurable</a:t>
            </a:r>
            <a:r>
              <a:rPr lang="en-IE" sz="2400" dirty="0" smtClean="0"/>
              <a:t> interface</a:t>
            </a:r>
          </a:p>
          <a:p>
            <a:endParaRPr lang="en-IE" sz="2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62450"/>
            <a:ext cx="26574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45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Example 4 – DataSet.java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752600"/>
            <a:ext cx="2628900" cy="600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761309"/>
            <a:ext cx="6038850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Implementing the Measurable Interface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09800"/>
            <a:ext cx="4248150" cy="219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973507"/>
            <a:ext cx="4724400" cy="219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257800" y="1600200"/>
            <a:ext cx="37338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solidFill>
                  <a:schemeClr val="tx1"/>
                </a:solidFill>
              </a:rPr>
              <a:t>UML Diagram of the </a:t>
            </a:r>
            <a:r>
              <a:rPr lang="en-IE" dirty="0" err="1" smtClean="0">
                <a:solidFill>
                  <a:schemeClr val="tx1"/>
                </a:solidFill>
              </a:rPr>
              <a:t>DataSet</a:t>
            </a:r>
            <a:r>
              <a:rPr lang="en-IE" dirty="0" smtClean="0">
                <a:solidFill>
                  <a:schemeClr val="tx1"/>
                </a:solidFill>
              </a:rPr>
              <a:t> class and the classes that implement the Measurable interface</a:t>
            </a:r>
          </a:p>
          <a:p>
            <a:r>
              <a:rPr lang="en-IE" dirty="0">
                <a:solidFill>
                  <a:schemeClr val="tx1"/>
                </a:solidFill>
              </a:rPr>
              <a:t>UML notation: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Interfaces are tagged with a "stereotype" indicator «interface»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A dotted arrow with a triangular tip denotes the "is-a" relationship between a class and an interface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A dotted line with an open v-shaped arrow tip denotes the "uses" relationship or dependency</a:t>
            </a:r>
          </a:p>
          <a:p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97267"/>
            <a:ext cx="4419600" cy="267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4 – TestData.java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413" y="5410200"/>
            <a:ext cx="8768987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600" dirty="0" smtClean="0">
                <a:solidFill>
                  <a:schemeClr val="tx1"/>
                </a:solidFill>
              </a:rPr>
              <a:t>Program </a:t>
            </a:r>
            <a:r>
              <a:rPr lang="en-IE" sz="1600" dirty="0" smtClean="0">
                <a:solidFill>
                  <a:schemeClr val="tx1"/>
                </a:solidFill>
              </a:rPr>
              <a:t>Output:</a:t>
            </a:r>
          </a:p>
          <a:p>
            <a:r>
              <a:rPr lang="en-IE" sz="1600" dirty="0">
                <a:solidFill>
                  <a:schemeClr val="tx1"/>
                </a:solidFill>
              </a:rPr>
              <a:t>Average bank balance = €4,000.00</a:t>
            </a:r>
          </a:p>
          <a:p>
            <a:r>
              <a:rPr lang="en-IE" sz="1600" dirty="0">
                <a:solidFill>
                  <a:schemeClr val="tx1"/>
                </a:solidFill>
              </a:rPr>
              <a:t>Highest bank balance = €9,000.00</a:t>
            </a:r>
          </a:p>
          <a:p>
            <a:r>
              <a:rPr lang="en-IE" sz="1600" dirty="0">
                <a:solidFill>
                  <a:schemeClr val="tx1"/>
                </a:solidFill>
              </a:rPr>
              <a:t>Average pay = €47,066.67</a:t>
            </a:r>
          </a:p>
          <a:p>
            <a:r>
              <a:rPr lang="en-IE" sz="1600" dirty="0">
                <a:solidFill>
                  <a:schemeClr val="tx1"/>
                </a:solidFill>
              </a:rPr>
              <a:t>Highest pay value = €90,000.00</a:t>
            </a:r>
            <a:endParaRPr lang="en-IE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3" y="1524000"/>
            <a:ext cx="6953250" cy="3829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46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Interfaces and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953000"/>
          </a:xfrm>
        </p:spPr>
        <p:txBody>
          <a:bodyPr>
            <a:noAutofit/>
          </a:bodyPr>
          <a:lstStyle/>
          <a:p>
            <a:r>
              <a:rPr lang="en-IE" sz="2400" dirty="0" smtClean="0"/>
              <a:t>We can use </a:t>
            </a:r>
            <a:r>
              <a:rPr lang="en-IE" sz="2400" i="1" dirty="0" smtClean="0"/>
              <a:t>interface types to make code more reusable </a:t>
            </a:r>
          </a:p>
          <a:p>
            <a:r>
              <a:rPr lang="en-IE" sz="2400" dirty="0" smtClean="0"/>
              <a:t>In our 1</a:t>
            </a:r>
            <a:r>
              <a:rPr lang="en-IE" sz="2400" baseline="30000" dirty="0" smtClean="0"/>
              <a:t>st</a:t>
            </a:r>
            <a:r>
              <a:rPr lang="en-IE" sz="2400" dirty="0" smtClean="0"/>
              <a:t> example we create a </a:t>
            </a:r>
            <a:r>
              <a:rPr lang="en-IE" sz="2400" dirty="0" err="1" smtClean="0"/>
              <a:t>DataSet</a:t>
            </a:r>
            <a:r>
              <a:rPr lang="en-IE" sz="2400" dirty="0" smtClean="0"/>
              <a:t> to find the average and maximum of a set of </a:t>
            </a:r>
            <a:r>
              <a:rPr lang="en-IE" sz="2400" i="1" dirty="0" smtClean="0"/>
              <a:t>numbers </a:t>
            </a:r>
          </a:p>
          <a:p>
            <a:pPr>
              <a:buNone/>
            </a:pPr>
            <a:endParaRPr lang="en-IE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IE" dirty="0" smtClean="0"/>
              <a:t>Example 1 - DataSet.java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5648325" cy="5170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096000" y="1600200"/>
            <a:ext cx="28194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 smtClean="0">
                <a:solidFill>
                  <a:schemeClr val="tx1"/>
                </a:solidFill>
              </a:rPr>
              <a:t>3 member variables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tx1"/>
                </a:solidFill>
              </a:rPr>
              <a:t>d</a:t>
            </a:r>
            <a:r>
              <a:rPr lang="en-IE" sz="2400" dirty="0" smtClean="0">
                <a:solidFill>
                  <a:schemeClr val="tx1"/>
                </a:solidFill>
              </a:rPr>
              <a:t>efault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tx1"/>
                </a:solidFill>
              </a:rPr>
              <a:t>c</a:t>
            </a:r>
            <a:r>
              <a:rPr lang="en-IE" sz="2400" dirty="0" smtClean="0">
                <a:solidFill>
                  <a:schemeClr val="tx1"/>
                </a:solidFill>
              </a:rPr>
              <a:t>alculate method to keep a sum of the values and determine the maximum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 smtClean="0">
                <a:solidFill>
                  <a:schemeClr val="tx1"/>
                </a:solidFill>
              </a:rPr>
              <a:t>Two getter methods</a:t>
            </a:r>
            <a:endParaRPr lang="en-IE" dirty="0" smtClean="0">
              <a:solidFill>
                <a:schemeClr val="tx1"/>
              </a:solidFill>
            </a:endParaRPr>
          </a:p>
          <a:p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IE" dirty="0" smtClean="0"/>
              <a:t>Example 1 - TestData.java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1752600"/>
            <a:ext cx="26670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solidFill>
                  <a:schemeClr val="tx1"/>
                </a:solidFill>
              </a:rPr>
              <a:t>Test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Calls default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Asks user to enter values or Q to 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Calls the calculate method each time and passes on the value entered at 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Prints out the average and the maximum of the values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Program Output:</a:t>
            </a:r>
          </a:p>
          <a:p>
            <a:r>
              <a:rPr lang="en-IE" sz="1600" dirty="0">
                <a:solidFill>
                  <a:schemeClr val="tx1"/>
                </a:solidFill>
              </a:rPr>
              <a:t>Enter value, Q to quit: 1</a:t>
            </a:r>
          </a:p>
          <a:p>
            <a:r>
              <a:rPr lang="en-IE" sz="1600" dirty="0">
                <a:solidFill>
                  <a:schemeClr val="tx1"/>
                </a:solidFill>
              </a:rPr>
              <a:t>Enter value, Q to quit: 2</a:t>
            </a:r>
          </a:p>
          <a:p>
            <a:r>
              <a:rPr lang="en-IE" sz="1600" dirty="0">
                <a:solidFill>
                  <a:schemeClr val="tx1"/>
                </a:solidFill>
              </a:rPr>
              <a:t>Enter value, Q to quit: 3</a:t>
            </a:r>
          </a:p>
          <a:p>
            <a:r>
              <a:rPr lang="en-IE" sz="1600" dirty="0">
                <a:solidFill>
                  <a:schemeClr val="tx1"/>
                </a:solidFill>
              </a:rPr>
              <a:t>Enter value, Q to quit: 4</a:t>
            </a:r>
          </a:p>
          <a:p>
            <a:r>
              <a:rPr lang="en-IE" sz="1600" dirty="0">
                <a:solidFill>
                  <a:schemeClr val="tx1"/>
                </a:solidFill>
              </a:rPr>
              <a:t>Enter value, Q to quit: q</a:t>
            </a:r>
          </a:p>
          <a:p>
            <a:r>
              <a:rPr lang="en-IE" sz="1600" dirty="0">
                <a:solidFill>
                  <a:schemeClr val="tx1"/>
                </a:solidFill>
              </a:rPr>
              <a:t>Average = 2.5</a:t>
            </a:r>
          </a:p>
          <a:p>
            <a:r>
              <a:rPr lang="en-IE" sz="1600" dirty="0">
                <a:solidFill>
                  <a:schemeClr val="tx1"/>
                </a:solidFill>
              </a:rPr>
              <a:t>Maximum = 4.0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5800725" cy="345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IE" sz="3200" dirty="0" smtClean="0"/>
              <a:t>What if we want to find the average and maximum of a set of </a:t>
            </a:r>
            <a:r>
              <a:rPr lang="en-IE" sz="3200" dirty="0" err="1" smtClean="0"/>
              <a:t>BankAccount</a:t>
            </a:r>
            <a:r>
              <a:rPr lang="en-IE" sz="3200" dirty="0" smtClean="0"/>
              <a:t> balances? </a:t>
            </a:r>
          </a:p>
          <a:p>
            <a:r>
              <a:rPr lang="en-IE" sz="3200" dirty="0" smtClean="0"/>
              <a:t>Or perhaps we want to find the average and maximum of a set of Employee salaries? 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2 – DataSet.java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8400" y="1752600"/>
            <a:ext cx="26670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In order for the </a:t>
            </a:r>
            <a:r>
              <a:rPr lang="en-IE" dirty="0" err="1" smtClean="0">
                <a:solidFill>
                  <a:schemeClr val="tx1"/>
                </a:solidFill>
              </a:rPr>
              <a:t>DataSet</a:t>
            </a:r>
            <a:r>
              <a:rPr lang="en-IE" dirty="0" smtClean="0">
                <a:solidFill>
                  <a:schemeClr val="tx1"/>
                </a:solidFill>
              </a:rPr>
              <a:t> class to work for comparing </a:t>
            </a:r>
            <a:r>
              <a:rPr lang="en-IE" dirty="0" err="1" smtClean="0">
                <a:solidFill>
                  <a:schemeClr val="tx1"/>
                </a:solidFill>
              </a:rPr>
              <a:t>bankaccount</a:t>
            </a:r>
            <a:r>
              <a:rPr lang="en-IE" dirty="0" smtClean="0">
                <a:solidFill>
                  <a:schemeClr val="tx1"/>
                </a:solidFill>
              </a:rPr>
              <a:t> balances we need to modify the </a:t>
            </a:r>
            <a:r>
              <a:rPr lang="en-IE" dirty="0" err="1" smtClean="0">
                <a:solidFill>
                  <a:schemeClr val="tx1"/>
                </a:solidFill>
              </a:rPr>
              <a:t>DataSet</a:t>
            </a:r>
            <a:r>
              <a:rPr lang="en-IE" dirty="0" smtClean="0">
                <a:solidFill>
                  <a:schemeClr val="tx1"/>
                </a:solidFill>
              </a:rPr>
              <a:t> </a:t>
            </a:r>
            <a:r>
              <a:rPr lang="en-IE" dirty="0">
                <a:solidFill>
                  <a:schemeClr val="tx1"/>
                </a:solidFill>
              </a:rPr>
              <a:t>class for </a:t>
            </a:r>
            <a:r>
              <a:rPr lang="en-IE" dirty="0" err="1">
                <a:solidFill>
                  <a:schemeClr val="tx1"/>
                </a:solidFill>
              </a:rPr>
              <a:t>BankAccount</a:t>
            </a:r>
            <a:r>
              <a:rPr lang="en-IE" dirty="0">
                <a:solidFill>
                  <a:schemeClr val="tx1"/>
                </a:solidFill>
              </a:rPr>
              <a:t> </a:t>
            </a:r>
            <a:r>
              <a:rPr lang="en-IE" dirty="0" smtClean="0">
                <a:solidFill>
                  <a:schemeClr val="tx1"/>
                </a:solidFill>
              </a:rPr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Line 7: The member variable maximum is now of type </a:t>
            </a:r>
            <a:r>
              <a:rPr lang="en-IE" sz="1600" dirty="0" err="1" smtClean="0">
                <a:solidFill>
                  <a:schemeClr val="tx1"/>
                </a:solidFill>
              </a:rPr>
              <a:t>BankAcount</a:t>
            </a:r>
            <a:endParaRPr lang="en-I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Line 13: The parameter of the calculate method is now a </a:t>
            </a:r>
            <a:r>
              <a:rPr lang="en-IE" sz="1600" dirty="0" err="1" smtClean="0">
                <a:solidFill>
                  <a:schemeClr val="tx1"/>
                </a:solidFill>
              </a:rPr>
              <a:t>BankAccount</a:t>
            </a:r>
            <a:r>
              <a:rPr lang="en-IE" sz="1600" dirty="0" smtClean="0">
                <a:solidFill>
                  <a:schemeClr val="tx1"/>
                </a:solidFill>
              </a:rPr>
              <a:t> object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tx1"/>
                </a:solidFill>
              </a:rPr>
              <a:t>Line 21: The </a:t>
            </a:r>
            <a:r>
              <a:rPr lang="en-IE" sz="1600" dirty="0" err="1" smtClean="0">
                <a:solidFill>
                  <a:schemeClr val="tx1"/>
                </a:solidFill>
              </a:rPr>
              <a:t>getMaximum</a:t>
            </a:r>
            <a:r>
              <a:rPr lang="en-IE" sz="1600" dirty="0" smtClean="0">
                <a:solidFill>
                  <a:schemeClr val="tx1"/>
                </a:solidFill>
              </a:rPr>
              <a:t> method now returns an object reference of type </a:t>
            </a:r>
            <a:r>
              <a:rPr lang="en-IE" sz="1600" dirty="0" err="1" smtClean="0">
                <a:solidFill>
                  <a:schemeClr val="tx1"/>
                </a:solidFill>
              </a:rPr>
              <a:t>BankAccount</a:t>
            </a:r>
            <a:endParaRPr lang="en-IE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5314950" cy="434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1676400" y="2286000"/>
            <a:ext cx="2057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2819400" y="3276600"/>
            <a:ext cx="1447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1828800" y="46482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2 – TestData.java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781925" cy="2609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33400" y="4419600"/>
            <a:ext cx="8382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solidFill>
                  <a:schemeClr val="tx1"/>
                </a:solidFill>
              </a:rPr>
              <a:t>Test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Calls default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3 calls to the </a:t>
            </a:r>
            <a:r>
              <a:rPr lang="en-IE" dirty="0" smtClean="0">
                <a:solidFill>
                  <a:schemeClr val="tx1"/>
                </a:solidFill>
              </a:rPr>
              <a:t>calculate </a:t>
            </a:r>
            <a:r>
              <a:rPr lang="en-IE" dirty="0" smtClean="0">
                <a:solidFill>
                  <a:schemeClr val="tx1"/>
                </a:solidFill>
              </a:rPr>
              <a:t>method </a:t>
            </a:r>
            <a:r>
              <a:rPr lang="en-IE" dirty="0" smtClean="0">
                <a:solidFill>
                  <a:schemeClr val="tx1"/>
                </a:solidFill>
              </a:rPr>
              <a:t>where 3 object references of type </a:t>
            </a:r>
            <a:r>
              <a:rPr lang="en-IE" dirty="0" err="1" smtClean="0">
                <a:solidFill>
                  <a:schemeClr val="tx1"/>
                </a:solidFill>
              </a:rPr>
              <a:t>BankAccount</a:t>
            </a:r>
            <a:r>
              <a:rPr lang="en-IE" dirty="0" smtClean="0">
                <a:solidFill>
                  <a:schemeClr val="tx1"/>
                </a:solidFill>
              </a:rPr>
              <a:t> are passed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Prints </a:t>
            </a:r>
            <a:r>
              <a:rPr lang="en-IE" dirty="0" smtClean="0">
                <a:solidFill>
                  <a:schemeClr val="tx1"/>
                </a:solidFill>
              </a:rPr>
              <a:t>out the average and the maximum of the </a:t>
            </a:r>
            <a:r>
              <a:rPr lang="en-IE" dirty="0" smtClean="0">
                <a:solidFill>
                  <a:schemeClr val="tx1"/>
                </a:solidFill>
              </a:rPr>
              <a:t>bank account balances</a:t>
            </a:r>
            <a:endParaRPr lang="en-IE" dirty="0" smtClean="0">
              <a:solidFill>
                <a:schemeClr val="tx1"/>
              </a:solidFill>
            </a:endParaRPr>
          </a:p>
          <a:p>
            <a:r>
              <a:rPr lang="en-IE" sz="1600" dirty="0" smtClean="0">
                <a:solidFill>
                  <a:schemeClr val="tx1"/>
                </a:solidFill>
              </a:rPr>
              <a:t>Program Output:</a:t>
            </a:r>
          </a:p>
          <a:p>
            <a:r>
              <a:rPr lang="en-IE" sz="1600" dirty="0">
                <a:solidFill>
                  <a:schemeClr val="tx1"/>
                </a:solidFill>
              </a:rPr>
              <a:t>Average bank balance = €4,000.00</a:t>
            </a:r>
          </a:p>
          <a:p>
            <a:r>
              <a:rPr lang="en-IE" sz="1600" dirty="0">
                <a:solidFill>
                  <a:schemeClr val="tx1"/>
                </a:solidFill>
              </a:rPr>
              <a:t>Highest bank balance = €9,000.00</a:t>
            </a:r>
            <a:endParaRPr lang="en-I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87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3 – DataSet.java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8400" y="1905000"/>
            <a:ext cx="26670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</a:t>
            </a:r>
            <a:r>
              <a:rPr lang="en-IE" dirty="0" smtClean="0">
                <a:solidFill>
                  <a:schemeClr val="tx1"/>
                </a:solidFill>
              </a:rPr>
              <a:t>uppose </a:t>
            </a:r>
            <a:r>
              <a:rPr lang="en-IE" dirty="0">
                <a:solidFill>
                  <a:schemeClr val="tx1"/>
                </a:solidFill>
              </a:rPr>
              <a:t>we wanted to find the employee with the highest </a:t>
            </a:r>
            <a:r>
              <a:rPr lang="en-IE" dirty="0" smtClean="0">
                <a:solidFill>
                  <a:schemeClr val="tx1"/>
                </a:solidFill>
              </a:rPr>
              <a:t>pay </a:t>
            </a:r>
            <a:r>
              <a:rPr lang="en-IE" dirty="0">
                <a:solidFill>
                  <a:schemeClr val="tx1"/>
                </a:solidFill>
              </a:rPr>
              <a:t>among a set of employees. We would need to modify the </a:t>
            </a:r>
            <a:r>
              <a:rPr lang="en-IE" dirty="0" err="1">
                <a:solidFill>
                  <a:schemeClr val="tx1"/>
                </a:solidFill>
              </a:rPr>
              <a:t>DataSet</a:t>
            </a:r>
            <a:r>
              <a:rPr lang="en-IE" dirty="0">
                <a:solidFill>
                  <a:schemeClr val="tx1"/>
                </a:solidFill>
              </a:rPr>
              <a:t> class </a:t>
            </a:r>
            <a:r>
              <a:rPr lang="en-IE" dirty="0" smtClean="0">
                <a:solidFill>
                  <a:schemeClr val="tx1"/>
                </a:solidFill>
              </a:rPr>
              <a:t>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Note the changes highlighted in red </a:t>
            </a:r>
            <a:endParaRPr lang="en-IE" dirty="0">
              <a:solidFill>
                <a:schemeClr val="tx1"/>
              </a:solidFill>
            </a:endParaRPr>
          </a:p>
          <a:p>
            <a:endParaRPr lang="en-IE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881187"/>
            <a:ext cx="4552950" cy="461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1752600" y="2514600"/>
            <a:ext cx="1905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2895600" y="3733800"/>
            <a:ext cx="1143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1676400" y="5105400"/>
            <a:ext cx="10287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/>
          <p:cNvSpPr/>
          <p:nvPr/>
        </p:nvSpPr>
        <p:spPr>
          <a:xfrm>
            <a:off x="2971800" y="4038600"/>
            <a:ext cx="533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4267200" y="4038600"/>
            <a:ext cx="533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2514600" y="3962399"/>
            <a:ext cx="533400" cy="1524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3 – TestData.java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4419600"/>
            <a:ext cx="8382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solidFill>
                  <a:schemeClr val="tx1"/>
                </a:solidFill>
              </a:rPr>
              <a:t>Test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Calls default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3 calls to the </a:t>
            </a:r>
            <a:r>
              <a:rPr lang="en-IE" dirty="0" smtClean="0">
                <a:solidFill>
                  <a:schemeClr val="tx1"/>
                </a:solidFill>
              </a:rPr>
              <a:t>calculate </a:t>
            </a:r>
            <a:r>
              <a:rPr lang="en-IE" dirty="0" smtClean="0">
                <a:solidFill>
                  <a:schemeClr val="tx1"/>
                </a:solidFill>
              </a:rPr>
              <a:t>method </a:t>
            </a:r>
            <a:r>
              <a:rPr lang="en-IE" dirty="0" smtClean="0">
                <a:solidFill>
                  <a:schemeClr val="tx1"/>
                </a:solidFill>
              </a:rPr>
              <a:t>where 3 object references of type Employee are passed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Prints </a:t>
            </a:r>
            <a:r>
              <a:rPr lang="en-IE" dirty="0" smtClean="0">
                <a:solidFill>
                  <a:schemeClr val="tx1"/>
                </a:solidFill>
              </a:rPr>
              <a:t>out the average and the maximum of the </a:t>
            </a:r>
            <a:r>
              <a:rPr lang="en-IE" dirty="0" smtClean="0">
                <a:solidFill>
                  <a:schemeClr val="tx1"/>
                </a:solidFill>
              </a:rPr>
              <a:t>employees pay</a:t>
            </a:r>
            <a:endParaRPr lang="en-IE" dirty="0" smtClean="0">
              <a:solidFill>
                <a:schemeClr val="tx1"/>
              </a:solidFill>
            </a:endParaRPr>
          </a:p>
          <a:p>
            <a:r>
              <a:rPr lang="en-IE" sz="1600" dirty="0" smtClean="0">
                <a:solidFill>
                  <a:schemeClr val="tx1"/>
                </a:solidFill>
              </a:rPr>
              <a:t>Program Output:</a:t>
            </a:r>
          </a:p>
          <a:p>
            <a:r>
              <a:rPr lang="en-IE" sz="1600" dirty="0">
                <a:solidFill>
                  <a:schemeClr val="tx1"/>
                </a:solidFill>
              </a:rPr>
              <a:t>Average pay = €47,066.67</a:t>
            </a:r>
          </a:p>
          <a:p>
            <a:r>
              <a:rPr lang="en-IE" sz="1600" dirty="0">
                <a:solidFill>
                  <a:schemeClr val="tx1"/>
                </a:solidFill>
              </a:rPr>
              <a:t>Highest pay value = €90,000.00</a:t>
            </a:r>
            <a:endParaRPr lang="en-IE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362825" cy="2257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8272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752</TotalTime>
  <Words>649</Words>
  <Application>Microsoft Office PowerPoint</Application>
  <PresentationFormat>On-screen Show (4:3)</PresentationFormat>
  <Paragraphs>88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Tw Cen MT</vt:lpstr>
      <vt:lpstr>Wingdings</vt:lpstr>
      <vt:lpstr>Wingdings 2</vt:lpstr>
      <vt:lpstr>Median</vt:lpstr>
      <vt:lpstr>Software Development 3</vt:lpstr>
      <vt:lpstr>Interfaces and Reuse</vt:lpstr>
      <vt:lpstr>Example 1 - DataSet.java</vt:lpstr>
      <vt:lpstr>Example 1 - TestData.java</vt:lpstr>
      <vt:lpstr>Interfaces</vt:lpstr>
      <vt:lpstr>Example 2 – DataSet.java</vt:lpstr>
      <vt:lpstr>Example 2 – TestData.java</vt:lpstr>
      <vt:lpstr>Example 3 – DataSet.java</vt:lpstr>
      <vt:lpstr>Example 3 – TestData.java</vt:lpstr>
      <vt:lpstr>Using Interfaces for Reuse</vt:lpstr>
      <vt:lpstr>Using Interfaces for Reuse</vt:lpstr>
      <vt:lpstr>Using Interfaces for Reuse</vt:lpstr>
      <vt:lpstr>Example 4 – DataSet.java</vt:lpstr>
      <vt:lpstr>Implementing the Measurable Interface</vt:lpstr>
      <vt:lpstr>Example 4 – TestData.java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3</dc:title>
  <dc:creator>pmagee</dc:creator>
  <cp:lastModifiedBy>Patricia Magee</cp:lastModifiedBy>
  <cp:revision>73</cp:revision>
  <dcterms:created xsi:type="dcterms:W3CDTF">2006-08-16T00:00:00Z</dcterms:created>
  <dcterms:modified xsi:type="dcterms:W3CDTF">2015-10-08T17:06:40Z</dcterms:modified>
</cp:coreProperties>
</file>