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71" r:id="rId6"/>
    <p:sldId id="272" r:id="rId7"/>
    <p:sldId id="276" r:id="rId8"/>
    <p:sldId id="273" r:id="rId9"/>
    <p:sldId id="275" r:id="rId10"/>
    <p:sldId id="274" r:id="rId11"/>
    <p:sldId id="268" r:id="rId12"/>
    <p:sldId id="258" r:id="rId13"/>
    <p:sldId id="260" r:id="rId14"/>
    <p:sldId id="263" r:id="rId15"/>
    <p:sldId id="264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6C175-161E-429F-82E8-FFC4E21F6797}" type="datetimeFigureOut">
              <a:rPr lang="en-IE" smtClean="0"/>
              <a:pPr/>
              <a:t>21/09/2015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0F2D1-0BC2-4511-9843-3B153988C6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1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65D2-CFEA-4685-8019-6C85EF553D8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73563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2D455-1E7D-4050-80E4-BCE19B4A909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98560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59FA7F-4123-41AB-BD53-68328C8C4F0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76702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3B209-43F1-4334-A205-47C9F8EAA9B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61588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AFC4BC4-53E4-4664-81F5-5780E4DBB3BD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E891-9357-4929-B226-F8195C24E477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420E5BA-9B18-45F9-BB99-5BA85EDC41E7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95A-C5C4-46CC-BB19-E5F550D028E7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CDAB-3C97-445C-83C2-757F08732AC4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EE11B3-956B-492A-9816-A45053BACA11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781E1F0-0B53-4432-9F24-E1BECFB01F03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A00F-A36B-4BAC-B54A-897F810A1145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94FF-EDDF-4DB6-A377-82B440E0D80A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923E-0ED0-465B-8324-469B4F0F8B63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1682451-18B6-47C7-BC5B-91C8557C89BD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4CC492-C284-484A-A277-22272DED613D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Software Development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sz="4000" dirty="0" smtClean="0"/>
              <a:t>Polymorphism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 via Inheritance (Example)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6096000" cy="510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Arrays of 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69392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Arrays can be used to store variables</a:t>
            </a:r>
          </a:p>
          <a:p>
            <a:pPr lvl="1"/>
            <a:r>
              <a:rPr lang="en-IE" dirty="0" err="1" smtClean="0"/>
              <a:t>int</a:t>
            </a:r>
            <a:endParaRPr lang="en-IE" dirty="0" smtClean="0"/>
          </a:p>
          <a:p>
            <a:pPr lvl="2"/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intArray</a:t>
            </a:r>
            <a:r>
              <a:rPr lang="en-IE" dirty="0" smtClean="0"/>
              <a:t> [] = new </a:t>
            </a:r>
            <a:r>
              <a:rPr lang="en-IE" dirty="0" err="1" smtClean="0"/>
              <a:t>int</a:t>
            </a:r>
            <a:r>
              <a:rPr lang="en-IE" dirty="0" smtClean="0"/>
              <a:t>[4];</a:t>
            </a:r>
          </a:p>
          <a:p>
            <a:pPr lvl="1"/>
            <a:r>
              <a:rPr lang="en-IE" dirty="0" smtClean="0"/>
              <a:t>double</a:t>
            </a:r>
          </a:p>
          <a:p>
            <a:pPr lvl="2"/>
            <a:r>
              <a:rPr lang="en-IE" dirty="0" smtClean="0"/>
              <a:t>double </a:t>
            </a:r>
            <a:r>
              <a:rPr lang="en-IE" dirty="0" err="1" smtClean="0"/>
              <a:t>doubleAray</a:t>
            </a:r>
            <a:r>
              <a:rPr lang="en-IE" dirty="0" smtClean="0"/>
              <a:t>[] = new double[50];</a:t>
            </a:r>
          </a:p>
          <a:p>
            <a:pPr lvl="1"/>
            <a:r>
              <a:rPr lang="en-IE" dirty="0" smtClean="0"/>
              <a:t>String</a:t>
            </a:r>
          </a:p>
          <a:p>
            <a:pPr lvl="2"/>
            <a:r>
              <a:rPr lang="en-IE" dirty="0" smtClean="0"/>
              <a:t>String rainbow []= {“red”, “orange”, “yellow”, “green”, “blue”, “indigo”, “violet”};</a:t>
            </a:r>
          </a:p>
          <a:p>
            <a:r>
              <a:rPr lang="en-IE" dirty="0" smtClean="0"/>
              <a:t>Arrays can also be used to store object references</a:t>
            </a:r>
          </a:p>
          <a:p>
            <a:pPr lvl="1"/>
            <a:r>
              <a:rPr lang="en-IE" dirty="0" smtClean="0"/>
              <a:t>Objects that are instances of classes that you have created</a:t>
            </a:r>
          </a:p>
          <a:p>
            <a:pPr lvl="1"/>
            <a:endParaRPr lang="en-IE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Example – Array of </a:t>
            </a:r>
            <a:r>
              <a:rPr lang="en-IE" dirty="0" err="1" smtClean="0"/>
              <a:t>BankAccount</a:t>
            </a:r>
            <a:r>
              <a:rPr lang="en-IE" dirty="0" smtClean="0"/>
              <a:t> Object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6335611" cy="441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IE" dirty="0" smtClean="0"/>
              <a:t>Using Object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One instance of the class is stored in each element of the array</a:t>
            </a:r>
          </a:p>
          <a:p>
            <a:r>
              <a:rPr lang="en-IE" dirty="0" smtClean="0"/>
              <a:t>For every instance the constructor must be called</a:t>
            </a:r>
          </a:p>
          <a:p>
            <a:r>
              <a:rPr lang="en-IE" dirty="0" smtClean="0"/>
              <a:t>Just as with variable arrays, the instances of the object array are referenced by their position in the array: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accList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[0] = new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CurrentAccount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(1500);</a:t>
            </a:r>
          </a:p>
          <a:p>
            <a:r>
              <a:rPr lang="en-IE" dirty="0" smtClean="0"/>
              <a:t>However accessing the data of each object is a little different</a:t>
            </a:r>
          </a:p>
          <a:p>
            <a:pPr lvl="1"/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IE" sz="22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IE" sz="2200" i="1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IE" sz="2200" i="1" dirty="0" err="1" smtClean="0">
                <a:latin typeface="Courier New" pitchFamily="49" charset="0"/>
                <a:cs typeface="Courier New" pitchFamily="49" charset="0"/>
              </a:rPr>
              <a:t>nAccount</a:t>
            </a:r>
            <a:r>
              <a:rPr lang="en-IE" sz="2200" i="1" dirty="0" smtClean="0">
                <a:latin typeface="Courier New" pitchFamily="49" charset="0"/>
                <a:cs typeface="Courier New" pitchFamily="49" charset="0"/>
              </a:rPr>
              <a:t>:"+(i+1)+" " +</a:t>
            </a:r>
            <a:r>
              <a:rPr lang="en-IE" sz="2200" i="1" dirty="0" err="1" smtClean="0">
                <a:latin typeface="Courier New" pitchFamily="49" charset="0"/>
                <a:cs typeface="Courier New" pitchFamily="49" charset="0"/>
              </a:rPr>
              <a:t>accList</a:t>
            </a:r>
            <a:r>
              <a:rPr lang="en-IE" sz="2200" i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IE" sz="22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2200" i="1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200"/>
            <a:ext cx="7772400" cy="8239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chemeClr val="tx1"/>
                </a:solidFill>
              </a:rPr>
              <a:t/>
            </a:r>
            <a:br>
              <a:rPr lang="en-GB" sz="4000" dirty="0">
                <a:solidFill>
                  <a:schemeClr val="tx1"/>
                </a:solidFill>
              </a:rPr>
            </a:br>
            <a:r>
              <a:rPr lang="en-GB" sz="4000" b="1" dirty="0" smtClean="0">
                <a:solidFill>
                  <a:schemeClr val="tx1"/>
                </a:solidFill>
              </a:rPr>
              <a:t> </a:t>
            </a:r>
            <a:r>
              <a:rPr lang="en-GB" sz="5600" dirty="0" smtClean="0"/>
              <a:t>Polymorphic Collections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B4B828B-B8E7-4D28-A9FE-BCADDB00082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484313"/>
            <a:ext cx="9144000" cy="537368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400" dirty="0"/>
              <a:t>Allows us to have an array (collection) of different types of </a:t>
            </a:r>
            <a:r>
              <a:rPr lang="en-GB" sz="2400" dirty="0" smtClean="0"/>
              <a:t>object references and to create </a:t>
            </a:r>
            <a:r>
              <a:rPr lang="en-GB" sz="2400" dirty="0"/>
              <a:t>an array of reference variables whose type is a base class (e.g. </a:t>
            </a:r>
            <a:r>
              <a:rPr lang="en-GB" sz="2400" dirty="0" err="1" smtClean="0">
                <a:latin typeface="Courier New" pitchFamily="49" charset="0"/>
              </a:rPr>
              <a:t>BankAccount</a:t>
            </a:r>
            <a:r>
              <a:rPr lang="en-GB" sz="2400" dirty="0" smtClean="0">
                <a:latin typeface="Courier New" pitchFamily="49" charset="0"/>
              </a:rPr>
              <a:t>)</a:t>
            </a:r>
            <a:endParaRPr lang="en-GB" sz="2400" dirty="0">
              <a:latin typeface="Courier New" pitchFamily="49" charset="0"/>
            </a:endParaRP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400" dirty="0"/>
              <a:t>The Array can  reference objects of subclasses (</a:t>
            </a:r>
            <a:r>
              <a:rPr lang="en-GB" sz="2400" dirty="0" smtClean="0"/>
              <a:t>e.g. </a:t>
            </a:r>
            <a:r>
              <a:rPr lang="en-GB" sz="2400" dirty="0" err="1" smtClean="0"/>
              <a:t>CurrentAccount</a:t>
            </a:r>
            <a:r>
              <a:rPr lang="en-GB" sz="2400" dirty="0" smtClean="0"/>
              <a:t>, </a:t>
            </a:r>
            <a:r>
              <a:rPr lang="en-GB" sz="2400" dirty="0" err="1" smtClean="0"/>
              <a:t>SavingsAccount</a:t>
            </a:r>
            <a:r>
              <a:rPr lang="en-GB" sz="2400" dirty="0" smtClean="0">
                <a:latin typeface="Courier New" pitchFamily="49" charset="0"/>
              </a:rPr>
              <a:t>)</a:t>
            </a:r>
            <a:r>
              <a:rPr lang="en-GB" sz="5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5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5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5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5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5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5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2400" dirty="0" smtClean="0"/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2400" dirty="0" smtClean="0"/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400" dirty="0" smtClean="0"/>
              <a:t>Note </a:t>
            </a:r>
            <a:r>
              <a:rPr lang="en-GB" sz="2400" dirty="0"/>
              <a:t>the polymorphic calls are made to the </a:t>
            </a:r>
            <a:r>
              <a:rPr lang="en-GB" sz="2400" dirty="0" smtClean="0"/>
              <a:t>deposit() and withdraw() methods</a:t>
            </a:r>
            <a:endParaRPr lang="en-GB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657600"/>
            <a:ext cx="5867400" cy="21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72400" cy="7207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5600" dirty="0" smtClean="0"/>
              <a:t>Casting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0680C41-83F2-4F5B-9530-08BE3B1270D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72400" cy="5105399"/>
          </a:xfrm>
        </p:spPr>
        <p:txBody>
          <a:bodyPr>
            <a:normAutofit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400" dirty="0" smtClean="0"/>
              <a:t>Say we want to call the methods </a:t>
            </a:r>
            <a:r>
              <a:rPr lang="en-GB" sz="2400" dirty="0" err="1" smtClean="0"/>
              <a:t>deductFees</a:t>
            </a:r>
            <a:r>
              <a:rPr lang="en-GB" sz="2400" dirty="0" smtClean="0"/>
              <a:t>() and </a:t>
            </a:r>
            <a:r>
              <a:rPr lang="en-GB" sz="2400" dirty="0" err="1" smtClean="0"/>
              <a:t>calcInterest</a:t>
            </a:r>
            <a:r>
              <a:rPr lang="en-GB" sz="2400" dirty="0" smtClean="0"/>
              <a:t>()</a:t>
            </a:r>
            <a:endParaRPr lang="en-GB" sz="2400" dirty="0" smtClean="0">
              <a:latin typeface="Courier New" pitchFamily="49" charset="0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400" dirty="0" smtClean="0"/>
              <a:t>We cannot call these methods using the </a:t>
            </a:r>
            <a:r>
              <a:rPr lang="en-GB" sz="2400" dirty="0" err="1" smtClean="0"/>
              <a:t>BankAccount</a:t>
            </a:r>
            <a:r>
              <a:rPr lang="en-GB" sz="2400" dirty="0" smtClean="0"/>
              <a:t> reference. Why not?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400" dirty="0" smtClean="0"/>
              <a:t>Because these methods are particular to each subclass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100" dirty="0" err="1" smtClean="0">
                <a:latin typeface="Courier New" pitchFamily="49" charset="0"/>
              </a:rPr>
              <a:t>deductFees</a:t>
            </a:r>
            <a:r>
              <a:rPr lang="en-GB" sz="2100" dirty="0" smtClean="0">
                <a:latin typeface="Courier New" pitchFamily="49" charset="0"/>
              </a:rPr>
              <a:t>() is only defined in </a:t>
            </a:r>
            <a:r>
              <a:rPr lang="en-GB" sz="2100" dirty="0" err="1" smtClean="0">
                <a:latin typeface="Courier New" pitchFamily="49" charset="0"/>
              </a:rPr>
              <a:t>CurrentAccount</a:t>
            </a:r>
            <a:endParaRPr lang="en-GB" sz="2100" dirty="0" smtClean="0">
              <a:latin typeface="Courier New" pitchFamily="49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100" dirty="0" err="1" smtClean="0">
                <a:latin typeface="Courier New" pitchFamily="49" charset="0"/>
              </a:rPr>
              <a:t>calcInterest</a:t>
            </a:r>
            <a:r>
              <a:rPr lang="en-GB" sz="2100" dirty="0" smtClean="0">
                <a:latin typeface="Courier New" pitchFamily="49" charset="0"/>
              </a:rPr>
              <a:t>() is only defined in </a:t>
            </a:r>
            <a:r>
              <a:rPr lang="en-GB" sz="2100" dirty="0" err="1" smtClean="0">
                <a:latin typeface="Courier New" pitchFamily="49" charset="0"/>
              </a:rPr>
              <a:t>SavingsAccount</a:t>
            </a:r>
            <a:endParaRPr lang="en-GB" sz="2100" dirty="0" smtClean="0">
              <a:latin typeface="Courier New" pitchFamily="49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2400" dirty="0" smtClean="0">
                <a:latin typeface="+mj-lt"/>
              </a:rPr>
              <a:t>Error below when we try to use this line of code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562600"/>
            <a:ext cx="500707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6096000"/>
            <a:ext cx="501942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72400" cy="815975"/>
          </a:xfrm>
        </p:spPr>
        <p:txBody>
          <a:bodyPr/>
          <a:lstStyle/>
          <a:p>
            <a:pPr eaLnBrk="1" hangingPunct="1"/>
            <a:r>
              <a:rPr lang="en-GB" smtClean="0"/>
              <a:t>Casting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70CBDD4-222B-4FD6-90F0-08FC9F17B02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84313"/>
            <a:ext cx="7923213" cy="5068887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800" dirty="0" smtClean="0"/>
              <a:t>Casting means converting the type of an item to a new type</a:t>
            </a: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800" dirty="0" smtClean="0"/>
              <a:t>It only makes sense to cast object references up and down the paths of the inheritance hierarchy </a:t>
            </a:r>
          </a:p>
          <a:p>
            <a:pPr marL="640080" lvl="1" indent="-246888" eaLnBrk="1" fontAlgn="auto" hangingPunct="1">
              <a:spcBef>
                <a:spcPts val="500"/>
              </a:spcBef>
              <a:spcAft>
                <a:spcPts val="500"/>
              </a:spcAft>
              <a:buFont typeface="Wingdings 2"/>
              <a:buChar char=""/>
              <a:defRPr/>
            </a:pPr>
            <a:r>
              <a:rPr lang="en-GB" dirty="0" smtClean="0"/>
              <a:t>You cannot cast references between unrelated objects.</a:t>
            </a:r>
            <a:endParaRPr lang="en-GB" sz="2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800" dirty="0" smtClean="0"/>
              <a:t>Going back to the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GB" sz="2800" dirty="0" smtClean="0"/>
              <a:t> example </a:t>
            </a:r>
          </a:p>
          <a:p>
            <a:pPr lvl="1" indent="-246888">
              <a:buFont typeface="Wingdings 2"/>
              <a:buChar char=""/>
              <a:defRPr/>
            </a:pPr>
            <a:r>
              <a:rPr lang="en-GB" dirty="0" smtClean="0"/>
              <a:t>we may want to determine exactly the type of object that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GB" dirty="0" smtClean="0"/>
              <a:t> references and call some method specific to that class i.e.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deductFees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2800" dirty="0" smtClean="0">
                <a:latin typeface="+mj-lt"/>
                <a:cs typeface="Courier New" pitchFamily="49" charset="0"/>
              </a:rPr>
              <a:t>or</a:t>
            </a:r>
            <a:r>
              <a:rPr lang="en-GB" sz="2800" dirty="0" smtClean="0">
                <a:latin typeface="+mj-lt"/>
              </a:rPr>
              <a:t> </a:t>
            </a:r>
            <a:r>
              <a:rPr lang="en-GB" sz="2800" dirty="0" err="1" smtClean="0">
                <a:latin typeface="Courier New" pitchFamily="49" charset="0"/>
              </a:rPr>
              <a:t>calcInterest</a:t>
            </a:r>
            <a:r>
              <a:rPr lang="en-GB" sz="2800" dirty="0" smtClean="0">
                <a:latin typeface="Courier New" pitchFamily="49" charset="0"/>
              </a:rPr>
              <a:t>()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If a method exists in one subclass and not another, we cannot call it without casting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Casts - Example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9F7C8F0-3CEE-4A00-A8C9-4EDF135C270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7923213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Operator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instanceof</a:t>
            </a:r>
            <a:r>
              <a:rPr lang="en-US" sz="2400" dirty="0" smtClean="0">
                <a:cs typeface="Times New Roman" pitchFamily="18" charset="0"/>
              </a:rPr>
              <a:t> determines whether a reference variable that points to an object is of a particular class type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This expression evaluates to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true</a:t>
            </a:r>
            <a:r>
              <a:rPr lang="en-US" sz="2400" dirty="0" smtClean="0">
                <a:cs typeface="Times New Roman" pitchFamily="18" charset="0"/>
              </a:rPr>
              <a:t> if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accList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400" dirty="0" smtClean="0">
                <a:cs typeface="Times New Roman" pitchFamily="18" charset="0"/>
              </a:rPr>
              <a:t> points to an object of the class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CurrentAccount</a:t>
            </a:r>
            <a:r>
              <a:rPr lang="en-US" sz="2400" dirty="0" smtClean="0">
                <a:cs typeface="Times New Roman" pitchFamily="18" charset="0"/>
              </a:rPr>
              <a:t>; otherwise it evaluates to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false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We then must explicitly cast the </a:t>
            </a:r>
            <a:r>
              <a:rPr lang="en-US" sz="2000" dirty="0" err="1" smtClean="0"/>
              <a:t>superclass</a:t>
            </a:r>
            <a:r>
              <a:rPr lang="en-US" sz="2000" dirty="0" smtClean="0"/>
              <a:t> object </a:t>
            </a:r>
            <a:r>
              <a:rPr lang="en-US" sz="2000" dirty="0" err="1" smtClean="0"/>
              <a:t>accList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to the subclass type </a:t>
            </a:r>
            <a:r>
              <a:rPr lang="en-US" sz="2000" dirty="0" err="1" smtClean="0"/>
              <a:t>CurrentAccount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When we do this we can now call on the method </a:t>
            </a:r>
            <a:r>
              <a:rPr lang="en-US" sz="2000" dirty="0" err="1" smtClean="0">
                <a:cs typeface="Times New Roman" pitchFamily="18" charset="0"/>
              </a:rPr>
              <a:t>deductFees</a:t>
            </a:r>
            <a:r>
              <a:rPr lang="en-US" sz="2000" dirty="0" smtClean="0">
                <a:cs typeface="Times New Roman" pitchFamily="18" charset="0"/>
              </a:rPr>
              <a:t>()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ourier New" pitchFamily="49" charset="0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438400"/>
            <a:ext cx="6904653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029200"/>
            <a:ext cx="6438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6019800"/>
            <a:ext cx="2622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term </a:t>
            </a:r>
            <a:r>
              <a:rPr lang="en-US" sz="2800" i="1" dirty="0" smtClean="0"/>
              <a:t>polymorphism</a:t>
            </a:r>
            <a:r>
              <a:rPr lang="en-US" sz="2800" dirty="0" smtClean="0"/>
              <a:t> literally means “having many forms”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A </a:t>
            </a:r>
            <a:r>
              <a:rPr lang="en-US" sz="2800" i="1" dirty="0" smtClean="0"/>
              <a:t>polymorphic reference</a:t>
            </a:r>
            <a:r>
              <a:rPr lang="en-US" sz="2800" dirty="0" smtClean="0"/>
              <a:t> is a variable that can refer to different types of objects at different points in time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All object references in Java are potentially polymorphic and can refer to an object of any type compatible with its defined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Polymorphism ensures that the appropriate method is called for an object of a specific type when the object is disguised as a more general type</a:t>
            </a:r>
          </a:p>
          <a:p>
            <a:r>
              <a:rPr lang="en-US" sz="2800" dirty="0" smtClean="0"/>
              <a:t>Polymorphism is already supported in Java — all you have to do is use it properly</a:t>
            </a:r>
          </a:p>
          <a:p>
            <a:r>
              <a:rPr lang="en-US" sz="2800" dirty="0" smtClean="0"/>
              <a:t>A collection (array, list, etc.) contains objects of different but related types, all derived from the same common base class</a:t>
            </a:r>
          </a:p>
          <a:p>
            <a:pPr lvl="1">
              <a:buNone/>
            </a:pPr>
            <a:endParaRPr lang="en-IE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Suppose we create the following object reference variable</a:t>
            </a:r>
          </a:p>
          <a:p>
            <a:pPr lvl="1"/>
            <a:r>
              <a:rPr lang="en-US" dirty="0" err="1" smtClean="0"/>
              <a:t>BankAccount</a:t>
            </a:r>
            <a:r>
              <a:rPr lang="en-US" dirty="0" smtClean="0"/>
              <a:t> b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3200" dirty="0" smtClean="0"/>
              <a:t>Java allows this reference to point to a </a:t>
            </a:r>
            <a:r>
              <a:rPr lang="en-US" sz="3200" dirty="0" err="1" smtClean="0">
                <a:latin typeface="Courier New" pitchFamily="49" charset="0"/>
              </a:rPr>
              <a:t>BankAccount</a:t>
            </a:r>
            <a:r>
              <a:rPr lang="en-US" sz="3200" dirty="0" smtClean="0"/>
              <a:t> object or to any object of </a:t>
            </a:r>
            <a:r>
              <a:rPr lang="en-US" sz="3200" u="sng" dirty="0" smtClean="0"/>
              <a:t>any compatible type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sz="3200" dirty="0" smtClean="0"/>
              <a:t>If </a:t>
            </a:r>
            <a:r>
              <a:rPr lang="en-US" sz="3200" dirty="0" smtClean="0">
                <a:latin typeface="Courier New" pitchFamily="49" charset="0"/>
              </a:rPr>
              <a:t>class </a:t>
            </a:r>
            <a:r>
              <a:rPr lang="en-US" sz="3200" dirty="0" err="1" smtClean="0">
                <a:latin typeface="Courier New" pitchFamily="49" charset="0"/>
              </a:rPr>
              <a:t>CurrentAccount</a:t>
            </a:r>
            <a:r>
              <a:rPr lang="en-US" sz="3200" dirty="0" smtClean="0">
                <a:latin typeface="Courier New" pitchFamily="49" charset="0"/>
              </a:rPr>
              <a:t> extends </a:t>
            </a:r>
            <a:r>
              <a:rPr lang="en-US" sz="3200" dirty="0" err="1" smtClean="0">
                <a:latin typeface="Courier New" pitchFamily="49" charset="0"/>
              </a:rPr>
              <a:t>BankAccount</a:t>
            </a:r>
            <a:r>
              <a:rPr lang="en-US" sz="3200" dirty="0" smtClean="0"/>
              <a:t>, a </a:t>
            </a:r>
            <a:r>
              <a:rPr lang="en-US" sz="3200" dirty="0" err="1" smtClean="0">
                <a:latin typeface="Courier New" pitchFamily="49" charset="0"/>
              </a:rPr>
              <a:t>CurrentAccount</a:t>
            </a:r>
            <a:r>
              <a:rPr lang="en-US" sz="3200" dirty="0" smtClean="0">
                <a:latin typeface="Courier New" pitchFamily="49" charset="0"/>
              </a:rPr>
              <a:t> </a:t>
            </a:r>
            <a:r>
              <a:rPr lang="en-US" sz="3200" dirty="0" smtClean="0"/>
              <a:t>object is a compatible type with a </a:t>
            </a:r>
            <a:r>
              <a:rPr lang="en-US" sz="3200" dirty="0" err="1" smtClean="0">
                <a:latin typeface="Courier New" pitchFamily="49" charset="0"/>
              </a:rPr>
              <a:t>BankAccount</a:t>
            </a:r>
            <a:r>
              <a:rPr lang="en-US" sz="3200" dirty="0" smtClean="0"/>
              <a:t> object and a reference to one can be stored in the reference variable </a:t>
            </a:r>
            <a:r>
              <a:rPr lang="en-US" sz="3200" dirty="0" smtClean="0">
                <a:latin typeface="Courier New" pitchFamily="49" charset="0"/>
              </a:rPr>
              <a:t>b:</a:t>
            </a:r>
          </a:p>
          <a:p>
            <a:pPr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sz="3200" dirty="0" smtClean="0">
                <a:latin typeface="Courier New" pitchFamily="49" charset="0"/>
              </a:rPr>
              <a:t>		b = new </a:t>
            </a:r>
            <a:r>
              <a:rPr lang="en-US" sz="3200" dirty="0" err="1" smtClean="0">
                <a:latin typeface="Courier New" pitchFamily="49" charset="0"/>
              </a:rPr>
              <a:t>CurrentAccount</a:t>
            </a:r>
            <a:r>
              <a:rPr lang="en-US" sz="3200" dirty="0" smtClean="0">
                <a:latin typeface="Courier New" pitchFamily="49" charset="0"/>
              </a:rPr>
              <a:t>();</a:t>
            </a:r>
          </a:p>
          <a:p>
            <a:endParaRPr lang="en-IE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 &amp;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sz="2800" dirty="0" smtClean="0"/>
              <a:t>An object reference can refer to an object of its class or to an object of any class related to it by inheritance</a:t>
            </a:r>
          </a:p>
          <a:p>
            <a:pPr>
              <a:spcBef>
                <a:spcPct val="25000"/>
              </a:spcBef>
            </a:pPr>
            <a:r>
              <a:rPr lang="en-US" sz="2800" dirty="0" smtClean="0"/>
              <a:t>For example, if the </a:t>
            </a:r>
            <a:r>
              <a:rPr lang="en-US" sz="2800" dirty="0" err="1" smtClean="0">
                <a:latin typeface="Courier New" pitchFamily="49" charset="0"/>
              </a:rPr>
              <a:t>CurrentAccount</a:t>
            </a:r>
            <a:r>
              <a:rPr lang="en-US" sz="2800" dirty="0" smtClean="0"/>
              <a:t> class extends the </a:t>
            </a:r>
            <a:r>
              <a:rPr lang="en-US" sz="2800" dirty="0" err="1" smtClean="0">
                <a:latin typeface="Courier New" pitchFamily="49" charset="0"/>
              </a:rPr>
              <a:t>BankAccount</a:t>
            </a:r>
            <a:r>
              <a:rPr lang="en-US" sz="2800" dirty="0" smtClean="0"/>
              <a:t> class, then a </a:t>
            </a:r>
            <a:r>
              <a:rPr lang="en-US" sz="2800" dirty="0" err="1" smtClean="0">
                <a:latin typeface="Courier New" pitchFamily="49" charset="0"/>
              </a:rPr>
              <a:t>BankAccount</a:t>
            </a:r>
            <a:r>
              <a:rPr lang="en-US" sz="2800" dirty="0" smtClean="0"/>
              <a:t> reference could be used to point to a </a:t>
            </a:r>
            <a:r>
              <a:rPr lang="en-US" sz="2800" dirty="0" err="1" smtClean="0">
                <a:latin typeface="Courier New" pitchFamily="49" charset="0"/>
              </a:rPr>
              <a:t>CurrentAccount</a:t>
            </a:r>
            <a:r>
              <a:rPr lang="en-US" sz="2800" dirty="0" smtClean="0"/>
              <a:t> object</a:t>
            </a:r>
          </a:p>
          <a:p>
            <a:endParaRPr lang="en-IE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066800" y="4857750"/>
            <a:ext cx="2514600" cy="1695450"/>
            <a:chOff x="768" y="2643"/>
            <a:chExt cx="1584" cy="1068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584" y="306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Ctr="1">
              <a:spAutoFit/>
            </a:bodyPr>
            <a:lstStyle/>
            <a:p>
              <a:endParaRPr lang="en-IE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488" y="2922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768" y="2643"/>
              <a:ext cx="1584" cy="25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latin typeface="Arial Unicode MS" pitchFamily="34" charset="-128"/>
                </a:rPr>
                <a:t>BankAccount</a:t>
              </a:r>
              <a:endParaRPr lang="en-US" sz="2000" b="1" dirty="0">
                <a:latin typeface="Arial Unicode MS" pitchFamily="34" charset="-128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912" y="3459"/>
              <a:ext cx="1248" cy="25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lang="en-US" sz="2000" b="1" dirty="0" err="1" smtClean="0">
                  <a:latin typeface="Arial Unicode MS" pitchFamily="34" charset="-128"/>
                </a:rPr>
                <a:t>CurrentAccount</a:t>
              </a:r>
              <a:endParaRPr lang="en-US" sz="2000" b="1" dirty="0">
                <a:latin typeface="Arial Unicode MS" pitchFamily="34" charset="-128"/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191000" y="4953000"/>
            <a:ext cx="47933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err="1" smtClean="0">
                <a:latin typeface="Courier New" pitchFamily="49" charset="0"/>
              </a:rPr>
              <a:t>BankAccount</a:t>
            </a:r>
            <a:r>
              <a:rPr lang="en-US" sz="2400" b="1" dirty="0" smtClean="0">
                <a:latin typeface="Courier New" pitchFamily="49" charset="0"/>
              </a:rPr>
              <a:t> b;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 smtClean="0">
                <a:latin typeface="Courier New" pitchFamily="49" charset="0"/>
              </a:rPr>
              <a:t>b </a:t>
            </a:r>
            <a:r>
              <a:rPr lang="en-US" sz="2400" b="1" dirty="0">
                <a:latin typeface="Courier New" pitchFamily="49" charset="0"/>
              </a:rPr>
              <a:t>= new </a:t>
            </a:r>
            <a:r>
              <a:rPr lang="en-US" sz="2400" b="1" dirty="0" err="1" smtClean="0">
                <a:latin typeface="Courier New" pitchFamily="49" charset="0"/>
              </a:rPr>
              <a:t>CurrentAccount</a:t>
            </a:r>
            <a:r>
              <a:rPr lang="en-US" sz="2400" b="1" dirty="0" smtClean="0">
                <a:latin typeface="Courier New" pitchFamily="49" charset="0"/>
              </a:rPr>
              <a:t>();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 &amp;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Assigning a child object to a parent reference is considered to be a widening conversion, and can be performed by simple assignment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The widening conversion is the most useful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Assigning a parent object to a child reference can be done, but it is considered a narrowing conversion and two rules/guidelines apply: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A narrowing conversion must be done with a cast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A narrowing conversion should only be used to restore an object back to its original class (back to what it was “created as” with the new operator)</a:t>
            </a:r>
            <a:endParaRPr lang="en-IE" sz="28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 &amp;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752600"/>
            <a:ext cx="4781550" cy="360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via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46939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It is the type of the object being referenced that determines which method is invoked 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If 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2800" dirty="0" smtClean="0"/>
              <a:t> class has a deposit() method, and 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CurrentAcccount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class overrides it, consider the following invocation: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b.deposit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If b refers to a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2800" dirty="0" smtClean="0"/>
              <a:t> object, it invokes the </a:t>
            </a:r>
            <a:r>
              <a:rPr lang="en-US" sz="2800" dirty="0" err="1" smtClean="0"/>
              <a:t>BankAccount</a:t>
            </a:r>
            <a:r>
              <a:rPr lang="en-US" sz="2800" dirty="0" smtClean="0"/>
              <a:t> version of deposit()  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If b refers to a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CurrentAccount</a:t>
            </a:r>
            <a:r>
              <a:rPr lang="en-US" sz="2800" dirty="0" smtClean="0"/>
              <a:t> object, it invokes the </a:t>
            </a:r>
            <a:r>
              <a:rPr lang="en-US" sz="2800" dirty="0" err="1" smtClean="0"/>
              <a:t>CurrentAccount</a:t>
            </a:r>
            <a:r>
              <a:rPr lang="en-US" sz="2800" dirty="0" smtClean="0"/>
              <a:t> version of deposit()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See Sample Programs on </a:t>
            </a:r>
            <a:r>
              <a:rPr lang="en-US" sz="2800" dirty="0" err="1" smtClean="0"/>
              <a:t>Moodle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and 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If the object of the subclass has overridden a method in the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If the variable makes a call to that method the subclass’s version of the method will be run.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b1 = 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CurrentAccount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(1500);</a:t>
            </a:r>
          </a:p>
          <a:p>
            <a:pPr lvl="1">
              <a:lnSpc>
                <a:spcPct val="90000"/>
              </a:lnSpc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b1.deposit(400);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(b1);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Java performs </a:t>
            </a:r>
            <a:r>
              <a:rPr lang="en-US" sz="2800" i="1" dirty="0" smtClean="0"/>
              <a:t>dynamic binding </a:t>
            </a:r>
            <a:r>
              <a:rPr lang="en-US" sz="2800" dirty="0" smtClean="0"/>
              <a:t>or </a:t>
            </a:r>
            <a:r>
              <a:rPr lang="en-US" sz="2800" i="1" dirty="0" smtClean="0"/>
              <a:t>late binding </a:t>
            </a:r>
            <a:r>
              <a:rPr lang="en-US" sz="2800" dirty="0" smtClean="0"/>
              <a:t>when a variable contains a polymorphic reference.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Java Virtual Machine determines at runtime which method to call, depending on the type of object that the variable 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440</TotalTime>
  <Words>932</Words>
  <Application>Microsoft Office PowerPoint</Application>
  <PresentationFormat>On-screen Show (4:3)</PresentationFormat>
  <Paragraphs>120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Software Development 3</vt:lpstr>
      <vt:lpstr>Polymorphism</vt:lpstr>
      <vt:lpstr>Polymorphism</vt:lpstr>
      <vt:lpstr>Polymorphism</vt:lpstr>
      <vt:lpstr>References &amp; Inheritance</vt:lpstr>
      <vt:lpstr>References &amp; Inheritance</vt:lpstr>
      <vt:lpstr>References &amp; Inheritance</vt:lpstr>
      <vt:lpstr>Polymorphism via Inheritance</vt:lpstr>
      <vt:lpstr>Polymorphism and Dynamic Binding</vt:lpstr>
      <vt:lpstr>Polymorphism via Inheritance (Example)</vt:lpstr>
      <vt:lpstr>Arrays of Object References</vt:lpstr>
      <vt:lpstr>Example – Array of BankAccount Object References</vt:lpstr>
      <vt:lpstr>Using Object Arrays</vt:lpstr>
      <vt:lpstr>  Polymorphic Collections</vt:lpstr>
      <vt:lpstr>Casting</vt:lpstr>
      <vt:lpstr>Casting</vt:lpstr>
      <vt:lpstr>Casts -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3</dc:title>
  <dc:creator>pmagee</dc:creator>
  <cp:lastModifiedBy>pmagee</cp:lastModifiedBy>
  <cp:revision>57</cp:revision>
  <dcterms:created xsi:type="dcterms:W3CDTF">2006-08-16T00:00:00Z</dcterms:created>
  <dcterms:modified xsi:type="dcterms:W3CDTF">2015-09-21T09:49:39Z</dcterms:modified>
</cp:coreProperties>
</file>