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76" r:id="rId3"/>
    <p:sldId id="278" r:id="rId4"/>
    <p:sldId id="279" r:id="rId5"/>
    <p:sldId id="280" r:id="rId6"/>
    <p:sldId id="257" r:id="rId7"/>
    <p:sldId id="269" r:id="rId8"/>
    <p:sldId id="273" r:id="rId9"/>
    <p:sldId id="274" r:id="rId10"/>
    <p:sldId id="275" r:id="rId11"/>
    <p:sldId id="270" r:id="rId12"/>
    <p:sldId id="272" r:id="rId13"/>
    <p:sldId id="281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6C175-161E-429F-82E8-FFC4E21F6797}" type="datetimeFigureOut">
              <a:rPr lang="en-IE" smtClean="0"/>
              <a:pPr/>
              <a:t>21/09/2015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0F2D1-0BC2-4511-9843-3B153988C6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037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AFC4BC4-53E4-4664-81F5-5780E4DBB3BD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E891-9357-4929-B226-F8195C24E477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420E5BA-9B18-45F9-BB99-5BA85EDC41E7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D95A-C5C4-46CC-BB19-E5F550D028E7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CDAB-3C97-445C-83C2-757F08732AC4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EE11B3-956B-492A-9816-A45053BACA11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781E1F0-0B53-4432-9F24-E1BECFB01F03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A00F-A36B-4BAC-B54A-897F810A1145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94FF-EDDF-4DB6-A377-82B440E0D80A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923E-0ED0-465B-8324-469B4F0F8B63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1682451-18B6-47C7-BC5B-91C8557C89BD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4CC492-C284-484A-A277-22272DED613D}" type="datetime1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Software Development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sz="4000" dirty="0" smtClean="0"/>
              <a:t>Polymorphism Example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2: Sub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2209800"/>
            <a:ext cx="34290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Two subclasses Cat &amp; Dog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Constructor with one parameter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Each </a:t>
            </a:r>
            <a:r>
              <a:rPr lang="en-IE" dirty="0">
                <a:solidFill>
                  <a:schemeClr val="tx1"/>
                </a:solidFill>
              </a:rPr>
              <a:t>sub class overrides the </a:t>
            </a:r>
            <a:r>
              <a:rPr lang="en-IE" dirty="0" err="1">
                <a:solidFill>
                  <a:schemeClr val="tx1"/>
                </a:solidFill>
              </a:rPr>
              <a:t>makeSound</a:t>
            </a:r>
            <a:r>
              <a:rPr lang="en-IE" dirty="0">
                <a:solidFill>
                  <a:schemeClr val="tx1"/>
                </a:solidFill>
              </a:rPr>
              <a:t>() method in the super </a:t>
            </a:r>
            <a:r>
              <a:rPr lang="en-IE" dirty="0" smtClean="0">
                <a:solidFill>
                  <a:schemeClr val="tx1"/>
                </a:solidFill>
              </a:rPr>
              <a:t>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Cat class has a method called purr()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Dog class has a method called wagtail()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4" y="1600200"/>
            <a:ext cx="4667250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" y="4038600"/>
            <a:ext cx="5362575" cy="2762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24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2:Vet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1747100"/>
            <a:ext cx="2819400" cy="472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Another unrelated class called Vet</a:t>
            </a:r>
            <a:endParaRPr lang="en-IE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Default Constructor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Overloaded </a:t>
            </a:r>
            <a:r>
              <a:rPr lang="en-IE" dirty="0" smtClean="0">
                <a:solidFill>
                  <a:schemeClr val="tx1"/>
                </a:solidFill>
              </a:rPr>
              <a:t>Constructor</a:t>
            </a:r>
            <a:endParaRPr lang="en-IE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A Vaccinate method that accepts an object reference of type Animal as a </a:t>
            </a:r>
            <a:r>
              <a:rPr lang="en-IE" dirty="0" smtClean="0">
                <a:solidFill>
                  <a:schemeClr val="tx1"/>
                </a:solidFill>
              </a:rPr>
              <a:t>parameter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The Animal parameter can take any animal type as the argument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In order to call the purr() and wagtail() methods we need to </a:t>
            </a:r>
            <a:r>
              <a:rPr lang="en-IE" dirty="0" smtClean="0">
                <a:solidFill>
                  <a:schemeClr val="tx1"/>
                </a:solidFill>
              </a:rPr>
              <a:t>do </a:t>
            </a:r>
            <a:r>
              <a:rPr lang="en-IE" dirty="0" smtClean="0">
                <a:solidFill>
                  <a:schemeClr val="tx1"/>
                </a:solidFill>
              </a:rPr>
              <a:t>an explicit cast down the hierarchy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47100"/>
            <a:ext cx="6105525" cy="4819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2:Test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4572000"/>
            <a:ext cx="8610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</a:t>
            </a:r>
            <a:r>
              <a:rPr lang="en-IE" dirty="0" smtClean="0">
                <a:solidFill>
                  <a:schemeClr val="tx1"/>
                </a:solidFill>
              </a:rPr>
              <a:t>15,16: </a:t>
            </a:r>
            <a:r>
              <a:rPr lang="en-IE" dirty="0" smtClean="0">
                <a:solidFill>
                  <a:schemeClr val="tx1"/>
                </a:solidFill>
              </a:rPr>
              <a:t>Declares and initialises an array of type Animal with different Animal objects</a:t>
            </a:r>
            <a:endParaRPr lang="en-IE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</a:t>
            </a:r>
            <a:r>
              <a:rPr lang="en-IE" dirty="0" smtClean="0">
                <a:solidFill>
                  <a:schemeClr val="tx1"/>
                </a:solidFill>
              </a:rPr>
              <a:t>18: Enhance for loop iterates </a:t>
            </a:r>
            <a:r>
              <a:rPr lang="en-IE" dirty="0" smtClean="0">
                <a:solidFill>
                  <a:schemeClr val="tx1"/>
                </a:solidFill>
              </a:rPr>
              <a:t>through the array and calls one of the Animal-class methods i.e. </a:t>
            </a:r>
            <a:r>
              <a:rPr lang="en-IE" dirty="0" err="1" smtClean="0">
                <a:solidFill>
                  <a:schemeClr val="tx1"/>
                </a:solidFill>
              </a:rPr>
              <a:t>makeSound</a:t>
            </a:r>
            <a:r>
              <a:rPr lang="en-IE" dirty="0" smtClean="0">
                <a:solidFill>
                  <a:schemeClr val="tx1"/>
                </a:solidFill>
              </a:rPr>
              <a:t>() and every object does the right thing </a:t>
            </a:r>
            <a:endParaRPr lang="en-IE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</a:t>
            </a:r>
            <a:r>
              <a:rPr lang="en-IE" dirty="0" smtClean="0">
                <a:solidFill>
                  <a:schemeClr val="tx1"/>
                </a:solidFill>
              </a:rPr>
              <a:t>22</a:t>
            </a:r>
            <a:r>
              <a:rPr lang="en-IE" dirty="0" smtClean="0">
                <a:solidFill>
                  <a:schemeClr val="tx1"/>
                </a:solidFill>
              </a:rPr>
              <a:t>: Creates a new Vet object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</a:t>
            </a:r>
            <a:r>
              <a:rPr lang="en-IE" dirty="0">
                <a:solidFill>
                  <a:schemeClr val="tx1"/>
                </a:solidFill>
              </a:rPr>
              <a:t>2</a:t>
            </a:r>
            <a:r>
              <a:rPr lang="en-IE" dirty="0" smtClean="0">
                <a:solidFill>
                  <a:schemeClr val="tx1"/>
                </a:solidFill>
              </a:rPr>
              <a:t>4</a:t>
            </a:r>
            <a:r>
              <a:rPr lang="en-IE" dirty="0" smtClean="0">
                <a:solidFill>
                  <a:schemeClr val="tx1"/>
                </a:solidFill>
              </a:rPr>
              <a:t>: </a:t>
            </a:r>
            <a:r>
              <a:rPr lang="en-IE" dirty="0">
                <a:solidFill>
                  <a:schemeClr val="tx1"/>
                </a:solidFill>
              </a:rPr>
              <a:t>: Loops through the array and calls </a:t>
            </a:r>
            <a:r>
              <a:rPr lang="en-IE" dirty="0" smtClean="0">
                <a:solidFill>
                  <a:schemeClr val="tx1"/>
                </a:solidFill>
              </a:rPr>
              <a:t>the Vaccinate() method. This method has an </a:t>
            </a:r>
            <a:r>
              <a:rPr lang="en-IE" dirty="0">
                <a:solidFill>
                  <a:schemeClr val="tx1"/>
                </a:solidFill>
              </a:rPr>
              <a:t>array element </a:t>
            </a:r>
            <a:r>
              <a:rPr lang="en-IE" dirty="0" smtClean="0">
                <a:solidFill>
                  <a:schemeClr val="tx1"/>
                </a:solidFill>
              </a:rPr>
              <a:t>as a parameter which </a:t>
            </a:r>
            <a:r>
              <a:rPr lang="en-IE" dirty="0">
                <a:solidFill>
                  <a:schemeClr val="tx1"/>
                </a:solidFill>
              </a:rPr>
              <a:t>is an object </a:t>
            </a:r>
            <a:r>
              <a:rPr lang="en-IE" dirty="0" smtClean="0">
                <a:solidFill>
                  <a:schemeClr val="tx1"/>
                </a:solidFill>
              </a:rPr>
              <a:t>reference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2" y="1518875"/>
            <a:ext cx="7134497" cy="3053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Equals versus ==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939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.equals metho</a:t>
            </a:r>
            <a:r>
              <a:rPr lang="en-US" sz="2800" dirty="0" smtClean="0"/>
              <a:t>d is called whenever you want to compare whether two objects have the same contents</a:t>
            </a:r>
          </a:p>
          <a:p>
            <a:r>
              <a:rPr lang="en-US" sz="2800" dirty="0" smtClean="0"/>
              <a:t>This is different from the test with the == operator, which tests whether the two references are to the same object</a:t>
            </a:r>
          </a:p>
          <a:p>
            <a:r>
              <a:rPr lang="en-US" sz="2800" dirty="0" smtClean="0"/>
              <a:t>See example on the next slide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5999"/>
            <a:ext cx="8153400" cy="990600"/>
          </a:xfrm>
        </p:spPr>
        <p:txBody>
          <a:bodyPr/>
          <a:lstStyle/>
          <a:p>
            <a:r>
              <a:rPr lang="en-IE" dirty="0"/>
              <a:t>Equals versus ==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1823300"/>
            <a:ext cx="3124200" cy="274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19: Uses the equals method to check if the names of the cats match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27: Use the == to check if a1 and a2 both reference the same object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Sample Output:</a:t>
            </a:r>
          </a:p>
          <a:p>
            <a:r>
              <a:rPr lang="en-IE" dirty="0">
                <a:solidFill>
                  <a:schemeClr val="tx1"/>
                </a:solidFill>
              </a:rPr>
              <a:t>Contents are the same</a:t>
            </a:r>
          </a:p>
          <a:p>
            <a:r>
              <a:rPr lang="en-IE" dirty="0">
                <a:solidFill>
                  <a:schemeClr val="tx1"/>
                </a:solidFill>
              </a:rPr>
              <a:t>Object References are the same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8800"/>
            <a:ext cx="5562600" cy="3619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8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Subclass &amp; Superclass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9392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In the earlier example we saw that the </a:t>
            </a:r>
            <a:r>
              <a:rPr lang="en-US" sz="2800" dirty="0" err="1" smtClean="0"/>
              <a:t>SavingsAccount</a:t>
            </a:r>
            <a:r>
              <a:rPr lang="en-US" sz="2800" dirty="0" smtClean="0"/>
              <a:t> extends the class </a:t>
            </a:r>
            <a:r>
              <a:rPr lang="en-US" sz="2800" dirty="0" err="1" smtClean="0"/>
              <a:t>BankAccount</a:t>
            </a:r>
            <a:endParaRPr lang="en-US" sz="2800" dirty="0" smtClean="0"/>
          </a:p>
          <a:p>
            <a:r>
              <a:rPr lang="en-US" sz="2800" dirty="0" smtClean="0"/>
              <a:t>In other words, a </a:t>
            </a:r>
            <a:r>
              <a:rPr lang="en-US" sz="2800" dirty="0" err="1" smtClean="0"/>
              <a:t>SavingsAccount</a:t>
            </a:r>
            <a:r>
              <a:rPr lang="en-US" sz="2800" dirty="0" smtClean="0"/>
              <a:t> object is a special case of a </a:t>
            </a:r>
            <a:r>
              <a:rPr lang="en-US" sz="2800" dirty="0" err="1" smtClean="0"/>
              <a:t>BankAccount</a:t>
            </a:r>
            <a:endParaRPr lang="en-US" sz="2800" dirty="0" smtClean="0"/>
          </a:p>
          <a:p>
            <a:r>
              <a:rPr lang="en-US" sz="2800" dirty="0" smtClean="0"/>
              <a:t>Therefore, a reference to a </a:t>
            </a:r>
            <a:r>
              <a:rPr lang="en-US" sz="2800" dirty="0" err="1" smtClean="0"/>
              <a:t>SavingsAccount</a:t>
            </a:r>
            <a:r>
              <a:rPr lang="en-US" sz="2800" dirty="0" smtClean="0"/>
              <a:t> object can be converted to a </a:t>
            </a:r>
            <a:r>
              <a:rPr lang="en-US" sz="2800" dirty="0" err="1" smtClean="0"/>
              <a:t>BankAccount</a:t>
            </a:r>
            <a:r>
              <a:rPr lang="en-US" sz="2800" dirty="0" smtClean="0"/>
              <a:t> reference</a:t>
            </a:r>
            <a:endParaRPr lang="en-US" sz="2800" dirty="0" smtClean="0"/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500" dirty="0" err="1" smtClean="0"/>
              <a:t>SavingsAccount</a:t>
            </a:r>
            <a:r>
              <a:rPr lang="en-US" sz="2500" dirty="0" smtClean="0"/>
              <a:t> </a:t>
            </a:r>
            <a:r>
              <a:rPr lang="en-US" sz="2500" dirty="0" err="1" smtClean="0"/>
              <a:t>collegeFund</a:t>
            </a:r>
            <a:r>
              <a:rPr lang="en-US" sz="2500" dirty="0" smtClean="0"/>
              <a:t> = new </a:t>
            </a:r>
            <a:r>
              <a:rPr lang="en-US" sz="2500" dirty="0" err="1" smtClean="0"/>
              <a:t>SavingsAccount</a:t>
            </a:r>
            <a:r>
              <a:rPr lang="en-US" sz="2500" dirty="0" smtClean="0"/>
              <a:t>(10,10000);</a:t>
            </a:r>
            <a:endParaRPr lang="en-US" sz="2500" dirty="0"/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500" dirty="0" err="1" smtClean="0"/>
              <a:t>BankAccount</a:t>
            </a:r>
            <a:r>
              <a:rPr lang="en-US" sz="2500" dirty="0" smtClean="0"/>
              <a:t> </a:t>
            </a:r>
            <a:r>
              <a:rPr lang="en-US" sz="2500" dirty="0" err="1" smtClean="0"/>
              <a:t>anAccount</a:t>
            </a:r>
            <a:r>
              <a:rPr lang="en-US" sz="2500" dirty="0" smtClean="0"/>
              <a:t> = </a:t>
            </a:r>
            <a:r>
              <a:rPr lang="en-US" sz="2500" dirty="0" err="1"/>
              <a:t>collegeFund</a:t>
            </a:r>
            <a:r>
              <a:rPr lang="en-US" sz="2500" dirty="0"/>
              <a:t> </a:t>
            </a:r>
            <a:r>
              <a:rPr lang="en-US" sz="2500" dirty="0" smtClean="0"/>
              <a:t>;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800" dirty="0" smtClean="0"/>
              <a:t>Furthermore, all references can be converted to type object: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500" dirty="0" smtClean="0"/>
              <a:t>Object </a:t>
            </a:r>
            <a:r>
              <a:rPr lang="en-US" sz="2500" dirty="0" err="1" smtClean="0"/>
              <a:t>anObject</a:t>
            </a:r>
            <a:r>
              <a:rPr lang="en-US" sz="2500" dirty="0" smtClean="0"/>
              <a:t> = </a:t>
            </a:r>
            <a:r>
              <a:rPr lang="en-US" sz="2500" dirty="0" err="1"/>
              <a:t>collegeFund</a:t>
            </a:r>
            <a:r>
              <a:rPr lang="en-US" sz="2500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Subclass &amp; Superclass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152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Now the three object references stored in </a:t>
            </a:r>
            <a:r>
              <a:rPr lang="en-US" sz="2800" dirty="0" err="1" smtClean="0"/>
              <a:t>collegeFund</a:t>
            </a:r>
            <a:r>
              <a:rPr lang="en-US" sz="2800" dirty="0" smtClean="0"/>
              <a:t>, </a:t>
            </a:r>
            <a:r>
              <a:rPr lang="en-US" sz="2800" dirty="0" err="1" smtClean="0"/>
              <a:t>anAccount</a:t>
            </a:r>
            <a:r>
              <a:rPr lang="en-US" sz="2800" dirty="0" smtClean="0"/>
              <a:t>, and </a:t>
            </a:r>
            <a:r>
              <a:rPr lang="en-US" sz="2800" dirty="0" err="1" smtClean="0"/>
              <a:t>anObject</a:t>
            </a:r>
            <a:r>
              <a:rPr lang="en-US" sz="2800" dirty="0" smtClean="0"/>
              <a:t> all refer to the same object of type </a:t>
            </a:r>
            <a:r>
              <a:rPr lang="en-US" sz="2800" dirty="0" err="1" smtClean="0"/>
              <a:t>SavingsAccount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48" y="2590800"/>
            <a:ext cx="316230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62400"/>
            <a:ext cx="8229600" cy="26670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variables </a:t>
            </a:r>
            <a:r>
              <a:rPr lang="en-US" sz="2800" dirty="0" err="1" smtClean="0"/>
              <a:t>anAccount</a:t>
            </a:r>
            <a:r>
              <a:rPr lang="en-US" sz="2800" dirty="0" smtClean="0"/>
              <a:t> and </a:t>
            </a:r>
            <a:r>
              <a:rPr lang="en-US" sz="2800" dirty="0" err="1" smtClean="0"/>
              <a:t>anObject</a:t>
            </a:r>
            <a:r>
              <a:rPr lang="en-US" sz="2800" dirty="0" smtClean="0"/>
              <a:t> know less than the full story about the object references that they store</a:t>
            </a:r>
          </a:p>
          <a:p>
            <a:r>
              <a:rPr lang="en-US" sz="2800" dirty="0" smtClean="0"/>
              <a:t>Why would we want to know less about an object reference and use a variable whose type is a superclass?</a:t>
            </a:r>
          </a:p>
          <a:p>
            <a:pPr lvl="1"/>
            <a:r>
              <a:rPr lang="en-US" sz="2500" dirty="0" smtClean="0"/>
              <a:t>If we want to reuse code that knows about the superclass but not the subclass</a:t>
            </a: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153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1600199"/>
            <a:ext cx="2590800" cy="251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Consider a transfer method that transfers money from account to another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The transfer method expects a reference to a </a:t>
            </a:r>
            <a:r>
              <a:rPr lang="en-IE" dirty="0" err="1" smtClean="0">
                <a:solidFill>
                  <a:schemeClr val="tx1"/>
                </a:solidFill>
              </a:rPr>
              <a:t>BankAccount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199"/>
            <a:ext cx="6172200" cy="5225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>
          <a:xfrm>
            <a:off x="533400" y="5105400"/>
            <a:ext cx="51054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696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</a:t>
            </a:r>
            <a:r>
              <a:rPr lang="en-IE" dirty="0" err="1" smtClean="0"/>
              <a:t>ctd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600199"/>
            <a:ext cx="3276600" cy="472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26: We can call the transfer method to transfer money into Peters current account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The transfer method expects a reference to a </a:t>
            </a:r>
            <a:r>
              <a:rPr lang="en-IE" dirty="0" err="1" smtClean="0">
                <a:solidFill>
                  <a:schemeClr val="tx1"/>
                </a:solidFill>
              </a:rPr>
              <a:t>BankAccount</a:t>
            </a:r>
            <a:r>
              <a:rPr lang="en-IE" dirty="0" smtClean="0">
                <a:solidFill>
                  <a:schemeClr val="tx1"/>
                </a:solidFill>
              </a:rPr>
              <a:t>, and it gets a reference to a </a:t>
            </a:r>
            <a:r>
              <a:rPr lang="en-IE" dirty="0" err="1" smtClean="0">
                <a:solidFill>
                  <a:schemeClr val="tx1"/>
                </a:solidFill>
              </a:rPr>
              <a:t>CurrentAccount</a:t>
            </a:r>
            <a:r>
              <a:rPr lang="en-IE" dirty="0" smtClean="0">
                <a:solidFill>
                  <a:schemeClr val="tx1"/>
                </a:solidFill>
              </a:rPr>
              <a:t> object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This is perfectly legal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The transfer method is only concerned that the object can carry out the deposit method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This is assured because the other variable (Line 38 of the </a:t>
            </a:r>
            <a:r>
              <a:rPr lang="en-IE" dirty="0" err="1" smtClean="0">
                <a:solidFill>
                  <a:schemeClr val="tx1"/>
                </a:solidFill>
              </a:rPr>
              <a:t>BankAccount</a:t>
            </a:r>
            <a:r>
              <a:rPr lang="en-IE" dirty="0" smtClean="0">
                <a:solidFill>
                  <a:schemeClr val="tx1"/>
                </a:solidFill>
              </a:rPr>
              <a:t> class) has the type </a:t>
            </a:r>
            <a:r>
              <a:rPr lang="en-IE" dirty="0" err="1" smtClean="0">
                <a:solidFill>
                  <a:schemeClr val="tx1"/>
                </a:solidFill>
              </a:rPr>
              <a:t>BankAccount</a:t>
            </a:r>
            <a:r>
              <a:rPr lang="en-IE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5438775" cy="518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73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Polymorphism – Another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1600" y="1676400"/>
            <a:ext cx="3429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Abstract base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Two private </a:t>
            </a:r>
            <a:r>
              <a:rPr lang="en-IE" dirty="0" smtClean="0">
                <a:solidFill>
                  <a:schemeClr val="tx1"/>
                </a:solidFill>
              </a:rPr>
              <a:t>member </a:t>
            </a:r>
            <a:r>
              <a:rPr lang="en-IE" dirty="0" smtClean="0">
                <a:solidFill>
                  <a:schemeClr val="tx1"/>
                </a:solidFill>
              </a:rPr>
              <a:t>variables</a:t>
            </a:r>
            <a:endParaRPr lang="en-IE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Default Constructor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Overloaded Constructed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Abstract </a:t>
            </a:r>
            <a:r>
              <a:rPr lang="en-IE" dirty="0" err="1" smtClean="0">
                <a:solidFill>
                  <a:schemeClr val="tx1"/>
                </a:solidFill>
              </a:rPr>
              <a:t>makeSound</a:t>
            </a:r>
            <a:r>
              <a:rPr lang="en-IE" dirty="0" smtClean="0">
                <a:solidFill>
                  <a:schemeClr val="tx1"/>
                </a:solidFill>
              </a:rPr>
              <a:t>() </a:t>
            </a:r>
            <a:r>
              <a:rPr lang="en-IE" dirty="0" smtClean="0">
                <a:solidFill>
                  <a:schemeClr val="tx1"/>
                </a:solidFill>
              </a:rPr>
              <a:t>method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Getter methods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3705225" cy="4476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1:Subclasses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2466431"/>
            <a:ext cx="3124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Two subclasses Cat &amp; Dog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Constructor with </a:t>
            </a:r>
            <a:r>
              <a:rPr lang="en-IE" dirty="0" smtClean="0">
                <a:solidFill>
                  <a:schemeClr val="tx1"/>
                </a:solidFill>
              </a:rPr>
              <a:t>two parameters</a:t>
            </a:r>
            <a:endParaRPr lang="en-IE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Each sub class overrides the </a:t>
            </a:r>
            <a:r>
              <a:rPr lang="en-IE" dirty="0" err="1" smtClean="0">
                <a:solidFill>
                  <a:schemeClr val="tx1"/>
                </a:solidFill>
              </a:rPr>
              <a:t>makeSound</a:t>
            </a:r>
            <a:r>
              <a:rPr lang="en-IE" dirty="0" smtClean="0">
                <a:solidFill>
                  <a:schemeClr val="tx1"/>
                </a:solidFill>
              </a:rPr>
              <a:t>() method in the super class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3571875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33006"/>
            <a:ext cx="3571875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1:Test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1981199"/>
            <a:ext cx="3886200" cy="472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 </a:t>
            </a:r>
            <a:r>
              <a:rPr lang="en-IE" dirty="0" smtClean="0">
                <a:solidFill>
                  <a:schemeClr val="tx1"/>
                </a:solidFill>
              </a:rPr>
              <a:t>15: </a:t>
            </a:r>
            <a:r>
              <a:rPr lang="en-IE" dirty="0" smtClean="0">
                <a:solidFill>
                  <a:schemeClr val="tx1"/>
                </a:solidFill>
              </a:rPr>
              <a:t>Tells </a:t>
            </a:r>
            <a:r>
              <a:rPr lang="en-IE" dirty="0">
                <a:solidFill>
                  <a:schemeClr val="tx1"/>
                </a:solidFill>
              </a:rPr>
              <a:t>the </a:t>
            </a:r>
            <a:r>
              <a:rPr lang="en-IE" dirty="0" smtClean="0">
                <a:solidFill>
                  <a:schemeClr val="tx1"/>
                </a:solidFill>
              </a:rPr>
              <a:t>JVM to </a:t>
            </a:r>
            <a:r>
              <a:rPr lang="en-IE" dirty="0">
                <a:solidFill>
                  <a:schemeClr val="tx1"/>
                </a:solidFill>
              </a:rPr>
              <a:t>allocate space for </a:t>
            </a:r>
            <a:r>
              <a:rPr lang="en-IE" dirty="0" smtClean="0">
                <a:solidFill>
                  <a:schemeClr val="tx1"/>
                </a:solidFill>
              </a:rPr>
              <a:t>a two reference variables. </a:t>
            </a:r>
            <a:r>
              <a:rPr lang="en-IE" dirty="0">
                <a:solidFill>
                  <a:schemeClr val="tx1"/>
                </a:solidFill>
              </a:rPr>
              <a:t>The reference </a:t>
            </a:r>
            <a:r>
              <a:rPr lang="en-IE" dirty="0" smtClean="0">
                <a:solidFill>
                  <a:schemeClr val="tx1"/>
                </a:solidFill>
              </a:rPr>
              <a:t>variables are both of </a:t>
            </a:r>
            <a:r>
              <a:rPr lang="en-IE" dirty="0">
                <a:solidFill>
                  <a:schemeClr val="tx1"/>
                </a:solidFill>
              </a:rPr>
              <a:t>type </a:t>
            </a:r>
            <a:r>
              <a:rPr lang="en-IE" dirty="0" smtClean="0">
                <a:solidFill>
                  <a:schemeClr val="tx1"/>
                </a:solidFill>
              </a:rPr>
              <a:t>Animal.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Lines </a:t>
            </a:r>
            <a:r>
              <a:rPr lang="en-IE" dirty="0" smtClean="0">
                <a:solidFill>
                  <a:schemeClr val="tx1"/>
                </a:solidFill>
              </a:rPr>
              <a:t>16 </a:t>
            </a:r>
            <a:r>
              <a:rPr lang="en-IE" dirty="0" smtClean="0">
                <a:solidFill>
                  <a:schemeClr val="tx1"/>
                </a:solidFill>
              </a:rPr>
              <a:t>&amp; </a:t>
            </a:r>
            <a:r>
              <a:rPr lang="en-IE" dirty="0" smtClean="0">
                <a:solidFill>
                  <a:schemeClr val="tx1"/>
                </a:solidFill>
              </a:rPr>
              <a:t>17:</a:t>
            </a:r>
            <a:endParaRPr lang="en-IE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Tells </a:t>
            </a:r>
            <a:r>
              <a:rPr lang="en-IE" dirty="0">
                <a:solidFill>
                  <a:schemeClr val="tx1"/>
                </a:solidFill>
              </a:rPr>
              <a:t>the </a:t>
            </a:r>
            <a:r>
              <a:rPr lang="en-IE" i="1" dirty="0">
                <a:solidFill>
                  <a:schemeClr val="tx1"/>
                </a:solidFill>
              </a:rPr>
              <a:t>JVM </a:t>
            </a:r>
            <a:r>
              <a:rPr lang="en-IE" dirty="0">
                <a:solidFill>
                  <a:schemeClr val="tx1"/>
                </a:solidFill>
              </a:rPr>
              <a:t>to allocate space </a:t>
            </a:r>
            <a:r>
              <a:rPr lang="en-IE" dirty="0" smtClean="0">
                <a:solidFill>
                  <a:schemeClr val="tx1"/>
                </a:solidFill>
              </a:rPr>
              <a:t>for a </a:t>
            </a:r>
            <a:r>
              <a:rPr lang="en-IE" dirty="0">
                <a:solidFill>
                  <a:schemeClr val="tx1"/>
                </a:solidFill>
              </a:rPr>
              <a:t>new </a:t>
            </a:r>
            <a:r>
              <a:rPr lang="en-IE" dirty="0" smtClean="0">
                <a:solidFill>
                  <a:schemeClr val="tx1"/>
                </a:solidFill>
              </a:rPr>
              <a:t>Cat object and a new Dog </a:t>
            </a:r>
            <a:r>
              <a:rPr lang="en-IE" dirty="0">
                <a:solidFill>
                  <a:schemeClr val="tx1"/>
                </a:solidFill>
              </a:rPr>
              <a:t>object </a:t>
            </a:r>
            <a:endParaRPr lang="en-IE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Assigns </a:t>
            </a:r>
            <a:r>
              <a:rPr lang="en-IE" dirty="0">
                <a:solidFill>
                  <a:schemeClr val="tx1"/>
                </a:solidFill>
              </a:rPr>
              <a:t>the new </a:t>
            </a:r>
            <a:r>
              <a:rPr lang="en-IE" dirty="0" smtClean="0">
                <a:solidFill>
                  <a:schemeClr val="tx1"/>
                </a:solidFill>
              </a:rPr>
              <a:t>Cat and the new Dog </a:t>
            </a:r>
            <a:r>
              <a:rPr lang="en-IE" dirty="0">
                <a:solidFill>
                  <a:schemeClr val="tx1"/>
                </a:solidFill>
              </a:rPr>
              <a:t>to the </a:t>
            </a:r>
            <a:r>
              <a:rPr lang="en-IE" i="1" dirty="0" smtClean="0">
                <a:solidFill>
                  <a:schemeClr val="tx1"/>
                </a:solidFill>
              </a:rPr>
              <a:t>refer</a:t>
            </a:r>
            <a:r>
              <a:rPr lang="en-IE" dirty="0" smtClean="0">
                <a:solidFill>
                  <a:schemeClr val="tx1"/>
                </a:solidFill>
              </a:rPr>
              <a:t>ence variables animal1and animal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Lines </a:t>
            </a:r>
            <a:r>
              <a:rPr lang="en-IE" dirty="0" smtClean="0">
                <a:solidFill>
                  <a:schemeClr val="tx1"/>
                </a:solidFill>
              </a:rPr>
              <a:t>18 </a:t>
            </a:r>
            <a:r>
              <a:rPr lang="en-IE" dirty="0" smtClean="0">
                <a:solidFill>
                  <a:schemeClr val="tx1"/>
                </a:solidFill>
              </a:rPr>
              <a:t>&amp; </a:t>
            </a:r>
            <a:r>
              <a:rPr lang="en-IE" dirty="0" smtClean="0">
                <a:solidFill>
                  <a:schemeClr val="tx1"/>
                </a:solidFill>
              </a:rPr>
              <a:t>19:</a:t>
            </a:r>
            <a:endParaRPr lang="en-IE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Polymorphic method call – the correct versions of the method gets called for each object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191000" y="2698796"/>
            <a:ext cx="152400" cy="46027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981199"/>
            <a:ext cx="398145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Brace 4"/>
          <p:cNvSpPr/>
          <p:nvPr/>
        </p:nvSpPr>
        <p:spPr>
          <a:xfrm>
            <a:off x="4191000" y="2698796"/>
            <a:ext cx="76200" cy="4602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78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2: Animal Base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1600" y="1752600"/>
            <a:ext cx="3429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Same class as before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Abstract base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wo </a:t>
            </a:r>
            <a:r>
              <a:rPr lang="en-IE" dirty="0" smtClean="0">
                <a:solidFill>
                  <a:schemeClr val="tx1"/>
                </a:solidFill>
              </a:rPr>
              <a:t>private member variables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Default Constructor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Overloaded Constructed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Empty </a:t>
            </a:r>
            <a:r>
              <a:rPr lang="en-IE" dirty="0" err="1" smtClean="0">
                <a:solidFill>
                  <a:schemeClr val="tx1"/>
                </a:solidFill>
              </a:rPr>
              <a:t>makeSound</a:t>
            </a:r>
            <a:r>
              <a:rPr lang="en-IE" dirty="0" smtClean="0">
                <a:solidFill>
                  <a:schemeClr val="tx1"/>
                </a:solidFill>
              </a:rPr>
              <a:t>() method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>
                <a:solidFill>
                  <a:schemeClr val="tx1"/>
                </a:solidFill>
              </a:rPr>
              <a:t>Two getter methods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3705225" cy="4476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19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613</TotalTime>
  <Words>707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Wingdings</vt:lpstr>
      <vt:lpstr>Wingdings 2</vt:lpstr>
      <vt:lpstr>Median</vt:lpstr>
      <vt:lpstr>Software Development 3</vt:lpstr>
      <vt:lpstr>Subclass &amp; Superclass Types</vt:lpstr>
      <vt:lpstr>Subclass &amp; Superclass Types</vt:lpstr>
      <vt:lpstr>Example</vt:lpstr>
      <vt:lpstr>Example ctd</vt:lpstr>
      <vt:lpstr>Polymorphism – Another Example</vt:lpstr>
      <vt:lpstr>Example 1:Subclasses</vt:lpstr>
      <vt:lpstr>Example 1:Test Class</vt:lpstr>
      <vt:lpstr>Example 2: Animal Base Class</vt:lpstr>
      <vt:lpstr>Example 2: Sub Classes</vt:lpstr>
      <vt:lpstr>Example 2:Vet Class </vt:lpstr>
      <vt:lpstr>Example 2:Test Class </vt:lpstr>
      <vt:lpstr>Equals versus == in Java</vt:lpstr>
      <vt:lpstr>Equals versus == in 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3</dc:title>
  <dc:creator>pmagee</dc:creator>
  <cp:lastModifiedBy>Patricia Magee</cp:lastModifiedBy>
  <cp:revision>91</cp:revision>
  <dcterms:created xsi:type="dcterms:W3CDTF">2006-08-16T00:00:00Z</dcterms:created>
  <dcterms:modified xsi:type="dcterms:W3CDTF">2015-09-21T14:57:36Z</dcterms:modified>
</cp:coreProperties>
</file>