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0"/>
  </p:notesMasterIdLst>
  <p:handoutMasterIdLst>
    <p:handoutMasterId r:id="rId41"/>
  </p:handoutMasterIdLst>
  <p:sldIdLst>
    <p:sldId id="342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56" r:id="rId10"/>
    <p:sldId id="425" r:id="rId11"/>
    <p:sldId id="426" r:id="rId12"/>
    <p:sldId id="427" r:id="rId13"/>
    <p:sldId id="430" r:id="rId14"/>
    <p:sldId id="457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2240" autoAdjust="0"/>
  </p:normalViewPr>
  <p:slideViewPr>
    <p:cSldViewPr>
      <p:cViewPr varScale="1">
        <p:scale>
          <a:sx n="107" d="100"/>
          <a:sy n="107" d="100"/>
        </p:scale>
        <p:origin x="17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70" d="100"/>
          <a:sy n="70" d="100"/>
        </p:scale>
        <p:origin x="-1284" y="-102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96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C015484-B3B4-423B-BB86-E2DF10434752}" type="slidenum">
              <a:rPr lang="ar-SA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4718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DA946B-56F8-4F00-9452-DAFAA335572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4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9844D-19D7-41E7-A2D4-C858E33BFE27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3755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DA946B-56F8-4F00-9452-DAFAA335572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DA946B-56F8-4F00-9452-DAFAA335572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D3B89E-CB3A-4923-9A7C-500C6B4E6403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137414-5238-4360-8CB2-8320AB8E603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FE9E0-64CC-4670-80BB-6A948D25F49E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DAC44-C2BF-489E-BC64-27BA00F1AF9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D89EA206-0EB2-4917-A33B-025F66DB0EE0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97959980-402A-4C49-9C40-0BCC4C37A5F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FA083-FA92-4D04-B90D-08FEC84EA7DA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87A35B-F698-4FE7-BA34-C6F4E2B7A69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407D53-EE0D-481E-90B1-A43EAE06146F}" type="datetimeFigureOut">
              <a:rPr lang="en-US" smtClean="0"/>
              <a:pPr>
                <a:defRPr/>
              </a:pPr>
              <a:t>1/24/2016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ED2280-F164-476F-ACB1-81A446C4C13E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7ADA71D1-ED27-4927-9756-5D8D8C9A358E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F3A8A47-53B6-48CC-B713-F9FFC43A672E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74E40640-FEEB-49BC-8A4E-57767B7DE7D8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AE867E4-73A7-4A71-BF70-BADB6B7553D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7F304-2577-421A-9203-E17167B12289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BBF66-AFBF-4627-AC66-53188C626FDB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3E08D1-21A3-4FC7-86F9-DD72602D4279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348A8E-22DF-469D-8AD6-8F38CAE1F0D7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9562E-EC13-4AC6-B4B7-68515C0455F7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20D597-BB42-43FB-BC3E-4531605084C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6A807127-CA1C-473C-BCBF-978F3D501240}" type="datetimeFigureOut">
              <a:rPr lang="en-US" smtClean="0"/>
              <a:pPr>
                <a:defRPr/>
              </a:pPr>
              <a:t>1/24/2016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DC5070E-A980-42CB-9041-284202C3932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ABD621-6F54-40DB-95B7-343C88E23BA9}" type="datetimeFigureOut">
              <a:rPr lang="en-US" smtClean="0"/>
              <a:pPr>
                <a:defRPr/>
              </a:pPr>
              <a:t>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403DAA-11F9-49A8-BD33-6C60EF6F26BD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7851648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 Software Development 4 </a:t>
            </a:r>
            <a:endParaRPr lang="en-US" sz="5400" dirty="0"/>
          </a:p>
        </p:txBody>
      </p:sp>
      <p:sp>
        <p:nvSpPr>
          <p:cNvPr id="5123" name="Subtitle 3"/>
          <p:cNvSpPr>
            <a:spLocks noGrp="1"/>
          </p:cNvSpPr>
          <p:nvPr>
            <p:ph type="subTitle" idx="1"/>
          </p:nvPr>
        </p:nvSpPr>
        <p:spPr>
          <a:xfrm>
            <a:off x="2432050" y="6096000"/>
            <a:ext cx="6483350" cy="609600"/>
          </a:xfrm>
        </p:spPr>
        <p:txBody>
          <a:bodyPr/>
          <a:lstStyle/>
          <a:p>
            <a:pPr marR="0" eaLnBrk="1" hangingPunct="1"/>
            <a:r>
              <a:rPr lang="en-IE" sz="2800" dirty="0" smtClean="0"/>
              <a:t>JDBC - </a:t>
            </a:r>
            <a:r>
              <a:rPr lang="en-US" sz="2800" dirty="0" smtClean="0"/>
              <a:t>Java Database Connectivity</a:t>
            </a:r>
            <a:endParaRPr lang="en-IE" sz="2800" dirty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FB4B63-3062-4DA8-A1FB-FE9D35502D43}" type="slidenum">
              <a:rPr lang="ar-SA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a Database Connection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2400" dirty="0" smtClean="0"/>
              <a:t> method is used to get a connection to the database</a:t>
            </a:r>
          </a:p>
          <a:p>
            <a:pPr lvl="1" eaLnBrk="1" hangingPunct="1"/>
            <a:r>
              <a:rPr lang="en-US" sz="2200" dirty="0" smtClean="0"/>
              <a:t>General format of the simplest version:</a:t>
            </a:r>
          </a:p>
          <a:p>
            <a:pPr lvl="1" eaLnBrk="1" hangingPunct="1"/>
            <a:endParaRPr lang="en-US" sz="2200" dirty="0" smtClean="0"/>
          </a:p>
          <a:p>
            <a:pPr lvl="1" eaLnBrk="1" hangingPunct="1"/>
            <a:r>
              <a:rPr lang="en-US" sz="2200" dirty="0" smtClean="0"/>
              <a:t>General format if a user name and a password are required:</a:t>
            </a:r>
          </a:p>
          <a:p>
            <a:pPr lvl="1" eaLnBrk="1" hangingPunct="1"/>
            <a:endParaRPr lang="en-US" sz="2200" dirty="0" smtClean="0"/>
          </a:p>
          <a:p>
            <a:pPr lvl="1" eaLnBrk="1" hangingPunct="1"/>
            <a:endParaRPr lang="en-US" sz="2200" dirty="0" smtClean="0"/>
          </a:p>
          <a:p>
            <a:pPr lvl="1" eaLnBrk="1" hangingPunct="1"/>
            <a:endParaRPr lang="en-US" sz="2200" dirty="0" smtClean="0"/>
          </a:p>
          <a:p>
            <a:pPr lvl="2" eaLnBrk="1" hangingPunct="1"/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2200" dirty="0" smtClean="0"/>
              <a:t> is a string containing a valid username</a:t>
            </a:r>
          </a:p>
          <a:p>
            <a:pPr lvl="2" eaLnBrk="1" hangingPunct="1"/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2200" dirty="0" smtClean="0"/>
              <a:t> is a string containing a password</a:t>
            </a:r>
          </a:p>
          <a:p>
            <a:pPr lvl="2" eaLnBrk="1" hangingPunct="1"/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DatabaseURL</a:t>
            </a:r>
            <a:r>
              <a:rPr lang="en-US" sz="2200" dirty="0" smtClean="0"/>
              <a:t> lists the protocol used to access the database</a:t>
            </a:r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  <a:p>
            <a:pPr lvl="1" eaLnBrk="1" hangingPunct="1"/>
            <a:endParaRPr lang="en-US" sz="1900" dirty="0" smtClean="0"/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1600200" y="2819400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DriverManager.getConnection(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DatabaseURL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1600200" y="3733800"/>
            <a:ext cx="6629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DriverManager.getConnection(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DatabaseURL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2000" i="1">
                <a:latin typeface="Courier New" pitchFamily="49" charset="0"/>
                <a:cs typeface="Courier New" pitchFamily="49" charset="0"/>
              </a:rPr>
              <a:t>                            Username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2000" i="1">
                <a:latin typeface="Courier New" pitchFamily="49" charset="0"/>
                <a:cs typeface="Courier New" pitchFamily="49" charset="0"/>
              </a:rPr>
              <a:t>                            Password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a Database Connection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pPr eaLnBrk="1" hangingPunct="1"/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DatabaseURL</a:t>
            </a:r>
            <a:r>
              <a:rPr lang="en-US" sz="2400" i="1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is a string known as a </a:t>
            </a:r>
            <a:r>
              <a:rPr lang="en-US" sz="2400" i="1" dirty="0" smtClean="0">
                <a:cs typeface="Courier New" pitchFamily="49" charset="0"/>
              </a:rPr>
              <a:t>database URL</a:t>
            </a:r>
          </a:p>
          <a:p>
            <a:pPr lvl="1" eaLnBrk="1" hangingPunct="1"/>
            <a:r>
              <a:rPr lang="en-US" sz="2000" dirty="0" smtClean="0">
                <a:cs typeface="Courier New" pitchFamily="49" charset="0"/>
              </a:rPr>
              <a:t>URL stands for uniform resource locator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A simple database URL has the following general format: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protocol</a:t>
            </a:r>
            <a:r>
              <a:rPr lang="en-US" sz="2000" dirty="0" smtClean="0"/>
              <a:t> is the database protocol</a:t>
            </a:r>
          </a:p>
          <a:p>
            <a:pPr lvl="2" eaLnBrk="1" hangingPunct="1"/>
            <a:r>
              <a:rPr lang="en-US" sz="1800" dirty="0" smtClean="0">
                <a:cs typeface="Courier New" pitchFamily="49" charset="0"/>
              </a:rPr>
              <a:t>value is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jdbc</a:t>
            </a:r>
            <a:r>
              <a:rPr lang="en-US" sz="1800" dirty="0" smtClean="0"/>
              <a:t> when using JDBC</a:t>
            </a:r>
          </a:p>
          <a:p>
            <a:pPr lvl="1" eaLnBrk="1" hangingPunct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subprotocol</a:t>
            </a:r>
            <a:r>
              <a:rPr lang="en-US" sz="2000" dirty="0" smtClean="0"/>
              <a:t> varies depending on the type of DBMS</a:t>
            </a:r>
          </a:p>
          <a:p>
            <a:pPr lvl="1" eaLnBrk="1" hangingPunct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databaseName</a:t>
            </a:r>
            <a:r>
              <a:rPr lang="en-US" sz="2000" dirty="0" smtClean="0"/>
              <a:t> is the name of the database</a:t>
            </a:r>
          </a:p>
          <a:p>
            <a:pPr eaLnBrk="1" hangingPunct="1"/>
            <a:r>
              <a:rPr lang="en-US" sz="2400" dirty="0" smtClean="0"/>
              <a:t>Using Java DB, the URL for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global1</a:t>
            </a:r>
            <a:r>
              <a:rPr lang="en-US" sz="2400" dirty="0" smtClean="0"/>
              <a:t> database is: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1447800" y="2819400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i="1">
                <a:latin typeface="Courier New" pitchFamily="49" charset="0"/>
                <a:cs typeface="Courier New" pitchFamily="49" charset="0"/>
              </a:rPr>
              <a:t>protocol:subprotocol:databaseName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219200" y="5334000"/>
            <a:ext cx="670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800" dirty="0" err="1"/>
              <a:t>jdbc:oracle:thin</a:t>
            </a:r>
            <a:r>
              <a:rPr lang="en-IE" sz="2800" dirty="0"/>
              <a:t>:@//10.10.2.7:1521/global1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a Database Connection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/>
              <a:t>OracleDataSource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2400" dirty="0" smtClean="0"/>
              <a:t> method</a:t>
            </a:r>
          </a:p>
          <a:p>
            <a:pPr lvl="1" eaLnBrk="1" hangingPunct="1"/>
            <a:r>
              <a:rPr lang="en-US" sz="2400" dirty="0" smtClean="0"/>
              <a:t>Searches for and loads a compatible JDBC driver for the database specified by the URL</a:t>
            </a:r>
          </a:p>
          <a:p>
            <a:pPr lvl="1" eaLnBrk="1" hangingPunct="1"/>
            <a:r>
              <a:rPr lang="en-US" sz="2400" dirty="0" smtClean="0"/>
              <a:t>Returns a reference to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 smtClean="0"/>
              <a:t> object</a:t>
            </a:r>
          </a:p>
          <a:p>
            <a:pPr lvl="2" eaLnBrk="1" hangingPunct="1"/>
            <a:r>
              <a:rPr lang="en-US" dirty="0" smtClean="0"/>
              <a:t>Should be saved in a variable, so it can be used later</a:t>
            </a:r>
          </a:p>
          <a:p>
            <a:pPr lvl="1" eaLnBrk="1" hangingPunct="1"/>
            <a:r>
              <a:rPr lang="en-US" sz="2400" dirty="0" smtClean="0"/>
              <a:t>Throws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2400" dirty="0" smtClean="0"/>
              <a:t> if it fails to load a compatible JDBC driver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dirty="0" smtClean="0"/>
              <a:t>See example on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Program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1017494"/>
            <a:ext cx="3429000" cy="385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600" dirty="0" smtClean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Lines 3-8: Import relevant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 18: </a:t>
            </a:r>
            <a:r>
              <a:rPr lang="en-IE" sz="1600" b="0" dirty="0">
                <a:solidFill>
                  <a:schemeClr val="tx1"/>
                </a:solidFill>
              </a:rPr>
              <a:t>Create an </a:t>
            </a:r>
            <a:r>
              <a:rPr lang="en-IE" sz="1600" b="0" dirty="0" err="1">
                <a:solidFill>
                  <a:schemeClr val="tx1"/>
                </a:solidFill>
              </a:rPr>
              <a:t>OracleDataSource</a:t>
            </a:r>
            <a:r>
              <a:rPr lang="en-IE" sz="1600" b="0" dirty="0">
                <a:solidFill>
                  <a:schemeClr val="tx1"/>
                </a:solidFill>
              </a:rPr>
              <a:t> </a:t>
            </a:r>
            <a:r>
              <a:rPr lang="en-IE" sz="1600" b="0" dirty="0" smtClean="0">
                <a:solidFill>
                  <a:schemeClr val="tx1"/>
                </a:solidFill>
              </a:rPr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 24-26: </a:t>
            </a:r>
            <a:r>
              <a:rPr lang="en-IE" sz="1600" b="0" dirty="0">
                <a:solidFill>
                  <a:schemeClr val="tx1"/>
                </a:solidFill>
              </a:rPr>
              <a:t>Call the setter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 28: </a:t>
            </a:r>
            <a:r>
              <a:rPr lang="en-IE" sz="1600" b="0" dirty="0">
                <a:solidFill>
                  <a:schemeClr val="tx1"/>
                </a:solidFill>
              </a:rPr>
              <a:t>Call the </a:t>
            </a:r>
            <a:r>
              <a:rPr lang="en-IE" sz="1600" b="0" dirty="0" err="1">
                <a:solidFill>
                  <a:schemeClr val="tx1"/>
                </a:solidFill>
              </a:rPr>
              <a:t>getConnection</a:t>
            </a:r>
            <a:r>
              <a:rPr lang="en-IE" sz="1600" b="0" dirty="0">
                <a:solidFill>
                  <a:schemeClr val="tx1"/>
                </a:solidFill>
              </a:rPr>
              <a:t>() method to return a </a:t>
            </a:r>
            <a:r>
              <a:rPr lang="en-IE" sz="1600" b="0" dirty="0" err="1">
                <a:solidFill>
                  <a:schemeClr val="tx1"/>
                </a:solidFill>
              </a:rPr>
              <a:t>db</a:t>
            </a:r>
            <a:r>
              <a:rPr lang="en-IE" sz="1600" b="0" dirty="0">
                <a:solidFill>
                  <a:schemeClr val="tx1"/>
                </a:solidFill>
              </a:rPr>
              <a:t> </a:t>
            </a:r>
            <a:r>
              <a:rPr lang="en-IE" sz="1600" b="0" dirty="0" smtClean="0">
                <a:solidFill>
                  <a:schemeClr val="tx1"/>
                </a:solidFill>
              </a:rPr>
              <a:t>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A try catch is needed because the code on line 18 and 28 may throw an </a:t>
            </a:r>
            <a:r>
              <a:rPr lang="en-IE" sz="1600" b="0" dirty="0" err="1" smtClean="0">
                <a:solidFill>
                  <a:schemeClr val="tx1"/>
                </a:solidFill>
              </a:rPr>
              <a:t>SQLException</a:t>
            </a:r>
            <a:r>
              <a:rPr lang="en-IE" sz="1600" b="0" dirty="0" smtClean="0">
                <a:solidFill>
                  <a:schemeClr val="tx1"/>
                </a:solidFill>
              </a:rPr>
              <a:t> which needs to be caught</a:t>
            </a:r>
            <a:endParaRPr lang="en-IE" sz="1600" b="0" dirty="0">
              <a:solidFill>
                <a:schemeClr val="tx1"/>
              </a:solidFill>
            </a:endParaRPr>
          </a:p>
          <a:p>
            <a:endParaRPr lang="en-IE" sz="1600" dirty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 smtClean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017494"/>
            <a:ext cx="5422367" cy="54595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Program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169894"/>
            <a:ext cx="3505200" cy="431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600" dirty="0" smtClean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Once </a:t>
            </a:r>
            <a:r>
              <a:rPr lang="en-IE" sz="1600" b="0" dirty="0">
                <a:solidFill>
                  <a:schemeClr val="tx1"/>
                </a:solidFill>
              </a:rPr>
              <a:t>a connection to </a:t>
            </a:r>
            <a:r>
              <a:rPr lang="en-IE" sz="1600" b="0" dirty="0" smtClean="0">
                <a:solidFill>
                  <a:schemeClr val="tx1"/>
                </a:solidFill>
              </a:rPr>
              <a:t>the database </a:t>
            </a:r>
            <a:r>
              <a:rPr lang="en-IE" sz="1600" b="0" dirty="0">
                <a:solidFill>
                  <a:schemeClr val="tx1"/>
                </a:solidFill>
              </a:rPr>
              <a:t>is </a:t>
            </a:r>
            <a:r>
              <a:rPr lang="en-IE" sz="1600" b="0" dirty="0" smtClean="0">
                <a:solidFill>
                  <a:schemeClr val="tx1"/>
                </a:solidFill>
              </a:rPr>
              <a:t>established, that</a:t>
            </a:r>
            <a:r>
              <a:rPr lang="en-IE" sz="1600" b="0" dirty="0">
                <a:solidFill>
                  <a:schemeClr val="tx1"/>
                </a:solidFill>
              </a:rPr>
              <a:t> Connection object can be used to send SQL statements. </a:t>
            </a:r>
            <a:endParaRPr lang="en-IE" sz="16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The </a:t>
            </a:r>
            <a:r>
              <a:rPr lang="en-IE" sz="1600" b="0" dirty="0">
                <a:solidFill>
                  <a:schemeClr val="tx1"/>
                </a:solidFill>
              </a:rPr>
              <a:t>Java JDBC's Statement objects are JDBC's way of executing SQL statements to the database</a:t>
            </a:r>
            <a:r>
              <a:rPr lang="en-IE" sz="1600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A</a:t>
            </a:r>
            <a:r>
              <a:rPr lang="en-IE" sz="1600" b="0" dirty="0">
                <a:solidFill>
                  <a:schemeClr val="tx1"/>
                </a:solidFill>
              </a:rPr>
              <a:t> Statement object is used to send SQL statements to a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Lines 38: Initialises a Statement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 39: Initialises a </a:t>
            </a:r>
            <a:r>
              <a:rPr lang="en-IE" sz="1600" b="0" dirty="0" err="1">
                <a:solidFill>
                  <a:schemeClr val="tx1"/>
                </a:solidFill>
              </a:rPr>
              <a:t>R</a:t>
            </a:r>
            <a:r>
              <a:rPr lang="en-IE" sz="1600" b="0" dirty="0" err="1" smtClean="0">
                <a:solidFill>
                  <a:schemeClr val="tx1"/>
                </a:solidFill>
              </a:rPr>
              <a:t>esultSet</a:t>
            </a:r>
            <a:r>
              <a:rPr lang="en-IE" sz="1600" b="0" dirty="0" smtClean="0">
                <a:solidFill>
                  <a:schemeClr val="tx1"/>
                </a:solidFill>
              </a:rPr>
              <a:t> object</a:t>
            </a:r>
            <a:endParaRPr lang="en-IE" sz="16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Lines 40-41 are used to iterate the result set to display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 smtClean="0">
                <a:solidFill>
                  <a:schemeClr val="tx1"/>
                </a:solidFill>
              </a:rPr>
              <a:t>Lines 49-59 closes the Statement, </a:t>
            </a:r>
            <a:r>
              <a:rPr lang="en-IE" sz="1600" b="0" dirty="0" err="1" smtClean="0">
                <a:solidFill>
                  <a:schemeClr val="tx1"/>
                </a:solidFill>
              </a:rPr>
              <a:t>ResultSet</a:t>
            </a:r>
            <a:r>
              <a:rPr lang="en-IE" sz="1600" b="0" dirty="0" smtClean="0">
                <a:solidFill>
                  <a:schemeClr val="tx1"/>
                </a:solidFill>
              </a:rPr>
              <a:t> and Connection objects</a:t>
            </a:r>
            <a:endParaRPr lang="en-IE" sz="1600" dirty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 smtClean="0">
              <a:solidFill>
                <a:schemeClr val="tx1"/>
              </a:solidFill>
            </a:endParaRPr>
          </a:p>
          <a:p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43000"/>
            <a:ext cx="531609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513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4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Passing an SQL Statement to the DBMS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294688" cy="487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Once you have established a connection, you must get a reference to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400" dirty="0" smtClean="0"/>
              <a:t> object before you can issue SQL statements to the DBMS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000" dirty="0" smtClean="0"/>
              <a:t> object has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en-US" sz="2000" dirty="0" smtClean="0"/>
              <a:t> method that returns a reference to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dirty="0" smtClean="0"/>
              <a:t> object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dirty="0" smtClean="0"/>
              <a:t> object contains the results of the query</a:t>
            </a:r>
          </a:p>
          <a:p>
            <a:pPr eaLnBrk="1" hangingPunct="1"/>
            <a:r>
              <a:rPr lang="en-US" sz="2000" dirty="0" smtClean="0"/>
              <a:t>Example:</a:t>
            </a:r>
          </a:p>
        </p:txBody>
      </p:sp>
      <p:sp>
        <p:nvSpPr>
          <p:cNvPr id="24581" name="TextBox 11"/>
          <p:cNvSpPr txBox="1">
            <a:spLocks noChangeArrowheads="1"/>
          </p:cNvSpPr>
          <p:nvPr/>
        </p:nvSpPr>
        <p:spPr bwMode="auto">
          <a:xfrm>
            <a:off x="381000" y="4343400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 dirty="0" smtClean="0"/>
              <a:t>Statement stmt = </a:t>
            </a:r>
            <a:r>
              <a:rPr lang="en-IE" sz="1800" dirty="0" err="1" smtClean="0"/>
              <a:t>conn.createStatement</a:t>
            </a:r>
            <a:r>
              <a:rPr lang="en-IE" sz="1800" dirty="0" smtClean="0"/>
              <a:t>();</a:t>
            </a:r>
          </a:p>
          <a:p>
            <a:r>
              <a:rPr lang="en-IE" sz="1800" dirty="0" err="1" smtClean="0"/>
              <a:t>ResultSet</a:t>
            </a:r>
            <a:r>
              <a:rPr lang="en-IE" sz="1800" dirty="0" smtClean="0"/>
              <a:t> </a:t>
            </a:r>
            <a:r>
              <a:rPr lang="en-IE" sz="1800" dirty="0" err="1" smtClean="0"/>
              <a:t>rset</a:t>
            </a:r>
            <a:r>
              <a:rPr lang="en-IE" sz="1800" dirty="0" smtClean="0"/>
              <a:t> = </a:t>
            </a:r>
            <a:r>
              <a:rPr lang="en-IE" sz="1800" dirty="0" err="1" smtClean="0"/>
              <a:t>stmt.executeQuery</a:t>
            </a:r>
            <a:r>
              <a:rPr lang="en-IE" sz="1800" dirty="0" smtClean="0"/>
              <a:t>("SELECT * FROM Album ");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44" y="4989731"/>
            <a:ext cx="7391400" cy="1847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Getting a Row from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 has an internal </a:t>
            </a:r>
            <a:r>
              <a:rPr lang="en-US" i="1" smtClean="0"/>
              <a:t>cursor</a:t>
            </a:r>
          </a:p>
          <a:p>
            <a:pPr lvl="1" eaLnBrk="1" hangingPunct="1"/>
            <a:r>
              <a:rPr lang="en-US" smtClean="0"/>
              <a:t>Points to a specific row 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</a:p>
          <a:p>
            <a:pPr lvl="1" eaLnBrk="1" hangingPunct="1"/>
            <a:r>
              <a:rPr lang="en-US" smtClean="0"/>
              <a:t>The row to which it points is the </a:t>
            </a:r>
            <a:r>
              <a:rPr lang="en-US" i="1" smtClean="0"/>
              <a:t>current row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mtClean="0"/>
              <a:t>Initially positioned just before the first row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mtClean="0"/>
              <a:t>Can be moved from row to row to examine all rows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1000"/>
            <a:ext cx="5191125" cy="1866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Getting a Row from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object’s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mtClean="0"/>
              <a:t> method moves the cursor to the next row 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</a:p>
          <a:p>
            <a:pPr marL="742950" lvl="2" indent="-342900" eaLnBrk="1" hangingPunct="1">
              <a:buFontTx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/>
            <a:r>
              <a:rPr lang="en-US" smtClean="0"/>
              <a:t>moves to first row in a newly created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</a:p>
          <a:p>
            <a:pPr marL="342900" lvl="1" indent="-342900" eaLnBrk="1" hangingPunct="1"/>
            <a:r>
              <a:rPr lang="en-US" smtClean="0"/>
              <a:t>moves to the next row each time it is called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2895600" y="2590800"/>
            <a:ext cx="243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result.next();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962400"/>
            <a:ext cx="5934075" cy="2276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Getting a Row from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object’s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mtClean="0"/>
              <a:t> method returns a Boolean value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mtClean="0"/>
              <a:t> if successfully moved to the next row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mtClean="0"/>
              <a:t> if there are no more rows</a:t>
            </a:r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mtClean="0"/>
              <a:t> loop can be used to move through all the rows of a newly created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</a:p>
          <a:p>
            <a:pPr eaLnBrk="1" hangingPunct="1"/>
            <a:endParaRPr lang="en-US" smtClean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171700" y="4876800"/>
            <a:ext cx="4800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while (result.next())</a:t>
            </a:r>
          </a:p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   // Process the current row.</a:t>
            </a:r>
          </a:p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Getting Columns in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You use one of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400" dirty="0" smtClean="0"/>
              <a:t> object’s “get” methods to retrieve the contents of a specific column in the current row.</a:t>
            </a:r>
          </a:p>
          <a:p>
            <a:pPr eaLnBrk="1" hangingPunct="1"/>
            <a:r>
              <a:rPr lang="en-US" sz="2400" dirty="0" smtClean="0"/>
              <a:t>Can pass an argument for either the column number or the column name</a:t>
            </a: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95300" y="3276600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rset.next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rset.getInt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(1) + "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rset.getString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(2)+ "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rset.getString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(3));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rset.next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rset.getInt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("ID") + "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rset.getString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("title")+ "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rset.getString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("artist"));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Introduction to Database Management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524000"/>
            <a:ext cx="8294688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Storing data in traditional text or binary files has its limits</a:t>
            </a:r>
          </a:p>
          <a:p>
            <a:pPr lvl="1" eaLnBrk="1" hangingPunct="1"/>
            <a:r>
              <a:rPr lang="en-US" sz="2400" smtClean="0"/>
              <a:t>well suited for applications that store only a small amount of data</a:t>
            </a:r>
          </a:p>
          <a:p>
            <a:pPr lvl="1" eaLnBrk="1" hangingPunct="1"/>
            <a:r>
              <a:rPr lang="en-US" sz="2400" smtClean="0"/>
              <a:t>not practical for applications that must store a large amount of data</a:t>
            </a:r>
          </a:p>
          <a:p>
            <a:pPr lvl="1" eaLnBrk="1" hangingPunct="1"/>
            <a:r>
              <a:rPr lang="en-US" sz="2400" smtClean="0"/>
              <a:t>simple operations become cumbersome and inefficient as data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Getting Columns in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Object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609600" y="1447800"/>
          <a:ext cx="7924800" cy="4800601"/>
        </p:xfrm>
        <a:graphic>
          <a:graphicData uri="http://schemas.openxmlformats.org/drawingml/2006/table">
            <a:tbl>
              <a:tblPr/>
              <a:tblGrid>
                <a:gridCol w="3884613"/>
                <a:gridCol w="4040187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ResultSet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Method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 getDouble(int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colNumber)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 getDouble(String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colName)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Returns the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that is stored in the column specified by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colNumber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colName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The column must hold data that is compatible with the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data type in Java. If an error occurs, the method throws 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SQLException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 getInt(int colNumber)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 getInt(String colName)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Returns the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that is stored in the column specified by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colNumber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or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colName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The column must hold data that is compatible with the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data type in Java. If an error occurs, the method throws an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SQLException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getString(int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colNumber)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getString(String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colName)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Returns the string that is stored in the column specified by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colNumber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colName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The column must hold data that is compatible with the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type in Java. If an error occurs, the method throws 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SQLException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Specifying Search Criteria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 smtClean="0"/>
              <a:t>clause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smtClean="0"/>
              <a:t>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smtClean="0"/>
              <a:t> clause can be used with 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smtClean="0"/>
              <a:t> statement to specify a search criteria</a:t>
            </a:r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i="1" smtClean="0">
                <a:cs typeface="Courier New" pitchFamily="49" charset="0"/>
              </a:rPr>
              <a:t>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Criteria</a:t>
            </a:r>
            <a:r>
              <a:rPr lang="en-US" sz="2000" smtClean="0"/>
              <a:t> is a conditional expression</a:t>
            </a:r>
          </a:p>
          <a:p>
            <a:pPr eaLnBrk="1" hangingPunct="1"/>
            <a:r>
              <a:rPr lang="en-US" sz="2000" smtClean="0"/>
              <a:t>Example: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eaLnBrk="1" hangingPunct="1"/>
            <a:r>
              <a:rPr lang="en-US" sz="2000" smtClean="0"/>
              <a:t>Only the rows that meet the search criteria are returned in the result set</a:t>
            </a:r>
          </a:p>
          <a:p>
            <a:pPr eaLnBrk="1" hangingPunct="1"/>
            <a:r>
              <a:rPr lang="en-US" sz="2000" smtClean="0"/>
              <a:t>A </a:t>
            </a:r>
            <a:r>
              <a:rPr lang="en-US" sz="2000" i="1" smtClean="0"/>
              <a:t>result set</a:t>
            </a:r>
            <a:r>
              <a:rPr lang="en-US" sz="2000" smtClean="0"/>
              <a:t> is an object that contains the results of an SQL statement</a:t>
            </a:r>
            <a:endParaRPr lang="en-US" sz="2400" smtClean="0"/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401763" y="2286000"/>
            <a:ext cx="6340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Criteria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066800" y="3581400"/>
            <a:ext cx="8105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dirty="0" err="1" smtClean="0"/>
              <a:t>rset</a:t>
            </a:r>
            <a:r>
              <a:rPr lang="en-IE" sz="1800" dirty="0" smtClean="0"/>
              <a:t> = </a:t>
            </a:r>
            <a:r>
              <a:rPr lang="en-IE" sz="1800" dirty="0" err="1" smtClean="0"/>
              <a:t>stmt.executeQuery</a:t>
            </a:r>
            <a:r>
              <a:rPr lang="en-IE" sz="1800" dirty="0" smtClean="0"/>
              <a:t>("SELECT * FROM Album WHERE id &gt; 2 ");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8" name="Up Arrow 9"/>
          <p:cNvSpPr>
            <a:spLocks noChangeArrowheads="1"/>
          </p:cNvSpPr>
          <p:nvPr/>
        </p:nvSpPr>
        <p:spPr bwMode="auto">
          <a:xfrm rot="10800000">
            <a:off x="4457700" y="4038600"/>
            <a:ext cx="228600" cy="304800"/>
          </a:xfrm>
          <a:prstGeom prst="upArrow">
            <a:avLst>
              <a:gd name="adj1" fmla="val 50000"/>
              <a:gd name="adj2" fmla="val 5001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419600"/>
            <a:ext cx="2501900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Relational Operators</a:t>
            </a:r>
          </a:p>
        </p:txBody>
      </p:sp>
      <p:sp>
        <p:nvSpPr>
          <p:cNvPr id="31748" name="Content Placeholder 5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Standard SQL supports the following relational operators: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Notice a few SQL relational operators are different than in Java</a:t>
            </a:r>
          </a:p>
          <a:p>
            <a:pPr lvl="1" eaLnBrk="1" hangingPunct="1"/>
            <a:r>
              <a:rPr lang="en-US" sz="2000" smtClean="0"/>
              <a:t>SQL equal to operator is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lvl="1" eaLnBrk="1" hangingPunct="1"/>
            <a:r>
              <a:rPr lang="en-US" sz="2000" smtClean="0"/>
              <a:t>SQL not equal to operator is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&lt;&gt;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/>
        </p:nvGraphicFramePr>
        <p:xfrm>
          <a:off x="1828800" y="2209800"/>
          <a:ext cx="5448300" cy="2600325"/>
        </p:xfrm>
        <a:graphic>
          <a:graphicData uri="http://schemas.openxmlformats.org/drawingml/2006/table">
            <a:tbl>
              <a:tblPr/>
              <a:tblGrid>
                <a:gridCol w="2770188"/>
                <a:gridCol w="26781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Operator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Greater than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Less than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Greater than or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Less than or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Comparisons in SQL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Example 1:</a:t>
            </a:r>
          </a:p>
          <a:p>
            <a:pPr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In SQL, strings are enclosed in single quotes</a:t>
            </a:r>
          </a:p>
          <a:p>
            <a:pPr eaLnBrk="1" hangingPunct="1"/>
            <a:r>
              <a:rPr lang="en-US" sz="1800" dirty="0" smtClean="0"/>
              <a:t>Warning!</a:t>
            </a:r>
          </a:p>
          <a:p>
            <a:pPr lvl="1" eaLnBrk="1" hangingPunct="1">
              <a:buFontTx/>
              <a:buNone/>
            </a:pPr>
            <a:endParaRPr lang="en-US" sz="1800" dirty="0" smtClean="0"/>
          </a:p>
          <a:p>
            <a:pPr lvl="1" eaLnBrk="1" hangingPunct="1"/>
            <a:r>
              <a:rPr lang="en-US" sz="1800" dirty="0" smtClean="0"/>
              <a:t>String comparisons in SQL are case sensitive</a:t>
            </a:r>
          </a:p>
          <a:p>
            <a:r>
              <a:rPr lang="en-US" sz="1800" dirty="0" smtClean="0"/>
              <a:t>Example 2: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UPPER()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or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LOWER()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functions convert the string to uppercase or lowercase and can help prevent case sensitive errors when comparing strings</a:t>
            </a:r>
          </a:p>
          <a:p>
            <a:pPr lvl="1" eaLnBrk="1" hangingPunct="1">
              <a:buNone/>
            </a:pPr>
            <a:endParaRPr lang="en-US" sz="1800" dirty="0" smtClean="0"/>
          </a:p>
        </p:txBody>
      </p:sp>
      <p:sp>
        <p:nvSpPr>
          <p:cNvPr id="32775" name="TextBox 5"/>
          <p:cNvSpPr txBox="1">
            <a:spLocks noChangeArrowheads="1"/>
          </p:cNvSpPr>
          <p:nvPr/>
        </p:nvSpPr>
        <p:spPr bwMode="auto">
          <a:xfrm>
            <a:off x="990600" y="2971800"/>
            <a:ext cx="754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 dirty="0" smtClean="0"/>
              <a:t>SELECT * FROM Album WHERE artist = ‘</a:t>
            </a:r>
            <a:r>
              <a:rPr lang="en-IE" sz="1600" dirty="0" err="1" smtClean="0"/>
              <a:t>keane</a:t>
            </a:r>
            <a:r>
              <a:rPr lang="en-IE" sz="1600" dirty="0" smtClean="0"/>
              <a:t>'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6" name="TextBox 5"/>
          <p:cNvSpPr txBox="1">
            <a:spLocks noChangeArrowheads="1"/>
          </p:cNvSpPr>
          <p:nvPr/>
        </p:nvSpPr>
        <p:spPr bwMode="auto">
          <a:xfrm>
            <a:off x="990600" y="1981200"/>
            <a:ext cx="762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 dirty="0" smtClean="0"/>
              <a:t>SELECT * FROM Album WHERE artist = 'Keane'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6800" y="4140200"/>
            <a:ext cx="624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Coffee 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WHERE UPPER(Description) = 'FRENCH ROAST DARK'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mtClean="0"/>
              <a:t> Operator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400" smtClean="0"/>
              <a:t>In SQL, 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400" smtClean="0"/>
              <a:t> operator can be used to search for a substring</a:t>
            </a:r>
          </a:p>
          <a:p>
            <a:pPr eaLnBrk="1" hangingPunct="1"/>
            <a:r>
              <a:rPr lang="en-US" sz="2000" smtClean="0"/>
              <a:t>Example 1:</a:t>
            </a:r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>
                <a:cs typeface="Courier New" pitchFamily="49" charset="0"/>
              </a:rPr>
              <a:t>The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smtClean="0">
                <a:cs typeface="Courier New" pitchFamily="49" charset="0"/>
              </a:rPr>
              <a:t> symbol </a:t>
            </a:r>
            <a:r>
              <a:rPr lang="en-US" sz="2000" smtClean="0"/>
              <a:t>is used as a wildcard for multiple characters</a:t>
            </a:r>
          </a:p>
          <a:p>
            <a:pPr eaLnBrk="1" hangingPunct="1"/>
            <a:r>
              <a:rPr lang="en-US" sz="2000" smtClean="0"/>
              <a:t>Example 2:</a:t>
            </a:r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>
                <a:cs typeface="Courier New" pitchFamily="49" charset="0"/>
              </a:rPr>
              <a:t>The</a:t>
            </a:r>
            <a:r>
              <a:rPr lang="en-US" sz="2000" smtClean="0"/>
              <a:t> underscore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(_)</a:t>
            </a:r>
            <a:r>
              <a:rPr lang="en-US" sz="2000" smtClean="0"/>
              <a:t> is a used as a wildcard for a single character</a:t>
            </a:r>
          </a:p>
          <a:p>
            <a:pPr eaLnBrk="1" hangingPunct="1"/>
            <a:r>
              <a:rPr lang="en-US" sz="2000" smtClean="0"/>
              <a:t>Example 3: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>
                <a:cs typeface="Courier New" pitchFamily="49" charset="0"/>
              </a:rPr>
              <a:t>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000" smtClean="0"/>
              <a:t> operator is used to disqualify the search criteria</a:t>
            </a:r>
          </a:p>
          <a:p>
            <a:pPr eaLnBrk="1" hangingPunct="1"/>
            <a:endParaRPr lang="en-US" smtClean="0"/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1066800" y="2514600"/>
            <a:ext cx="746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 FROM Coffee WHERE Description LIKE '%Decaf%'</a:t>
            </a:r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1066800" y="3657600"/>
            <a:ext cx="6800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 FROM Coffee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ProdNum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LIKE '2_-00_'</a:t>
            </a:r>
          </a:p>
        </p:txBody>
      </p:sp>
      <p:sp>
        <p:nvSpPr>
          <p:cNvPr id="33799" name="TextBox 5"/>
          <p:cNvSpPr txBox="1">
            <a:spLocks noChangeArrowheads="1"/>
          </p:cNvSpPr>
          <p:nvPr/>
        </p:nvSpPr>
        <p:spPr bwMode="auto">
          <a:xfrm>
            <a:off x="1066800" y="4953000"/>
            <a:ext cx="55610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 FROM Coffee 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WHERE Description NOT LIKE '%Decaf%'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dirty="0" smtClean="0"/>
              <a:t> operators can be used to specify multiple search criteria in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 smtClean="0"/>
              <a:t> clause</a:t>
            </a:r>
          </a:p>
          <a:p>
            <a:pPr eaLnBrk="1" hangingPunct="1"/>
            <a:r>
              <a:rPr lang="en-US" sz="2400" dirty="0" smtClean="0"/>
              <a:t>Example 1: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 smtClean="0"/>
              <a:t> operator requires that </a:t>
            </a:r>
            <a:r>
              <a:rPr lang="en-US" sz="2400" i="1" dirty="0" smtClean="0"/>
              <a:t>both</a:t>
            </a:r>
            <a:r>
              <a:rPr lang="en-US" sz="2400" dirty="0" smtClean="0"/>
              <a:t> search criteria be true</a:t>
            </a:r>
          </a:p>
          <a:p>
            <a:pPr eaLnBrk="1" hangingPunct="1"/>
            <a:r>
              <a:rPr lang="en-US" sz="2400" dirty="0" smtClean="0"/>
              <a:t>Example 2: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dirty="0" smtClean="0"/>
              <a:t> operator requires that </a:t>
            </a:r>
            <a:r>
              <a:rPr lang="en-US" sz="2400" i="1" dirty="0" smtClean="0"/>
              <a:t>either</a:t>
            </a:r>
            <a:r>
              <a:rPr lang="en-US" sz="2400" dirty="0" smtClean="0"/>
              <a:t> search criteria be true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914400" y="2971800"/>
            <a:ext cx="571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 FROM Coffee 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WHERE Price &gt; 10.00 AND Price &lt; 14.00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914400" y="4800600"/>
            <a:ext cx="784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 FROM Coffee 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WHERE Description LIKE '%Dark%' 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ProdNum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LIKE '16%'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Sorting the Results of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mtClean="0"/>
              <a:t> Query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Use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lang="en-US" sz="2800" dirty="0" smtClean="0"/>
              <a:t>clause to sort results according to a column value</a:t>
            </a:r>
          </a:p>
          <a:p>
            <a:pPr eaLnBrk="1" hangingPunct="1"/>
            <a:r>
              <a:rPr lang="en-US" sz="2400" dirty="0" smtClean="0"/>
              <a:t>Example 1: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Sorted in ascending order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2400" dirty="0" smtClean="0"/>
              <a:t>) by default</a:t>
            </a:r>
          </a:p>
          <a:p>
            <a:pPr eaLnBrk="1" hangingPunct="1"/>
            <a:r>
              <a:rPr lang="en-US" sz="2400" dirty="0" smtClean="0"/>
              <a:t>Example 2: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Use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400" dirty="0" smtClean="0"/>
              <a:t> operator to sort results in descending order</a:t>
            </a:r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1143000" y="4419600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Coffee </a:t>
            </a:r>
          </a:p>
          <a:p>
            <a:pPr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WHERE Price &gt; 9.95 ORDER BY Price DESC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1143000" y="3048000"/>
            <a:ext cx="579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Coffee ORDER BY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Mathematical Functions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The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500" dirty="0" smtClean="0"/>
              <a:t> function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calculates the average value in a particular column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The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500" dirty="0" smtClean="0"/>
              <a:t> function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calculates the sum of a column’s values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The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500" dirty="0" smtClean="0"/>
              <a:t> and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500" dirty="0" smtClean="0"/>
              <a:t> functions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calculate the minimum and maximum values found in a column</a:t>
            </a:r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The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500" dirty="0" smtClean="0"/>
              <a:t> function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can be used to determine the number of rows in a table</a:t>
            </a: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1524000" y="2209800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AVG(Price) FROM Coffee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1524000" y="3276600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SUM(Price) FROM Coffee</a:t>
            </a:r>
          </a:p>
        </p:txBody>
      </p:sp>
      <p:sp>
        <p:nvSpPr>
          <p:cNvPr id="36871" name="TextBox 5"/>
          <p:cNvSpPr txBox="1">
            <a:spLocks noChangeArrowheads="1"/>
          </p:cNvSpPr>
          <p:nvPr/>
        </p:nvSpPr>
        <p:spPr bwMode="auto">
          <a:xfrm>
            <a:off x="1524000" y="43434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MIN(Price) FROM Coffee</a:t>
            </a:r>
          </a:p>
        </p:txBody>
      </p:sp>
      <p:sp>
        <p:nvSpPr>
          <p:cNvPr id="36872" name="TextBox 5"/>
          <p:cNvSpPr txBox="1">
            <a:spLocks noChangeArrowheads="1"/>
          </p:cNvSpPr>
          <p:nvPr/>
        </p:nvSpPr>
        <p:spPr bwMode="auto">
          <a:xfrm>
            <a:off x="1524000" y="47244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MAX(Price) FROM Coffee</a:t>
            </a:r>
          </a:p>
        </p:txBody>
      </p:sp>
      <p:sp>
        <p:nvSpPr>
          <p:cNvPr id="36873" name="TextBox 5"/>
          <p:cNvSpPr txBox="1">
            <a:spLocks noChangeArrowheads="1"/>
          </p:cNvSpPr>
          <p:nvPr/>
        </p:nvSpPr>
        <p:spPr bwMode="auto">
          <a:xfrm>
            <a:off x="1524000" y="57912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SELECT COUNT(*) FROM Coffee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Rows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 SQL, 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400" smtClean="0"/>
              <a:t> statement inserts a row into a table</a:t>
            </a:r>
          </a:p>
          <a:p>
            <a:pPr lvl="1" eaLnBrk="1" hangingPunct="1">
              <a:buFontTx/>
              <a:buNone/>
            </a:pPr>
            <a:endParaRPr lang="en-US" sz="2000" b="1" i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000" smtClean="0"/>
              <a:t> is the name of the database table</a:t>
            </a:r>
          </a:p>
          <a:p>
            <a:pPr lvl="1" eaLnBrk="1" hangingPunct="1"/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Value1, Value2, ...</a:t>
            </a:r>
            <a:r>
              <a:rPr lang="en-US" sz="2000" smtClean="0"/>
              <a:t> is a list of column values</a:t>
            </a:r>
          </a:p>
          <a:p>
            <a:pPr eaLnBrk="1" hangingPunct="1"/>
            <a:r>
              <a:rPr lang="en-US" sz="2400" smtClean="0"/>
              <a:t>Example: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/>
            <a:r>
              <a:rPr lang="en-US" sz="2000" smtClean="0"/>
              <a:t>Strings are enclosed in single quotes</a:t>
            </a:r>
          </a:p>
          <a:p>
            <a:pPr lvl="1" eaLnBrk="1" hangingPunct="1"/>
            <a:r>
              <a:rPr lang="en-US" sz="2000" smtClean="0"/>
              <a:t>Values appear in the same order as the columns in the table</a:t>
            </a:r>
          </a:p>
          <a:p>
            <a:pPr eaLnBrk="1" hangingPunct="1"/>
            <a:r>
              <a:rPr lang="en-US" sz="2400" smtClean="0"/>
              <a:t>Inserts a new row with the following column values: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685800" y="2057400"/>
            <a:ext cx="784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VALUES (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Value1, Value2, ...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1752600" y="3505200"/>
            <a:ext cx="571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INSERT INTO Coffee 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VALUES ('Honduran Dark', '22-001', 8.65)</a:t>
            </a:r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2667000" y="5334000"/>
            <a:ext cx="3810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Description: Honduran Dark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ProdNum: 22-001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Price: 8.65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Rows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If column order is uncertain, the following general format can be used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endParaRPr lang="en-US" sz="1700" b="1" i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700" b="1" i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i="1" smtClean="0">
                <a:latin typeface="Courier New" pitchFamily="49" charset="0"/>
                <a:cs typeface="Courier New" pitchFamily="49" charset="0"/>
              </a:rPr>
              <a:t>ColumnName1, ColumnName2, ... </a:t>
            </a:r>
            <a:r>
              <a:rPr lang="en-US" sz="1800" smtClean="0"/>
              <a:t>is a list of column names</a:t>
            </a:r>
            <a:endParaRPr lang="en-US" sz="1800" i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i="1" smtClean="0">
                <a:latin typeface="Courier New" pitchFamily="49" charset="0"/>
                <a:cs typeface="Courier New" pitchFamily="49" charset="0"/>
              </a:rPr>
              <a:t>Value1, Value2, ... </a:t>
            </a:r>
            <a:r>
              <a:rPr lang="en-US" sz="1800" smtClean="0"/>
              <a:t>is a list of corresponding column values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Keep in mind that primary key values must be unique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For example, a duplicate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ProdNum</a:t>
            </a:r>
            <a:r>
              <a:rPr lang="en-US" sz="2000" smtClean="0"/>
              <a:t> is not allowed in 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Coffee</a:t>
            </a:r>
            <a:r>
              <a:rPr lang="en-US" sz="2000" smtClean="0"/>
              <a:t> table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2133600" y="2057400"/>
            <a:ext cx="487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ColumnName1, ColumnName2, ...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VALUES 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Value1, Value2, ...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2019300" y="4114800"/>
            <a:ext cx="5105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INSERT INTO Coffee 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ProdNum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Price, Description)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VALUES 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('22-001', 8.65, 'Honduran Dark')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Introduction to Database Management Systems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smtClean="0"/>
              <a:t>A </a:t>
            </a:r>
            <a:r>
              <a:rPr lang="en-US" sz="3100" i="1" smtClean="0"/>
              <a:t>database management system (DBMS)</a:t>
            </a:r>
            <a:r>
              <a:rPr lang="en-US" sz="3100" smtClean="0"/>
              <a:t> is software that is specifically designed to work with large amounts of data in an efficient and organized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Data is stored using the database management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Applications written in Java or other languages communicate with the DBMS rather than manipulate the data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DBMS carries out instructions and sends the results back to the application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304800" y="-1588"/>
            <a:ext cx="8610600" cy="992188"/>
          </a:xfrm>
        </p:spPr>
        <p:txBody>
          <a:bodyPr/>
          <a:lstStyle/>
          <a:p>
            <a:pPr eaLnBrk="1" hangingPunct="1"/>
            <a:r>
              <a:rPr lang="en-US" dirty="0" smtClean="0"/>
              <a:t>Inserting Rows with JDBC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94688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To issue an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400" dirty="0" smtClean="0"/>
              <a:t> statement, you must get a reference to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400" dirty="0" smtClean="0"/>
              <a:t> object</a:t>
            </a:r>
          </a:p>
          <a:p>
            <a:pPr lvl="1" eaLnBrk="1" hangingPunct="1"/>
            <a:r>
              <a:rPr lang="en-US" sz="2000" dirty="0" smtClean="0"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000" dirty="0" smtClean="0"/>
              <a:t> object has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en-US" sz="2000" dirty="0" smtClean="0"/>
              <a:t> method</a:t>
            </a:r>
          </a:p>
          <a:p>
            <a:pPr lvl="1" eaLnBrk="1" hangingPunct="1"/>
            <a:r>
              <a:rPr lang="en-US" sz="2000" dirty="0" smtClean="0"/>
              <a:t>Accepts a string containing the SQL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000" dirty="0" smtClean="0"/>
              <a:t> statement as an argument</a:t>
            </a:r>
          </a:p>
          <a:p>
            <a:pPr lvl="1" eaLnBrk="1" hangingPunct="1"/>
            <a:r>
              <a:rPr lang="en-US" sz="2000" dirty="0" smtClean="0"/>
              <a:t>Returns 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/>
              <a:t>value for the number of rows inserted</a:t>
            </a:r>
          </a:p>
          <a:p>
            <a:pPr eaLnBrk="1" hangingPunct="1"/>
            <a:r>
              <a:rPr lang="en-US" sz="2000" dirty="0" smtClean="0"/>
              <a:t>Example: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sz="2000" dirty="0" smtClean="0"/>
              <a:t> should contain the value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/>
              <a:t>, indicating that one row was inserted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3505200"/>
            <a:ext cx="7467600" cy="1404938"/>
            <a:chOff x="838200" y="3505200"/>
            <a:chExt cx="7467600" cy="1405354"/>
          </a:xfrm>
        </p:grpSpPr>
        <p:sp>
          <p:nvSpPr>
            <p:cNvPr id="39943" name="TextBox 11"/>
            <p:cNvSpPr txBox="1">
              <a:spLocks noChangeArrowheads="1"/>
            </p:cNvSpPr>
            <p:nvPr/>
          </p:nvSpPr>
          <p:spPr bwMode="auto">
            <a:xfrm>
              <a:off x="838200" y="3505200"/>
              <a:ext cx="74676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sqlStatement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"INSERT INTO Coffee " +</a:t>
              </a:r>
            </a:p>
            <a:p>
              <a:pPr algn="l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"(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ProdNum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Price, Description)" +</a:t>
              </a:r>
            </a:p>
            <a:p>
              <a:pPr algn="l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" VALUES " +</a:t>
              </a:r>
            </a:p>
            <a:p>
              <a:pPr algn="l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"('22-001', 8.65, 'Honduran Dark')";</a:t>
              </a:r>
            </a:p>
          </p:txBody>
        </p:sp>
        <p:sp>
          <p:nvSpPr>
            <p:cNvPr id="39944" name="TextBox 4"/>
            <p:cNvSpPr txBox="1">
              <a:spLocks noChangeArrowheads="1"/>
            </p:cNvSpPr>
            <p:nvPr/>
          </p:nvSpPr>
          <p:spPr bwMode="auto">
            <a:xfrm>
              <a:off x="838200" y="4572000"/>
              <a:ext cx="5791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int rows = stmt.executeUpdate(sqlStatement);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an Existing Row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SQL,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400" dirty="0" smtClean="0"/>
              <a:t> statement changes the contents of an existing row in a table</a:t>
            </a:r>
          </a:p>
          <a:p>
            <a:pPr lvl="1" eaLnBrk="1" hangingPunct="1">
              <a:buFontTx/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/>
              <a:t>is a table name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/>
              <a:t>is a column name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/>
              <a:t>is the value to store in the column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Criteria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/>
              <a:t>is a conditional expression</a:t>
            </a:r>
          </a:p>
          <a:p>
            <a:pPr eaLnBrk="1" hangingPunct="1"/>
            <a:r>
              <a:rPr lang="en-US" sz="2400" dirty="0" smtClean="0"/>
              <a:t>Example:</a:t>
            </a:r>
          </a:p>
          <a:p>
            <a:pPr eaLnBrk="1" hangingPunct="1"/>
            <a:endParaRPr lang="en-US" sz="2400" dirty="0" smtClean="0"/>
          </a:p>
          <a:p>
            <a:pPr lvl="1"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3048000" y="2438400"/>
            <a:ext cx="3657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UPDATE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Table</a:t>
            </a:r>
          </a:p>
          <a:p>
            <a:pPr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 SET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algn="l"/>
            <a:r>
              <a:rPr lang="en-US" sz="2000" dirty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Criteria</a:t>
            </a:r>
          </a:p>
        </p:txBody>
      </p:sp>
      <p:sp>
        <p:nvSpPr>
          <p:cNvPr id="40966" name="TextBox 4"/>
          <p:cNvSpPr txBox="1">
            <a:spLocks noChangeArrowheads="1"/>
          </p:cNvSpPr>
          <p:nvPr/>
        </p:nvSpPr>
        <p:spPr bwMode="auto">
          <a:xfrm>
            <a:off x="1066800" y="5476875"/>
            <a:ext cx="7010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UPDATE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Coffee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SET Price = 9.95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WHERE Description = 'Galapagos Organic Medium'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More Than One Row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It is possible to update more than one row</a:t>
            </a:r>
          </a:p>
          <a:p>
            <a:pPr eaLnBrk="1" hangingPunct="1"/>
            <a:r>
              <a:rPr lang="en-US" sz="2800" smtClean="0"/>
              <a:t>Example</a:t>
            </a:r>
            <a:r>
              <a:rPr lang="en-US" smtClean="0"/>
              <a:t>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/>
            <a:r>
              <a:rPr lang="en-US" sz="2000" smtClean="0"/>
              <a:t>Updates the price of all rows where the product number begins with 21</a:t>
            </a:r>
          </a:p>
          <a:p>
            <a:pPr eaLnBrk="1" hangingPunct="1"/>
            <a:r>
              <a:rPr lang="en-US" sz="2800" smtClean="0"/>
              <a:t>Warning!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/>
              <a:t>Because this statement does not have a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smtClean="0"/>
              <a:t> clause, it will change the price for every row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2590800" y="2514600"/>
            <a:ext cx="388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UPDATE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Coffee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SET Price = 12.95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ProdNum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LIKE '21%'</a:t>
            </a: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2590800" y="4343400"/>
            <a:ext cx="289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UPDATE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Coffee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</a:rPr>
              <a:t>   SET Price = 4.95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304800" y="-1588"/>
            <a:ext cx="8610600" cy="992188"/>
          </a:xfrm>
        </p:spPr>
        <p:txBody>
          <a:bodyPr/>
          <a:lstStyle/>
          <a:p>
            <a:pPr eaLnBrk="1" hangingPunct="1"/>
            <a:r>
              <a:rPr lang="en-US" dirty="0" smtClean="0"/>
              <a:t>Updating Rows with JDBC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94688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To issue an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400" smtClean="0"/>
              <a:t> statement, you must get a reference to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400" smtClean="0"/>
              <a:t> object</a:t>
            </a:r>
          </a:p>
          <a:p>
            <a:pPr lvl="1" eaLnBrk="1" hangingPunct="1"/>
            <a:r>
              <a:rPr lang="en-US" sz="2000" smtClean="0">
                <a:cs typeface="Courier New" pitchFamily="49" charset="0"/>
              </a:rPr>
              <a:t>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000" smtClean="0"/>
              <a:t> object has an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en-US" sz="2000" smtClean="0"/>
              <a:t> method</a:t>
            </a:r>
          </a:p>
          <a:p>
            <a:pPr lvl="1" eaLnBrk="1" hangingPunct="1"/>
            <a:r>
              <a:rPr lang="en-US" sz="2000" smtClean="0"/>
              <a:t>Accepts a string containing the SQL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smtClean="0"/>
              <a:t> statement as an argument</a:t>
            </a:r>
          </a:p>
          <a:p>
            <a:pPr lvl="1" eaLnBrk="1" hangingPunct="1"/>
            <a:r>
              <a:rPr lang="en-US" sz="2000" smtClean="0"/>
              <a:t>Returns an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smtClean="0">
                <a:cs typeface="Courier New" pitchFamily="49" charset="0"/>
              </a:rPr>
              <a:t> </a:t>
            </a:r>
            <a:r>
              <a:rPr lang="en-US" sz="2000" smtClean="0"/>
              <a:t>value for the number of rows affected</a:t>
            </a:r>
          </a:p>
          <a:p>
            <a:pPr eaLnBrk="1" hangingPunct="1"/>
            <a:r>
              <a:rPr lang="en-US" sz="2000" smtClean="0"/>
              <a:t>Example: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sz="2000" smtClean="0"/>
              <a:t> indicates the number of rows that were changed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3505200"/>
            <a:ext cx="7467600" cy="1404938"/>
            <a:chOff x="838200" y="3505200"/>
            <a:chExt cx="7467600" cy="1405354"/>
          </a:xfrm>
        </p:grpSpPr>
        <p:sp>
          <p:nvSpPr>
            <p:cNvPr id="43015" name="TextBox 11"/>
            <p:cNvSpPr txBox="1">
              <a:spLocks noChangeArrowheads="1"/>
            </p:cNvSpPr>
            <p:nvPr/>
          </p:nvSpPr>
          <p:spPr bwMode="auto">
            <a:xfrm>
              <a:off x="838200" y="3505200"/>
              <a:ext cx="7467600" cy="107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String sqlStatement = "UPDATE Coffee " +</a:t>
              </a:r>
            </a:p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                      "SET Price = 9.95" +</a:t>
              </a:r>
            </a:p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                      " WHERE " +</a:t>
              </a:r>
            </a:p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                      "Description = 'Brazilian Decaf'";</a:t>
              </a:r>
            </a:p>
          </p:txBody>
        </p:sp>
        <p:sp>
          <p:nvSpPr>
            <p:cNvPr id="43016" name="TextBox 4"/>
            <p:cNvSpPr txBox="1">
              <a:spLocks noChangeArrowheads="1"/>
            </p:cNvSpPr>
            <p:nvPr/>
          </p:nvSpPr>
          <p:spPr bwMode="auto">
            <a:xfrm>
              <a:off x="838200" y="4572000"/>
              <a:ext cx="5791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int rows = stmt.executeUpdate(sqlStatement);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Deleting Rows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mtClean="0"/>
              <a:t>Statement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 SQL,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dirty="0" smtClean="0"/>
              <a:t> statement deletes one or more rows in a table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800" dirty="0" smtClean="0"/>
              <a:t> is the table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Criteria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is a conditional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 1: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Deletes a single row in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Coffee</a:t>
            </a:r>
            <a:r>
              <a:rPr lang="en-US" sz="1800" dirty="0" smtClean="0"/>
              <a:t> table where the product number  is 20-001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 2: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Deletes all rows in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Coffee</a:t>
            </a:r>
            <a:r>
              <a:rPr lang="en-US" sz="1800" dirty="0" smtClean="0"/>
              <a:t> table where the description begins with Sumatra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Warning!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Because this statement does not have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800" dirty="0" smtClean="0"/>
              <a:t> clause, it will delete every row in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Coffee</a:t>
            </a:r>
            <a:r>
              <a:rPr lang="en-US" sz="1800" dirty="0" smtClean="0"/>
              <a:t> table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247900" y="1905000"/>
            <a:ext cx="464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Criteria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1066800" y="5181600"/>
            <a:ext cx="2400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Courier New" pitchFamily="49" charset="0"/>
                <a:cs typeface="Courier New" pitchFamily="49" charset="0"/>
              </a:rPr>
              <a:t>DELETE FROM Coffee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1066800" y="3200400"/>
            <a:ext cx="556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Courier New" pitchFamily="49" charset="0"/>
                <a:cs typeface="Courier New" pitchFamily="49" charset="0"/>
              </a:rPr>
              <a:t>DELETE FROM Coffee WHERE ProdNum = '20-001'</a:t>
            </a:r>
          </a:p>
        </p:txBody>
      </p:sp>
      <p:sp>
        <p:nvSpPr>
          <p:cNvPr id="44040" name="TextBox 7"/>
          <p:cNvSpPr txBox="1">
            <a:spLocks noChangeArrowheads="1"/>
          </p:cNvSpPr>
          <p:nvPr/>
        </p:nvSpPr>
        <p:spPr bwMode="auto">
          <a:xfrm>
            <a:off x="1066800" y="4191000"/>
            <a:ext cx="6629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Courier New" pitchFamily="49" charset="0"/>
                <a:cs typeface="Courier New" pitchFamily="49" charset="0"/>
              </a:rPr>
              <a:t>DELETE FROM Coffee WHERE Description LIKE 'Sumatra%'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xfrm>
            <a:off x="304800" y="-2286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Deleting Rows with JDBC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94688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To issue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smtClean="0"/>
              <a:t> statement, you must get a reference to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400" smtClean="0"/>
              <a:t> object</a:t>
            </a:r>
          </a:p>
          <a:p>
            <a:pPr lvl="1" eaLnBrk="1" hangingPunct="1"/>
            <a:r>
              <a:rPr lang="en-US" sz="2000" smtClean="0">
                <a:cs typeface="Courier New" pitchFamily="49" charset="0"/>
              </a:rPr>
              <a:t>The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000" smtClean="0"/>
              <a:t> object has an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en-US" sz="2000" smtClean="0"/>
              <a:t> method</a:t>
            </a:r>
          </a:p>
          <a:p>
            <a:pPr lvl="1" eaLnBrk="1" hangingPunct="1"/>
            <a:r>
              <a:rPr lang="en-US" sz="2000" smtClean="0"/>
              <a:t>Accepts a string containing the SQL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smtClean="0"/>
              <a:t> statement as an argument</a:t>
            </a:r>
          </a:p>
          <a:p>
            <a:pPr lvl="1" eaLnBrk="1" hangingPunct="1"/>
            <a:r>
              <a:rPr lang="en-US" sz="2000" smtClean="0"/>
              <a:t>Returns an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smtClean="0">
                <a:cs typeface="Courier New" pitchFamily="49" charset="0"/>
              </a:rPr>
              <a:t> </a:t>
            </a:r>
            <a:r>
              <a:rPr lang="en-US" sz="2000" smtClean="0"/>
              <a:t>value for the number of rows that were deleted</a:t>
            </a:r>
          </a:p>
          <a:p>
            <a:pPr eaLnBrk="1" hangingPunct="1"/>
            <a:r>
              <a:rPr lang="en-US" sz="2000" smtClean="0"/>
              <a:t>Example: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sz="2000" smtClean="0"/>
              <a:t> indicates the number of rows that were deleted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0" y="3733800"/>
            <a:ext cx="6248400" cy="871538"/>
            <a:chOff x="838200" y="3505200"/>
            <a:chExt cx="6248400" cy="872112"/>
          </a:xfrm>
        </p:grpSpPr>
        <p:sp>
          <p:nvSpPr>
            <p:cNvPr id="45063" name="TextBox 11"/>
            <p:cNvSpPr txBox="1">
              <a:spLocks noChangeArrowheads="1"/>
            </p:cNvSpPr>
            <p:nvPr/>
          </p:nvSpPr>
          <p:spPr bwMode="auto">
            <a:xfrm>
              <a:off x="838200" y="3505200"/>
              <a:ext cx="6248400" cy="584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String sqlStatement = "DELETE FROM Coffee " +</a:t>
              </a:r>
            </a:p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		       "WHERE ProdNum = '20-001'";</a:t>
              </a:r>
            </a:p>
          </p:txBody>
        </p:sp>
        <p:sp>
          <p:nvSpPr>
            <p:cNvPr id="45064" name="TextBox 4"/>
            <p:cNvSpPr txBox="1">
              <a:spLocks noChangeArrowheads="1"/>
            </p:cNvSpPr>
            <p:nvPr/>
          </p:nvSpPr>
          <p:spPr bwMode="auto">
            <a:xfrm>
              <a:off x="838200" y="4038758"/>
              <a:ext cx="5791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latin typeface="Courier New" pitchFamily="49" charset="0"/>
                  <a:cs typeface="Courier New" pitchFamily="49" charset="0"/>
                </a:rPr>
                <a:t>int rows = stmt.executeUpdate(sqlStatement);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Creating Tables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mtClean="0"/>
              <a:t>Statement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 smtClean="0"/>
              <a:t>In SQL,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</a:t>
            </a:r>
            <a:r>
              <a:rPr lang="en-US" sz="2000" dirty="0" smtClean="0"/>
              <a:t> statement adds a new table to the database</a:t>
            </a: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1800" dirty="0" smtClean="0"/>
              <a:t> is the name of the table</a:t>
            </a:r>
          </a:p>
          <a:p>
            <a:pPr lvl="1" eaLnBrk="1" hangingPunct="1"/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ColumnName1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is the name of the first column</a:t>
            </a:r>
          </a:p>
          <a:p>
            <a:pPr lvl="1" eaLnBrk="1" hangingPunct="1"/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DataType1</a:t>
            </a:r>
            <a:r>
              <a:rPr lang="en-US" sz="1800" dirty="0" smtClean="0"/>
              <a:t> is the SQL data type for the first column</a:t>
            </a:r>
          </a:p>
          <a:p>
            <a:pPr lvl="1" eaLnBrk="1" hangingPunct="1"/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ColumnName2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is the name of the second column</a:t>
            </a:r>
          </a:p>
          <a:p>
            <a:pPr lvl="1" eaLnBrk="1" hangingPunct="1"/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DataType2</a:t>
            </a:r>
            <a:r>
              <a:rPr lang="en-US" sz="1800" dirty="0" smtClean="0"/>
              <a:t> is the SQL data type for the second column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Example: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1800" dirty="0" smtClean="0"/>
              <a:t>Creates a new table named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Coffee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with the columns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ProductNum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and Price</a:t>
            </a: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324100" y="1981200"/>
            <a:ext cx="4495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TableName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ColumnName1 DataType1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ColumnName2 DataType2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1066800" y="4648200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 dirty="0" smtClean="0"/>
              <a:t>"CREATE TABLE Coffee "</a:t>
            </a:r>
          </a:p>
          <a:p>
            <a:r>
              <a:rPr lang="en-IE" sz="1600" dirty="0" smtClean="0"/>
              <a:t>+ "(Description VARCHAR(25),</a:t>
            </a:r>
            <a:r>
              <a:rPr lang="en-IE" sz="1600" dirty="0" err="1" smtClean="0"/>
              <a:t>ProdNum</a:t>
            </a:r>
            <a:r>
              <a:rPr lang="en-IE" sz="1600" dirty="0" smtClean="0"/>
              <a:t> VARCHAR(10) NOT NULL PRIMARY KEY, Price DECIMAL(5,2))";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Creating Tables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mtClean="0"/>
              <a:t>Statement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sz="2400" dirty="0" smtClean="0"/>
              <a:t> qualifier is used to specify a column as the primary key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2400" dirty="0" smtClean="0"/>
              <a:t> qualifier is used to specify that the column must contain a value for every row</a:t>
            </a:r>
          </a:p>
          <a:p>
            <a:pPr lvl="1" eaLnBrk="1" hangingPunct="1"/>
            <a:r>
              <a:rPr lang="en-US" sz="2000" dirty="0" smtClean="0"/>
              <a:t>Qualifiers should be listed </a:t>
            </a:r>
            <a:r>
              <a:rPr lang="en-US" sz="2000" i="1" dirty="0" smtClean="0"/>
              <a:t>after</a:t>
            </a:r>
            <a:r>
              <a:rPr lang="en-US" sz="2000" dirty="0" smtClean="0"/>
              <a:t> the column’s data type</a:t>
            </a:r>
          </a:p>
          <a:p>
            <a:pPr eaLnBrk="1" hangingPunct="1"/>
            <a:r>
              <a:rPr lang="en-US" sz="2400" dirty="0" smtClean="0"/>
              <a:t>Example:</a:t>
            </a:r>
            <a:endParaRPr lang="en-US" sz="2400" dirty="0" smtClean="0">
              <a:cs typeface="Courier New" pitchFamily="49" charset="0"/>
            </a:endParaRP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>
              <a:buFontTx/>
              <a:buNone/>
            </a:pPr>
            <a:endParaRPr lang="en-US" sz="2400" dirty="0" smtClean="0"/>
          </a:p>
          <a:p>
            <a:pPr lvl="1"/>
            <a:r>
              <a:rPr lang="en-US" sz="1800" dirty="0" smtClean="0"/>
              <a:t>Creates a new table named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Coffee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with the columns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ProductNum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which is the primary key and Price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1066800" y="4114800"/>
            <a:ext cx="7162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 dirty="0" smtClean="0"/>
              <a:t>"CREATE TABLE Coffee "</a:t>
            </a:r>
          </a:p>
          <a:p>
            <a:r>
              <a:rPr lang="en-IE" sz="1800" dirty="0" smtClean="0"/>
              <a:t>+ "(Description VARCHAR(25),</a:t>
            </a:r>
            <a:r>
              <a:rPr lang="en-IE" sz="1800" dirty="0" err="1" smtClean="0"/>
              <a:t>ProdNum</a:t>
            </a:r>
            <a:r>
              <a:rPr lang="en-IE" sz="1800" dirty="0" smtClean="0"/>
              <a:t> VARCHAR(10) NOT NULL PRIMARY KEY, Price DECIMAL(5,2))";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Removing a Table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smtClean="0"/>
              <a:t>Statement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 SQL,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DROP TABLE</a:t>
            </a:r>
            <a:r>
              <a:rPr lang="en-US" sz="2400" dirty="0" smtClean="0"/>
              <a:t> statement deletes an existing table from the database</a:t>
            </a:r>
          </a:p>
          <a:p>
            <a:pPr lvl="1" eaLnBrk="1" hangingPunct="1">
              <a:buFontTx/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/>
              <a:t>is the name of the table you wish to delete</a:t>
            </a:r>
          </a:p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>
              <a:buFontTx/>
              <a:buNone/>
            </a:pPr>
            <a:endParaRPr lang="en-US" sz="3200" dirty="0" smtClean="0"/>
          </a:p>
          <a:p>
            <a:pPr lvl="1" eaLnBrk="1" hangingPunct="1"/>
            <a:r>
              <a:rPr lang="en-US" sz="2400" dirty="0" smtClean="0"/>
              <a:t>Deletes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Coffee</a:t>
            </a:r>
            <a:r>
              <a:rPr lang="en-US" sz="2400" dirty="0" smtClean="0"/>
              <a:t> table</a:t>
            </a:r>
          </a:p>
          <a:p>
            <a:pPr lvl="1" eaLnBrk="1" hangingPunct="1"/>
            <a:r>
              <a:rPr lang="en-US" sz="2400" dirty="0" smtClean="0"/>
              <a:t>Useful if you make a mistake creating a table</a:t>
            </a:r>
          </a:p>
          <a:p>
            <a:pPr lvl="1" eaLnBrk="1" hangingPunct="1"/>
            <a:r>
              <a:rPr lang="en-US" sz="2400" dirty="0" smtClean="0"/>
              <a:t>Simply delete the table and recreate</a:t>
            </a:r>
          </a:p>
        </p:txBody>
      </p:sp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2628900" y="2590800"/>
            <a:ext cx="388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i="1">
                <a:latin typeface="Courier New" pitchFamily="49" charset="0"/>
                <a:cs typeface="Courier New" pitchFamily="49" charset="0"/>
              </a:rPr>
              <a:t>TableName</a:t>
            </a: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1143000" y="3886200"/>
            <a:ext cx="3657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Coffee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Java Application Interacts with a DBMS, Which Manipulates Data</a:t>
            </a:r>
          </a:p>
        </p:txBody>
      </p:sp>
      <p:pic>
        <p:nvPicPr>
          <p:cNvPr id="8195" name="Content Placeholder 4" descr="Figure 15-1.tif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51238" y="1628775"/>
            <a:ext cx="1800225" cy="4514850"/>
          </a:xfrm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1600200"/>
            <a:ext cx="2895600" cy="1962150"/>
            <a:chOff x="457200" y="1600200"/>
            <a:chExt cx="2895600" cy="1962150"/>
          </a:xfrm>
        </p:grpSpPr>
        <p:sp>
          <p:nvSpPr>
            <p:cNvPr id="8208" name="Left Arrow 5"/>
            <p:cNvSpPr>
              <a:spLocks noChangeArrowheads="1"/>
            </p:cNvSpPr>
            <p:nvPr/>
          </p:nvSpPr>
          <p:spPr bwMode="auto">
            <a:xfrm rot="-5400000">
              <a:off x="1485900" y="2990850"/>
              <a:ext cx="762000" cy="381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TextBox 8"/>
            <p:cNvSpPr txBox="1">
              <a:spLocks noChangeArrowheads="1"/>
            </p:cNvSpPr>
            <p:nvPr/>
          </p:nvSpPr>
          <p:spPr bwMode="auto">
            <a:xfrm>
              <a:off x="457200" y="1600200"/>
              <a:ext cx="28956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Application sends a command to the DBMS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" y="3505200"/>
            <a:ext cx="2895600" cy="1943100"/>
            <a:chOff x="381000" y="3505200"/>
            <a:chExt cx="2895600" cy="1943100"/>
          </a:xfrm>
        </p:grpSpPr>
        <p:sp>
          <p:nvSpPr>
            <p:cNvPr id="8206" name="TextBox 9"/>
            <p:cNvSpPr txBox="1">
              <a:spLocks noChangeArrowheads="1"/>
            </p:cNvSpPr>
            <p:nvPr/>
          </p:nvSpPr>
          <p:spPr bwMode="auto">
            <a:xfrm>
              <a:off x="381000" y="3505200"/>
              <a:ext cx="28956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DBMS executes the command on the Data</a:t>
              </a:r>
            </a:p>
          </p:txBody>
        </p:sp>
        <p:sp>
          <p:nvSpPr>
            <p:cNvPr id="8207" name="Left Arrow 10"/>
            <p:cNvSpPr>
              <a:spLocks noChangeArrowheads="1"/>
            </p:cNvSpPr>
            <p:nvPr/>
          </p:nvSpPr>
          <p:spPr bwMode="auto">
            <a:xfrm rot="-5400000">
              <a:off x="1485900" y="4876800"/>
              <a:ext cx="762000" cy="381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62600" y="1600200"/>
            <a:ext cx="2895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Application displays the result to the user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486400" y="2895600"/>
            <a:ext cx="2895600" cy="2190750"/>
            <a:chOff x="5486400" y="2895600"/>
            <a:chExt cx="2895600" cy="2190929"/>
          </a:xfrm>
        </p:grpSpPr>
        <p:sp>
          <p:nvSpPr>
            <p:cNvPr id="8204" name="Left Arrow 13"/>
            <p:cNvSpPr>
              <a:spLocks noChangeArrowheads="1"/>
            </p:cNvSpPr>
            <p:nvPr/>
          </p:nvSpPr>
          <p:spPr bwMode="auto">
            <a:xfrm rot="5400000">
              <a:off x="6438900" y="3086100"/>
              <a:ext cx="762000" cy="381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5" name="TextBox 12"/>
            <p:cNvSpPr txBox="1">
              <a:spLocks noChangeArrowheads="1"/>
            </p:cNvSpPr>
            <p:nvPr/>
          </p:nvSpPr>
          <p:spPr bwMode="auto">
            <a:xfrm>
              <a:off x="5486400" y="3886200"/>
              <a:ext cx="28956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DBMS sends the result back to the Application</a:t>
              </a:r>
            </a:p>
          </p:txBody>
        </p: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352800" y="1447800"/>
            <a:ext cx="2133600" cy="1524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52800" y="3200400"/>
            <a:ext cx="2133600" cy="1524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352800" y="4876800"/>
            <a:ext cx="2133600" cy="1524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JDBC Provides Connectivity to the DBMS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49530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JDBC stands for </a:t>
            </a:r>
            <a:r>
              <a:rPr lang="en-US" sz="2800" i="1" smtClean="0"/>
              <a:t>Java database connectivity</a:t>
            </a:r>
          </a:p>
          <a:p>
            <a:pPr eaLnBrk="1" hangingPunct="1"/>
            <a:r>
              <a:rPr lang="en-US" sz="2800" smtClean="0"/>
              <a:t>It is the technology that makes communication possible between the Java application and DBMS</a:t>
            </a:r>
          </a:p>
          <a:p>
            <a:pPr eaLnBrk="1" hangingPunct="1"/>
            <a:r>
              <a:rPr lang="en-US" sz="2800" smtClean="0"/>
              <a:t>The Java API contains numerous JDBC classes that allow your Java applications to interact with a DBMS</a:t>
            </a:r>
          </a:p>
        </p:txBody>
      </p:sp>
      <p:pic>
        <p:nvPicPr>
          <p:cNvPr id="9221" name="Picture 4" descr="Figure 15-2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18192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Sends Commands to the DBMS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SQL stands for </a:t>
            </a:r>
            <a:r>
              <a:rPr lang="en-US" sz="2400" i="1" smtClean="0"/>
              <a:t>structured query language</a:t>
            </a:r>
          </a:p>
          <a:p>
            <a:pPr eaLnBrk="1" hangingPunct="1"/>
            <a:r>
              <a:rPr lang="en-US" sz="2400" smtClean="0"/>
              <a:t>A standard language for working with database management systems</a:t>
            </a:r>
          </a:p>
          <a:p>
            <a:pPr eaLnBrk="1" hangingPunct="1"/>
            <a:r>
              <a:rPr lang="en-US" sz="2400" smtClean="0"/>
              <a:t>Not used as a general programming language</a:t>
            </a:r>
          </a:p>
          <a:p>
            <a:pPr eaLnBrk="1" hangingPunct="1"/>
            <a:r>
              <a:rPr lang="en-US" sz="2400" smtClean="0"/>
              <a:t>Consists of several key words, used to construct statements known as </a:t>
            </a:r>
            <a:r>
              <a:rPr lang="en-US" sz="2400" i="1" smtClean="0"/>
              <a:t>queries</a:t>
            </a:r>
          </a:p>
          <a:p>
            <a:pPr eaLnBrk="1" hangingPunct="1"/>
            <a:r>
              <a:rPr lang="en-US" sz="2400" smtClean="0"/>
              <a:t>Statements or queries are strings passed from the application to the DBMS using API method calls</a:t>
            </a:r>
          </a:p>
          <a:p>
            <a:pPr eaLnBrk="1" hangingPunct="1"/>
            <a:r>
              <a:rPr lang="en-US" sz="2400" smtClean="0"/>
              <a:t>Serve as instructions for the DBMS to carry out operations on its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 Needs a DBMS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To use JDBC to work with a database you will need a DBMS</a:t>
            </a:r>
          </a:p>
          <a:p>
            <a:pPr lvl="1" eaLnBrk="1" hangingPunct="1"/>
            <a:r>
              <a:rPr lang="en-US" sz="2400" dirty="0" smtClean="0"/>
              <a:t>Java DB</a:t>
            </a:r>
          </a:p>
          <a:p>
            <a:pPr lvl="1" eaLnBrk="1" hangingPunct="1"/>
            <a:r>
              <a:rPr lang="en-US" sz="2400" dirty="0" smtClean="0"/>
              <a:t>Oracle</a:t>
            </a:r>
          </a:p>
          <a:p>
            <a:pPr lvl="1" eaLnBrk="1" hangingPunct="1"/>
            <a:r>
              <a:rPr lang="en-US" sz="2400" dirty="0" smtClean="0"/>
              <a:t>Microsoft SQL Server</a:t>
            </a:r>
          </a:p>
          <a:p>
            <a:pPr lvl="1" eaLnBrk="1" hangingPunct="1"/>
            <a:r>
              <a:rPr lang="en-US" sz="2400" dirty="0" smtClean="0"/>
              <a:t>DB2</a:t>
            </a:r>
          </a:p>
          <a:p>
            <a:pPr lvl="1" eaLnBrk="1" hangingPunct="1"/>
            <a:r>
              <a:rPr lang="en-US" sz="2400" dirty="0" err="1" smtClean="0"/>
              <a:t>MySQL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 Classes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Java comes with a standard set of JDBC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US" sz="2600" smtClean="0"/>
              <a:t> and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javax.sql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>
                <a:cs typeface="Courier New" pitchFamily="49" charset="0"/>
              </a:rPr>
              <a:t>Using JDBC in a Java application requires the following steps</a:t>
            </a:r>
          </a:p>
          <a:p>
            <a:pPr lvl="1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smtClean="0">
                <a:cs typeface="Courier New" pitchFamily="49" charset="0"/>
              </a:rPr>
              <a:t>Get a connection to the database</a:t>
            </a:r>
          </a:p>
          <a:p>
            <a:pPr lvl="1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smtClean="0">
                <a:cs typeface="Courier New" pitchFamily="49" charset="0"/>
              </a:rPr>
              <a:t>Pass a string containing an SQL statement to the DBMS</a:t>
            </a:r>
          </a:p>
          <a:p>
            <a:pPr lvl="1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smtClean="0">
                <a:cs typeface="Courier New" pitchFamily="49" charset="0"/>
              </a:rPr>
              <a:t>If the SQL statement has results to send back, they will be sent back as a result set</a:t>
            </a:r>
          </a:p>
          <a:p>
            <a:pPr lvl="1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smtClean="0">
                <a:cs typeface="Courier New" pitchFamily="49" charset="0"/>
              </a:rPr>
              <a:t>When finished working with the database , close the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/>
          <a:lstStyle/>
          <a:p>
            <a:r>
              <a:rPr lang="en-US" sz="4800" b="0" dirty="0" smtClean="0"/>
              <a:t>Using </a:t>
            </a:r>
            <a:r>
              <a:rPr lang="en-US" sz="4800" b="0" dirty="0"/>
              <a:t>an </a:t>
            </a:r>
            <a:r>
              <a:rPr lang="en-US" sz="4800" b="0" smtClean="0"/>
              <a:t>OracleDataSource</a:t>
            </a:r>
            <a:endParaRPr lang="en-US" sz="4800" b="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029200"/>
          </a:xfrm>
        </p:spPr>
        <p:txBody>
          <a:bodyPr>
            <a:normAutofit/>
          </a:bodyPr>
          <a:lstStyle/>
          <a:p>
            <a:pPr marL="990600" lvl="1" indent="-533400">
              <a:lnSpc>
                <a:spcPct val="90000"/>
              </a:lnSpc>
            </a:pPr>
            <a:r>
              <a:rPr lang="en-US" dirty="0"/>
              <a:t>There are three steps that must </a:t>
            </a:r>
            <a:r>
              <a:rPr lang="en-US" dirty="0" smtClean="0"/>
              <a:t>be performed </a:t>
            </a:r>
            <a:r>
              <a:rPr lang="en-US" dirty="0"/>
              <a:t>to use an </a:t>
            </a:r>
            <a:r>
              <a:rPr lang="en-US" dirty="0">
                <a:solidFill>
                  <a:schemeClr val="tx2"/>
                </a:solidFill>
              </a:rPr>
              <a:t>Oracle Data Source: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Create an Oracle data source object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oracle.jdbc.pool.OracleDataSource</a:t>
            </a:r>
            <a:r>
              <a:rPr lang="en-US" dirty="0"/>
              <a:t> </a:t>
            </a:r>
            <a:r>
              <a:rPr lang="en-US" dirty="0" smtClean="0"/>
              <a:t>class as follows: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OracleDatasource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OracleDatasource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 startAt="2"/>
            </a:pPr>
            <a:r>
              <a:rPr lang="en-US" dirty="0" smtClean="0"/>
              <a:t>Set </a:t>
            </a:r>
            <a:r>
              <a:rPr lang="en-US" dirty="0"/>
              <a:t>the Oracle data source object attributes using set </a:t>
            </a:r>
            <a:r>
              <a:rPr lang="en-US" dirty="0" smtClean="0"/>
              <a:t>methods: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ods.setURL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:@//10.10.2.7:1521/global1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ods.setUser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("******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ods.setPassword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"******"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 startAt="3"/>
            </a:pPr>
            <a:r>
              <a:rPr lang="en-US" dirty="0" smtClean="0"/>
              <a:t>Connect </a:t>
            </a:r>
            <a:r>
              <a:rPr lang="en-US" dirty="0"/>
              <a:t>to the database via the Oracle data source object using </a:t>
            </a:r>
            <a:r>
              <a:rPr lang="en-US" dirty="0" err="1"/>
              <a:t>getConnection</a:t>
            </a:r>
            <a:r>
              <a:rPr lang="en-US" dirty="0"/>
              <a:t>() method 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Connection conn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ods.getConnection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10150</TotalTime>
  <Words>2662</Words>
  <Application>Microsoft Office PowerPoint</Application>
  <PresentationFormat>On-screen Show (4:3)</PresentationFormat>
  <Paragraphs>486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Comic Sans MS</vt:lpstr>
      <vt:lpstr>Courier New</vt:lpstr>
      <vt:lpstr>Times New Roman</vt:lpstr>
      <vt:lpstr>Tw Cen MT</vt:lpstr>
      <vt:lpstr>Wingdings</vt:lpstr>
      <vt:lpstr>Wingdings 2</vt:lpstr>
      <vt:lpstr>Median</vt:lpstr>
      <vt:lpstr>  Software Development 4 </vt:lpstr>
      <vt:lpstr>Introduction to Database Management Systems</vt:lpstr>
      <vt:lpstr>Introduction to Database Management Systems</vt:lpstr>
      <vt:lpstr>A Java Application Interacts with a DBMS, Which Manipulates Data</vt:lpstr>
      <vt:lpstr>JDBC Provides Connectivity to the DBMS</vt:lpstr>
      <vt:lpstr>SQL Sends Commands to the DBMS</vt:lpstr>
      <vt:lpstr>JDBC Needs a DBMS</vt:lpstr>
      <vt:lpstr>JDBC Classes</vt:lpstr>
      <vt:lpstr>Using an OracleDataSource</vt:lpstr>
      <vt:lpstr>Getting a Database Connection</vt:lpstr>
      <vt:lpstr>Getting a Database Connection</vt:lpstr>
      <vt:lpstr>Getting a Database Connection</vt:lpstr>
      <vt:lpstr>Sample Program 1</vt:lpstr>
      <vt:lpstr>Sample Program 1</vt:lpstr>
      <vt:lpstr>Passing an SQL Statement to the DBMS</vt:lpstr>
      <vt:lpstr>Getting a Row from the ResultSet Object</vt:lpstr>
      <vt:lpstr>Getting a Row from the ResultSet Object</vt:lpstr>
      <vt:lpstr>Getting a Row from the ResultSet Object</vt:lpstr>
      <vt:lpstr>Getting Columns in a ResultSet Object</vt:lpstr>
      <vt:lpstr>Getting Columns in a ResultSet Object</vt:lpstr>
      <vt:lpstr>Specifying Search Criteria with the WHERE clause</vt:lpstr>
      <vt:lpstr>SQL Relational Operators</vt:lpstr>
      <vt:lpstr>String Comparisons in SQL</vt:lpstr>
      <vt:lpstr>Using the LIKE Operator</vt:lpstr>
      <vt:lpstr>Using AND and OR</vt:lpstr>
      <vt:lpstr>Sorting the Results of a SELECT Query</vt:lpstr>
      <vt:lpstr>Mathematical Functions</vt:lpstr>
      <vt:lpstr>Inserting Rows</vt:lpstr>
      <vt:lpstr>Inserting Rows</vt:lpstr>
      <vt:lpstr>Inserting Rows with JDBC</vt:lpstr>
      <vt:lpstr>Updating an Existing Row</vt:lpstr>
      <vt:lpstr>Updating More Than One Row </vt:lpstr>
      <vt:lpstr>Updating Rows with JDBC</vt:lpstr>
      <vt:lpstr>Deleting Rows with the DELETE Statement</vt:lpstr>
      <vt:lpstr>Deleting Rows with JDBC</vt:lpstr>
      <vt:lpstr>Creating Tables with the CREATE TABLE Statement</vt:lpstr>
      <vt:lpstr>Creating Tables with the CREATE TABLE Statement</vt:lpstr>
      <vt:lpstr>Removing a Table with the DROP TABLE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pmagee</dc:creator>
  <cp:lastModifiedBy>Patricia Magee</cp:lastModifiedBy>
  <cp:revision>392</cp:revision>
  <dcterms:created xsi:type="dcterms:W3CDTF">1601-01-01T00:00:00Z</dcterms:created>
  <dcterms:modified xsi:type="dcterms:W3CDTF">2016-01-24T18:37:16Z</dcterms:modified>
</cp:coreProperties>
</file>