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7" r:id="rId2"/>
    <p:sldId id="359" r:id="rId3"/>
    <p:sldId id="376" r:id="rId4"/>
    <p:sldId id="363" r:id="rId5"/>
    <p:sldId id="378" r:id="rId6"/>
    <p:sldId id="370" r:id="rId7"/>
    <p:sldId id="362" r:id="rId8"/>
    <p:sldId id="377" r:id="rId9"/>
    <p:sldId id="364" r:id="rId10"/>
    <p:sldId id="365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B7"/>
    <a:srgbClr val="FF0D0D"/>
    <a:srgbClr val="FF8989"/>
    <a:srgbClr val="008000"/>
    <a:srgbClr val="FFFF66"/>
    <a:srgbClr val="006600"/>
    <a:srgbClr val="FF0000"/>
    <a:srgbClr val="00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86824" autoAdjust="0"/>
  </p:normalViewPr>
  <p:slideViewPr>
    <p:cSldViewPr>
      <p:cViewPr varScale="1">
        <p:scale>
          <a:sx n="79" d="100"/>
          <a:sy n="79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DCD1-0788-2241-BC9D-313BA61618E6}" type="datetimeFigureOut">
              <a:rPr lang="en-US" smtClean="0"/>
              <a:pPr/>
              <a:t>1/26/2015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7791-F7A6-8746-9243-5D5916B543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0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FF7E2C-BF36-3A4E-BE1A-36E508D8BE4C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7E2C-BF36-3A4E-BE1A-36E508D8BE4C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8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7E2C-BF36-3A4E-BE1A-36E508D8BE4C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8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7E2C-BF36-3A4E-BE1A-36E508D8BE4C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018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8288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  <a:alpha val="22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  <a:alpha val="6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b"/>
          <a:lstStyle>
            <a:lvl1pPr>
              <a:defRPr cap="all" baseline="0">
                <a:solidFill>
                  <a:srgbClr val="00206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335699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3356992"/>
            <a:ext cx="2057400" cy="685800"/>
          </a:xfrm>
        </p:spPr>
        <p:txBody>
          <a:bodyPr>
            <a:noAutofit/>
          </a:bodyPr>
          <a:lstStyle>
            <a:lvl1pPr algn="ctr">
              <a:defRPr sz="200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2990663" cy="365125"/>
          </a:xfrm>
        </p:spPr>
        <p:txBody>
          <a:bodyPr/>
          <a:lstStyle>
            <a:lvl1pPr algn="r">
              <a:defRPr b="1" baseline="0">
                <a:solidFill>
                  <a:srgbClr val="002060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512" y="260648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059BFD4B-C799-428D-913B-02A239B786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5BC947-ED3F-4197-AD5F-9006E201F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82E4FC-6D1A-4F36-8CD7-D60778C7E7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-987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892480" cy="4925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597352"/>
            <a:ext cx="2667000" cy="2606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4" y="6597352"/>
            <a:ext cx="5421083" cy="2606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0" y="980728"/>
            <a:ext cx="533400" cy="18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55F4B6C6-533A-4F50-BAC9-F4F9948A32A9}" type="slidenum">
              <a:rPr lang="en-US" sz="1400" smtClean="0"/>
              <a:pPr algn="ctr" eaLnBrk="1" latinLnBrk="0" hangingPunct="1"/>
              <a:t>‹#›</a:t>
            </a:fld>
            <a:endParaRPr kumimoji="0"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76064" y="980728"/>
            <a:ext cx="8567936" cy="180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75000"/>
                  <a:alpha val="34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  <a:gs pos="100000">
                <a:schemeClr val="bg1">
                  <a:lumMod val="50000"/>
                  <a:alpha val="76000"/>
                </a:schemeClr>
              </a:gs>
            </a:gsLst>
            <a:lin ang="16800000" scaled="0"/>
            <a:tileRect/>
          </a:gradFill>
          <a:ln w="12700" cap="rnd" cmpd="sng" algn="ctr">
            <a:solidFill>
              <a:schemeClr val="tx1">
                <a:alpha val="6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Entity Framework - </a:t>
            </a:r>
            <a:r>
              <a:rPr lang="en-GB" sz="4000" b="1" dirty="0" smtClean="0"/>
              <a:t>Code First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Table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“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Product_Order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)]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Order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[</a:t>
            </a:r>
            <a:r>
              <a:rPr lang="en-US" dirty="0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[</a:t>
            </a:r>
            <a:r>
              <a:rPr lang="en-US" dirty="0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Order_ID</a:t>
            </a:r>
            <a:r>
              <a:rPr lang="en-US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)]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OrderId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 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Date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OrderState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State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Item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[</a:t>
            </a:r>
            <a:r>
              <a:rPr lang="en-US" dirty="0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(1, 25)]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Quantity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[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MinLength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(3, 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"What are you thinking?"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)]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[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Times New Roman"/>
                <a:cs typeface="Times New Roman"/>
              </a:rPr>
              <a:t>MaxLength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(50, 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"ERROR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!!"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)]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Name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Note {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; 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 is a new way to </a:t>
            </a:r>
            <a:r>
              <a:rPr lang="en-US" u="sng" dirty="0" smtClean="0"/>
              <a:t>generate database changes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It’s controlled through PowerShell commands</a:t>
            </a:r>
          </a:p>
          <a:p>
            <a:r>
              <a:rPr lang="en-US" dirty="0" smtClean="0"/>
              <a:t>Can migrate forward or rollback DB changes.</a:t>
            </a:r>
          </a:p>
          <a:p>
            <a:r>
              <a:rPr lang="en-US" dirty="0" smtClean="0"/>
              <a:t>Migrations can be handled automatically. EF will automatically apply change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1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turn Migrations 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creates a Migration folder in project</a:t>
            </a:r>
          </a:p>
          <a:p>
            <a:r>
              <a:rPr lang="en-US" dirty="0" smtClean="0"/>
              <a:t>Creates </a:t>
            </a:r>
            <a:r>
              <a:rPr lang="en-US" dirty="0" err="1" smtClean="0"/>
              <a:t>Configuration.cs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Creates __</a:t>
            </a:r>
            <a:r>
              <a:rPr lang="en-US" dirty="0" err="1" smtClean="0"/>
              <a:t>MigrationHistory</a:t>
            </a:r>
            <a:r>
              <a:rPr lang="en-US" dirty="0" smtClean="0"/>
              <a:t> system table in 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1015663"/>
          </a:xfrm>
          <a:prstGeom prst="rect">
            <a:avLst/>
          </a:prstGeom>
          <a:solidFill>
            <a:srgbClr val="FFFFB7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</a:t>
            </a:r>
          </a:p>
          <a:p>
            <a:r>
              <a:rPr lang="en-US" sz="2000" dirty="0" smtClean="0">
                <a:latin typeface="Consolas"/>
              </a:rPr>
              <a:t> PM&gt; Enable-Migrations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156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“Initial” is the name of the migration</a:t>
            </a:r>
          </a:p>
          <a:p>
            <a:r>
              <a:rPr lang="en-US" dirty="0" smtClean="0"/>
              <a:t>The –</a:t>
            </a:r>
            <a:r>
              <a:rPr lang="en-US" dirty="0" err="1" smtClean="0"/>
              <a:t>IgnoreChanges</a:t>
            </a:r>
            <a:r>
              <a:rPr lang="en-US" dirty="0" smtClean="0"/>
              <a:t> switch tells EF to create an empty migration. Use this if this is the first migration and EF did not create the DB.</a:t>
            </a:r>
          </a:p>
          <a:p>
            <a:r>
              <a:rPr lang="en-US" dirty="0" smtClean="0"/>
              <a:t>Creates a </a:t>
            </a:r>
            <a:r>
              <a:rPr lang="en-US" dirty="0" err="1" smtClean="0"/>
              <a:t>cs</a:t>
            </a:r>
            <a:r>
              <a:rPr lang="en-US" dirty="0" smtClean="0"/>
              <a:t> file with the changes since the last migration.</a:t>
            </a:r>
          </a:p>
          <a:p>
            <a:r>
              <a:rPr lang="en-US" dirty="0" smtClean="0"/>
              <a:t>Does not apply changes to DB.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229600" cy="1015663"/>
          </a:xfrm>
          <a:prstGeom prst="rect">
            <a:avLst/>
          </a:prstGeom>
          <a:solidFill>
            <a:srgbClr val="FFFFB7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</a:t>
            </a:r>
          </a:p>
          <a:p>
            <a:r>
              <a:rPr lang="en-US" sz="2000" dirty="0">
                <a:latin typeface="Consolas"/>
              </a:rPr>
              <a:t> PM&gt; </a:t>
            </a:r>
            <a:r>
              <a:rPr lang="en-US" sz="2000" dirty="0" smtClean="0">
                <a:latin typeface="Consolas"/>
              </a:rPr>
              <a:t>Add-Migration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Inital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IgnoreChanges</a:t>
            </a:r>
            <a:r>
              <a:rPr lang="en-US" sz="2000" dirty="0" smtClean="0">
                <a:latin typeface="Consolas"/>
              </a:rPr>
              <a:t> 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90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Pushes the migration changes to the DB</a:t>
            </a:r>
          </a:p>
          <a:p>
            <a:pPr lvl="1"/>
            <a:r>
              <a:rPr lang="en-US" dirty="0" smtClean="0"/>
              <a:t>Use the –script switch to have EF create a SQL script of the changes. </a:t>
            </a:r>
          </a:p>
          <a:p>
            <a:pPr lvl="1"/>
            <a:r>
              <a:rPr lang="en-US" dirty="0" smtClean="0"/>
              <a:t>Use –</a:t>
            </a:r>
            <a:r>
              <a:rPr lang="en-US" dirty="0" err="1" smtClean="0"/>
              <a:t>TargetMigration</a:t>
            </a:r>
            <a:r>
              <a:rPr lang="en-US" dirty="0" smtClean="0"/>
              <a:t> to determine end point for DB. (Rollback/Forward)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229600" cy="1015663"/>
          </a:xfrm>
          <a:prstGeom prst="rect">
            <a:avLst/>
          </a:prstGeom>
          <a:solidFill>
            <a:srgbClr val="FFFFB7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</a:t>
            </a:r>
          </a:p>
          <a:p>
            <a:r>
              <a:rPr lang="en-US" sz="2000" dirty="0">
                <a:latin typeface="Consolas"/>
              </a:rPr>
              <a:t> PM&gt; </a:t>
            </a:r>
            <a:r>
              <a:rPr lang="en-US" sz="2000" dirty="0" smtClean="0">
                <a:latin typeface="Consolas"/>
              </a:rPr>
              <a:t>Update-Database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77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09727"/>
          </a:xfrm>
        </p:spPr>
        <p:txBody>
          <a:bodyPr>
            <a:normAutofit lnSpcReduction="10000"/>
          </a:bodyPr>
          <a:lstStyle/>
          <a:p>
            <a:r>
              <a:rPr lang="en-IE" sz="1900" dirty="0">
                <a:cs typeface="Courier New" pitchFamily="49" charset="0"/>
              </a:rPr>
              <a:t>Code </a:t>
            </a:r>
            <a:r>
              <a:rPr lang="en-IE" sz="1900" dirty="0" smtClean="0">
                <a:cs typeface="Courier New" pitchFamily="49" charset="0"/>
              </a:rPr>
              <a:t>First means </a:t>
            </a:r>
            <a:r>
              <a:rPr lang="en-IE" sz="1900" dirty="0">
                <a:cs typeface="Courier New" pitchFamily="49" charset="0"/>
              </a:rPr>
              <a:t>you can start storing and retrieving </a:t>
            </a:r>
            <a:r>
              <a:rPr lang="en-IE" sz="1900" dirty="0" smtClean="0">
                <a:cs typeface="Courier New" pitchFamily="49" charset="0"/>
              </a:rPr>
              <a:t>information from a  database without </a:t>
            </a:r>
            <a:r>
              <a:rPr lang="en-IE" sz="1900" dirty="0">
                <a:cs typeface="Courier New" pitchFamily="49" charset="0"/>
              </a:rPr>
              <a:t>creating a database </a:t>
            </a:r>
            <a:r>
              <a:rPr lang="en-IE" sz="1900" dirty="0" smtClean="0">
                <a:cs typeface="Courier New" pitchFamily="49" charset="0"/>
              </a:rPr>
              <a:t>schema</a:t>
            </a:r>
          </a:p>
          <a:p>
            <a:pPr lvl="1"/>
            <a:r>
              <a:rPr lang="en-IE" sz="1600" dirty="0" smtClean="0">
                <a:cs typeface="Courier New" pitchFamily="49" charset="0"/>
              </a:rPr>
              <a:t>Other options with Entity Framework</a:t>
            </a:r>
          </a:p>
          <a:p>
            <a:pPr lvl="2"/>
            <a:r>
              <a:rPr lang="en-IE" sz="1300" dirty="0" smtClean="0">
                <a:cs typeface="Courier New" pitchFamily="49" charset="0"/>
              </a:rPr>
              <a:t>Database First</a:t>
            </a:r>
          </a:p>
          <a:p>
            <a:pPr lvl="2"/>
            <a:r>
              <a:rPr lang="en-IE" sz="1300" dirty="0" smtClean="0">
                <a:cs typeface="Courier New" pitchFamily="49" charset="0"/>
              </a:rPr>
              <a:t>Model First</a:t>
            </a:r>
          </a:p>
          <a:p>
            <a:r>
              <a:rPr lang="en-IE" sz="1900" dirty="0" smtClean="0">
                <a:cs typeface="Courier New" pitchFamily="49" charset="0"/>
              </a:rPr>
              <a:t>Database </a:t>
            </a:r>
            <a:r>
              <a:rPr lang="en-IE" sz="1900" dirty="0">
                <a:cs typeface="Courier New" pitchFamily="49" charset="0"/>
              </a:rPr>
              <a:t>interaction is performed via the simple </a:t>
            </a:r>
            <a:r>
              <a:rPr lang="en-IE" sz="1900" dirty="0" smtClean="0">
                <a:cs typeface="Courier New" pitchFamily="49" charset="0"/>
              </a:rPr>
              <a:t>model classes aka </a:t>
            </a:r>
            <a:r>
              <a:rPr lang="en-IE" sz="1900" dirty="0">
                <a:cs typeface="Courier New" pitchFamily="49" charset="0"/>
              </a:rPr>
              <a:t>Plain  Old </a:t>
            </a:r>
            <a:r>
              <a:rPr lang="en-IE" sz="1900" dirty="0" smtClean="0">
                <a:cs typeface="Courier New" pitchFamily="49" charset="0"/>
              </a:rPr>
              <a:t>CLR </a:t>
            </a:r>
            <a:r>
              <a:rPr lang="en-IE" sz="1900" dirty="0">
                <a:cs typeface="Courier New" pitchFamily="49" charset="0"/>
              </a:rPr>
              <a:t>Objects, or </a:t>
            </a:r>
            <a:r>
              <a:rPr lang="en-IE" sz="1900" dirty="0" smtClean="0">
                <a:cs typeface="Courier New" pitchFamily="49" charset="0"/>
              </a:rPr>
              <a:t>POCOs</a:t>
            </a:r>
          </a:p>
          <a:p>
            <a:pPr lvl="1"/>
            <a:r>
              <a:rPr lang="en-IE" sz="1600" dirty="0" smtClean="0">
                <a:cs typeface="Courier New" pitchFamily="49" charset="0"/>
              </a:rPr>
              <a:t>you </a:t>
            </a:r>
            <a:r>
              <a:rPr lang="en-IE" sz="1600" dirty="0">
                <a:cs typeface="Courier New" pitchFamily="49" charset="0"/>
              </a:rPr>
              <a:t>write plain C# classes and EF figures out how, and where, to store instances of those </a:t>
            </a:r>
            <a:r>
              <a:rPr lang="en-IE" sz="1600" dirty="0" smtClean="0">
                <a:cs typeface="Courier New" pitchFamily="49" charset="0"/>
              </a:rPr>
              <a:t>classes.</a:t>
            </a:r>
          </a:p>
          <a:p>
            <a:r>
              <a:rPr lang="en-IE" sz="1900" dirty="0" smtClean="0">
                <a:cs typeface="Courier New" pitchFamily="49" charset="0"/>
              </a:rPr>
              <a:t>EF follows </a:t>
            </a:r>
            <a:r>
              <a:rPr lang="en-IE" sz="1900" dirty="0">
                <a:cs typeface="Courier New" pitchFamily="49" charset="0"/>
              </a:rPr>
              <a:t>a number of </a:t>
            </a:r>
            <a:r>
              <a:rPr lang="en-IE" sz="1900" b="1" dirty="0">
                <a:cs typeface="Courier New" pitchFamily="49" charset="0"/>
              </a:rPr>
              <a:t>conventions</a:t>
            </a:r>
            <a:r>
              <a:rPr lang="en-IE" sz="1900" dirty="0">
                <a:cs typeface="Courier New" pitchFamily="49" charset="0"/>
              </a:rPr>
              <a:t> to make your life easier. For example, if </a:t>
            </a:r>
            <a:r>
              <a:rPr lang="en-IE" sz="1900" dirty="0" smtClean="0">
                <a:cs typeface="Courier New" pitchFamily="49" charset="0"/>
              </a:rPr>
              <a:t> you </a:t>
            </a:r>
            <a:r>
              <a:rPr lang="en-IE" sz="1900" dirty="0">
                <a:cs typeface="Courier New" pitchFamily="49" charset="0"/>
              </a:rPr>
              <a:t>want to store an object of type </a:t>
            </a:r>
            <a:r>
              <a:rPr lang="en-IE" sz="1900" i="1" dirty="0" smtClean="0">
                <a:cs typeface="Courier New" pitchFamily="49" charset="0"/>
              </a:rPr>
              <a:t>Album</a:t>
            </a:r>
            <a:r>
              <a:rPr lang="en-IE" sz="1900" dirty="0" smtClean="0">
                <a:cs typeface="Courier New" pitchFamily="49" charset="0"/>
              </a:rPr>
              <a:t> in </a:t>
            </a:r>
            <a:r>
              <a:rPr lang="en-IE" sz="1900" dirty="0">
                <a:cs typeface="Courier New" pitchFamily="49" charset="0"/>
              </a:rPr>
              <a:t>the database, EF assumes you want to store the data </a:t>
            </a:r>
            <a:r>
              <a:rPr lang="en-IE" sz="1900" dirty="0" smtClean="0">
                <a:cs typeface="Courier New" pitchFamily="49" charset="0"/>
              </a:rPr>
              <a:t>in </a:t>
            </a:r>
            <a:r>
              <a:rPr lang="en-IE" sz="1900" dirty="0">
                <a:cs typeface="Courier New" pitchFamily="49" charset="0"/>
              </a:rPr>
              <a:t>a table named </a:t>
            </a:r>
            <a:r>
              <a:rPr lang="en-IE" sz="1900" i="1" dirty="0" smtClean="0">
                <a:cs typeface="Courier New" pitchFamily="49" charset="0"/>
              </a:rPr>
              <a:t>Albums</a:t>
            </a:r>
          </a:p>
          <a:p>
            <a:pPr lvl="1"/>
            <a:r>
              <a:rPr lang="en-IE" sz="1600" i="1" dirty="0" smtClean="0">
                <a:cs typeface="Courier New" pitchFamily="49" charset="0"/>
              </a:rPr>
              <a:t>The table and column names are derived automatically from your model class and properties</a:t>
            </a:r>
          </a:p>
          <a:p>
            <a:pPr lvl="1"/>
            <a:r>
              <a:rPr lang="en-IE" sz="1600" i="1" dirty="0" smtClean="0">
                <a:cs typeface="Courier New" pitchFamily="49" charset="0"/>
              </a:rPr>
              <a:t>Keys are derived from column names finishing with “ID”</a:t>
            </a:r>
            <a:endParaRPr lang="en-US" sz="1600" i="1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09727"/>
          </a:xfrm>
        </p:spPr>
        <p:txBody>
          <a:bodyPr>
            <a:normAutofit lnSpcReduction="10000"/>
          </a:bodyPr>
          <a:lstStyle/>
          <a:p>
            <a:r>
              <a:rPr lang="en-US" sz="1900" dirty="0" smtClean="0">
                <a:cs typeface="Courier New" pitchFamily="49" charset="0"/>
              </a:rPr>
              <a:t>Define objects in POCO (Plain Old CRL Objects)</a:t>
            </a:r>
          </a:p>
          <a:p>
            <a:r>
              <a:rPr lang="en-US" sz="1900" dirty="0" smtClean="0">
                <a:cs typeface="Courier New" pitchFamily="49" charset="0"/>
              </a:rPr>
              <a:t>No special base class required</a:t>
            </a:r>
          </a:p>
          <a:p>
            <a:r>
              <a:rPr lang="en-US" sz="1900" dirty="0" smtClean="0">
                <a:cs typeface="Courier New" pitchFamily="49" charset="0"/>
              </a:rPr>
              <a:t>Database persistence without </a:t>
            </a:r>
            <a:r>
              <a:rPr lang="en-US" sz="1900" dirty="0" smtClean="0">
                <a:cs typeface="Courier New" pitchFamily="49" charset="0"/>
              </a:rPr>
              <a:t>configuration files</a:t>
            </a:r>
            <a:endParaRPr lang="en-US" sz="1900" dirty="0" smtClean="0">
              <a:cs typeface="Courier New" pitchFamily="49" charset="0"/>
            </a:endParaRPr>
          </a:p>
          <a:p>
            <a:r>
              <a:rPr lang="en-US" sz="1900" dirty="0" smtClean="0">
                <a:cs typeface="Courier New" pitchFamily="49" charset="0"/>
              </a:rPr>
              <a:t>Can use Data Annotations for finer </a:t>
            </a:r>
            <a:r>
              <a:rPr lang="en-US" sz="1900" dirty="0" smtClean="0">
                <a:cs typeface="Courier New" pitchFamily="49" charset="0"/>
              </a:rPr>
              <a:t>control (or the Fl</a:t>
            </a:r>
            <a:r>
              <a:rPr lang="en-US" sz="1900" dirty="0" smtClean="0">
                <a:cs typeface="Courier New" pitchFamily="49" charset="0"/>
              </a:rPr>
              <a:t>uent API) to overcome conventions</a:t>
            </a:r>
            <a:r>
              <a:rPr lang="en-US" sz="1900" dirty="0">
                <a:cs typeface="Courier New" pitchFamily="49" charset="0"/>
              </a:rPr>
              <a:t> </a:t>
            </a:r>
            <a:r>
              <a:rPr lang="en-US" sz="1900" dirty="0" smtClean="0">
                <a:cs typeface="Courier New" pitchFamily="49" charset="0"/>
              </a:rPr>
              <a:t>e.g.</a:t>
            </a:r>
            <a:endParaRPr lang="en-US" sz="1900" dirty="0" smtClean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[</a:t>
            </a:r>
            <a:r>
              <a:rPr lang="en-US" sz="1800" dirty="0" smtClean="0">
                <a:latin typeface="Courier" pitchFamily="49" charset="0"/>
                <a:cs typeface="Courier New" pitchFamily="49" charset="0"/>
              </a:rPr>
              <a:t>Key</a:t>
            </a:r>
            <a:r>
              <a:rPr lang="en-US" sz="1800" dirty="0" smtClean="0">
                <a:cs typeface="Courier New" pitchFamily="49" charset="0"/>
              </a:rPr>
              <a:t>] </a:t>
            </a:r>
            <a:r>
              <a:rPr lang="en-US" sz="1800" dirty="0" smtClean="0"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	– </a:t>
            </a:r>
            <a:r>
              <a:rPr lang="en-US" sz="1800" dirty="0" smtClean="0">
                <a:cs typeface="Courier New" pitchFamily="49" charset="0"/>
              </a:rPr>
              <a:t>specify a column as a key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[</a:t>
            </a:r>
            <a:r>
              <a:rPr lang="en-US" sz="1800" dirty="0" smtClean="0">
                <a:latin typeface="Courier" pitchFamily="49" charset="0"/>
                <a:cs typeface="Courier New" pitchFamily="49" charset="0"/>
              </a:rPr>
              <a:t>Required</a:t>
            </a:r>
            <a:r>
              <a:rPr lang="en-US" sz="1800" dirty="0" smtClean="0">
                <a:cs typeface="Courier New" pitchFamily="49" charset="0"/>
              </a:rPr>
              <a:t>]</a:t>
            </a:r>
            <a:r>
              <a:rPr lang="en-US" sz="1800" dirty="0" smtClean="0">
                <a:cs typeface="Courier New" pitchFamily="49" charset="0"/>
              </a:rPr>
              <a:t>	- not </a:t>
            </a:r>
            <a:r>
              <a:rPr lang="en-US" sz="1800" dirty="0" smtClean="0">
                <a:cs typeface="Courier New" pitchFamily="49" charset="0"/>
              </a:rPr>
              <a:t>null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[</a:t>
            </a:r>
            <a:r>
              <a:rPr lang="en-US" sz="1800" dirty="0" smtClean="0">
                <a:latin typeface="Courier" pitchFamily="49" charset="0"/>
                <a:cs typeface="Courier New" pitchFamily="49" charset="0"/>
              </a:rPr>
              <a:t>Table</a:t>
            </a:r>
            <a:r>
              <a:rPr lang="en-US" sz="1800" dirty="0" smtClean="0">
                <a:cs typeface="Courier New" pitchFamily="49" charset="0"/>
              </a:rPr>
              <a:t>]		- specify table name</a:t>
            </a:r>
            <a:endParaRPr lang="en-US" sz="1800" dirty="0" smtClean="0">
              <a:cs typeface="Courier New" pitchFamily="49" charset="0"/>
            </a:endParaRPr>
          </a:p>
          <a:p>
            <a:r>
              <a:rPr lang="en-US" sz="1900" dirty="0" err="1" smtClean="0">
                <a:latin typeface="Courier" pitchFamily="49" charset="0"/>
                <a:cs typeface="Courier New" pitchFamily="49" charset="0"/>
              </a:rPr>
              <a:t>DbContext</a:t>
            </a:r>
            <a:r>
              <a:rPr lang="en-US" sz="1900" dirty="0" smtClean="0">
                <a:cs typeface="Courier New" pitchFamily="49" charset="0"/>
              </a:rPr>
              <a:t> derived class</a:t>
            </a:r>
            <a:endParaRPr lang="en-US" sz="1900" dirty="0" smtClean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Primary object  to interact with a database</a:t>
            </a:r>
          </a:p>
          <a:p>
            <a:r>
              <a:rPr lang="en-US" sz="1900" dirty="0" err="1" smtClean="0">
                <a:latin typeface="Courier" pitchFamily="49" charset="0"/>
                <a:cs typeface="Courier New" pitchFamily="49" charset="0"/>
              </a:rPr>
              <a:t>DbSet</a:t>
            </a:r>
            <a:r>
              <a:rPr lang="en-US" sz="1900" dirty="0" smtClean="0">
                <a:latin typeface="Courier" pitchFamily="49" charset="0"/>
                <a:cs typeface="Courier New" pitchFamily="49" charset="0"/>
              </a:rPr>
              <a:t>&lt;</a:t>
            </a:r>
            <a:r>
              <a:rPr lang="en-US" sz="1900" dirty="0" err="1" smtClean="0">
                <a:latin typeface="Courier" pitchFamily="49" charset="0"/>
                <a:cs typeface="Courier New" pitchFamily="49" charset="0"/>
              </a:rPr>
              <a:t>TEntity</a:t>
            </a:r>
            <a:r>
              <a:rPr lang="en-US" sz="1900" dirty="0" smtClean="0">
                <a:cs typeface="Courier New" pitchFamily="49" charset="0"/>
              </a:rPr>
              <a:t>&gt; properties in context class</a:t>
            </a:r>
            <a:endParaRPr lang="en-US" sz="1900" dirty="0" smtClean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Used to perform CRUD against a specific type from the model</a:t>
            </a:r>
            <a:endParaRPr lang="en-US" sz="1900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Code First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45" y="1340768"/>
            <a:ext cx="8712968" cy="2088232"/>
          </a:xfrm>
        </p:spPr>
        <p:txBody>
          <a:bodyPr>
            <a:normAutofit fontScale="77500" lnSpcReduction="20000"/>
          </a:bodyPr>
          <a:lstStyle/>
          <a:p>
            <a:r>
              <a:rPr lang="en-IE" dirty="0" err="1" smtClean="0">
                <a:solidFill>
                  <a:srgbClr val="002060"/>
                </a:solidFill>
              </a:rPr>
              <a:t>DBContext</a:t>
            </a:r>
            <a:r>
              <a:rPr lang="en-IE" dirty="0" smtClean="0">
                <a:solidFill>
                  <a:srgbClr val="002060"/>
                </a:solidFill>
              </a:rPr>
              <a:t> </a:t>
            </a:r>
            <a:r>
              <a:rPr lang="en-IE" dirty="0" smtClean="0"/>
              <a:t>class  acts </a:t>
            </a:r>
            <a:r>
              <a:rPr lang="en-IE" dirty="0"/>
              <a:t>as your gateway to the database, providing all </a:t>
            </a:r>
            <a:r>
              <a:rPr lang="en-IE" dirty="0" smtClean="0"/>
              <a:t>of the </a:t>
            </a:r>
            <a:r>
              <a:rPr lang="en-IE" dirty="0"/>
              <a:t>data-related actions you might </a:t>
            </a:r>
            <a:r>
              <a:rPr lang="en-IE" dirty="0" smtClean="0"/>
              <a:t>need.</a:t>
            </a:r>
          </a:p>
          <a:p>
            <a:r>
              <a:rPr lang="en-IE" dirty="0" smtClean="0"/>
              <a:t>You derive a class form </a:t>
            </a:r>
            <a:r>
              <a:rPr lang="en-IE" dirty="0" err="1" smtClean="0">
                <a:solidFill>
                  <a:srgbClr val="002060"/>
                </a:solidFill>
              </a:rPr>
              <a:t>DbContext</a:t>
            </a:r>
            <a:r>
              <a:rPr lang="en-IE" dirty="0" smtClean="0">
                <a:solidFill>
                  <a:srgbClr val="002060"/>
                </a:solidFill>
              </a:rPr>
              <a:t> </a:t>
            </a:r>
            <a:r>
              <a:rPr lang="en-IE" dirty="0" smtClean="0"/>
              <a:t>and add properties of type </a:t>
            </a:r>
            <a:r>
              <a:rPr lang="en-IE" dirty="0" err="1" smtClean="0">
                <a:solidFill>
                  <a:srgbClr val="002060"/>
                </a:solidFill>
              </a:rPr>
              <a:t>DbSet</a:t>
            </a:r>
            <a:r>
              <a:rPr lang="en-IE" dirty="0" smtClean="0">
                <a:solidFill>
                  <a:srgbClr val="002060"/>
                </a:solidFill>
              </a:rPr>
              <a:t>&lt;T&gt;  </a:t>
            </a:r>
            <a:r>
              <a:rPr lang="en-IE" dirty="0" smtClean="0"/>
              <a:t>where T is the objects you want to persist</a:t>
            </a:r>
          </a:p>
          <a:p>
            <a:r>
              <a:rPr lang="en-IE" dirty="0" smtClean="0"/>
              <a:t>For example the following example allows to store and retrieve author and publisher details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52865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44" y="5544616"/>
            <a:ext cx="5388666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1557" y="4869160"/>
            <a:ext cx="8496944" cy="79208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sz="29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sz="26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/>
              <a:buChar char=""/>
              <a:defRPr kumimoji="0" sz="23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ct val="6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IE" dirty="0"/>
              <a:t>Using the Pubs2013Entites </a:t>
            </a:r>
            <a:r>
              <a:rPr lang="en-IE" dirty="0" err="1"/>
              <a:t>Db</a:t>
            </a:r>
            <a:r>
              <a:rPr lang="en-IE" dirty="0"/>
              <a:t> context you can retrieve all male authors in alphabetical order using the LINQ query in the following code:</a:t>
            </a: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DBContext</a:t>
            </a:r>
            <a:r>
              <a:rPr lang="en-US" dirty="0" smtClean="0">
                <a:solidFill>
                  <a:srgbClr val="002060"/>
                </a:solidFill>
              </a:rPr>
              <a:t>  &amp; </a:t>
            </a:r>
            <a:r>
              <a:rPr lang="en-US" dirty="0" err="1" smtClean="0">
                <a:solidFill>
                  <a:srgbClr val="002060"/>
                </a:solidFill>
              </a:rPr>
              <a:t>DBSet</a:t>
            </a:r>
            <a:r>
              <a:rPr lang="en-US" dirty="0" smtClean="0">
                <a:solidFill>
                  <a:srgbClr val="002060"/>
                </a:solidFill>
              </a:rPr>
              <a:t> Classes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35496" y="1412775"/>
            <a:ext cx="4038600" cy="54356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b="1" u="sng" dirty="0" err="1"/>
              <a:t>System.Data.Entity.DbContext</a:t>
            </a:r>
            <a:r>
              <a:rPr lang="en-IE" b="1" u="sng" dirty="0"/>
              <a:t> </a:t>
            </a:r>
            <a:endParaRPr lang="en-IE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IE" dirty="0" err="1">
                <a:solidFill>
                  <a:srgbClr val="FF0000"/>
                </a:solidFill>
              </a:rPr>
              <a:t>DBContext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/>
              <a:t>class  acts as your gateway to the database, providing all of the data-related actions you might need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/>
              <a:t>You derive a class form </a:t>
            </a:r>
            <a:r>
              <a:rPr lang="en-IE" dirty="0" err="1">
                <a:solidFill>
                  <a:srgbClr val="002060"/>
                </a:solidFill>
              </a:rPr>
              <a:t>DbContext</a:t>
            </a:r>
            <a:r>
              <a:rPr lang="en-IE" dirty="0">
                <a:solidFill>
                  <a:srgbClr val="002060"/>
                </a:solidFill>
              </a:rPr>
              <a:t> </a:t>
            </a:r>
            <a:r>
              <a:rPr lang="en-IE" dirty="0"/>
              <a:t>and add properties of type </a:t>
            </a:r>
            <a:r>
              <a:rPr lang="en-IE" dirty="0" err="1">
                <a:solidFill>
                  <a:srgbClr val="FF0000"/>
                </a:solidFill>
              </a:rPr>
              <a:t>DbSet</a:t>
            </a:r>
            <a:r>
              <a:rPr lang="en-IE" dirty="0">
                <a:solidFill>
                  <a:srgbClr val="FF0000"/>
                </a:solidFill>
              </a:rPr>
              <a:t>&lt;T&gt; </a:t>
            </a:r>
            <a:r>
              <a:rPr lang="en-IE" dirty="0">
                <a:solidFill>
                  <a:srgbClr val="002060"/>
                </a:solidFill>
              </a:rPr>
              <a:t> </a:t>
            </a:r>
            <a:r>
              <a:rPr lang="en-IE" dirty="0"/>
              <a:t>where T is the objects you want to </a:t>
            </a:r>
            <a:r>
              <a:rPr lang="en-IE" dirty="0" smtClean="0"/>
              <a:t>persist.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By default , the database connection string to database will be same name as your </a:t>
            </a:r>
            <a:r>
              <a:rPr lang="en-IE" dirty="0" err="1">
                <a:solidFill>
                  <a:srgbClr val="002060"/>
                </a:solidFill>
              </a:rPr>
              <a:t>DbContext</a:t>
            </a:r>
            <a:r>
              <a:rPr lang="en-IE" dirty="0">
                <a:solidFill>
                  <a:srgbClr val="002060"/>
                </a:solidFill>
              </a:rPr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You can change this name by including it as a parameter to the </a:t>
            </a:r>
            <a:r>
              <a:rPr lang="en-IE" dirty="0" err="1">
                <a:solidFill>
                  <a:srgbClr val="002060"/>
                </a:solidFill>
              </a:rPr>
              <a:t>DbContext</a:t>
            </a:r>
            <a:r>
              <a:rPr lang="en-IE" dirty="0">
                <a:solidFill>
                  <a:srgbClr val="002060"/>
                </a:solidFill>
              </a:rPr>
              <a:t> </a:t>
            </a:r>
            <a:r>
              <a:rPr lang="en-US" dirty="0" smtClean="0"/>
              <a:t>constructor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55" y="1556792"/>
            <a:ext cx="494624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853833" y="1412776"/>
            <a:ext cx="1080120" cy="483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55" y="4365104"/>
            <a:ext cx="4937886" cy="248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>
            <a:off x="5220072" y="3068960"/>
            <a:ext cx="136815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12160" y="1772816"/>
            <a:ext cx="1152128" cy="43924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0"/>
            <a:ext cx="521668" cy="26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smtClean="0"/>
              <a:t>: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431" y="3644805"/>
            <a:ext cx="8229600" cy="1400383"/>
          </a:xfrm>
          <a:prstGeom prst="rect">
            <a:avLst/>
          </a:prstGeom>
          <a:solidFill>
            <a:srgbClr val="FFFFB7"/>
          </a:solidFill>
        </p:spPr>
        <p:txBody>
          <a:bodyPr wrap="square" rtlCol="0">
            <a:spAutoFit/>
          </a:bodyPr>
          <a:lstStyle/>
          <a:p>
            <a:r>
              <a:rPr lang="en-US" sz="1700" b="1" u="sng" dirty="0" smtClean="0">
                <a:solidFill>
                  <a:srgbClr val="002060"/>
                </a:solidFill>
                <a:latin typeface="Consolas"/>
              </a:rPr>
              <a:t> Add Object</a:t>
            </a:r>
          </a:p>
          <a:p>
            <a:r>
              <a:rPr lang="en-US" sz="17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IE" sz="1600" dirty="0" smtClean="0">
                <a:solidFill>
                  <a:srgbClr val="0070C0"/>
                </a:solidFill>
              </a:rPr>
              <a:t>Pubs2013Entities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context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70C0"/>
                </a:solidFill>
              </a:rPr>
              <a:t>Pubs2013Entities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smtClean="0">
                <a:latin typeface="Consolas"/>
              </a:rPr>
              <a:t> </a:t>
            </a:r>
            <a:r>
              <a:rPr lang="en-US" sz="1700" dirty="0" smtClean="0">
                <a:solidFill>
                  <a:srgbClr val="0070C0"/>
                </a:solidFill>
                <a:latin typeface="Consolas"/>
              </a:rPr>
              <a:t>Author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a =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70C0"/>
                </a:solidFill>
                <a:latin typeface="Consolas"/>
              </a:rPr>
              <a:t>Author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"Testy"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smtClean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latin typeface="Consolas"/>
              </a:rPr>
              <a:t>context.Authors.Add</a:t>
            </a:r>
            <a:r>
              <a:rPr lang="en-US" sz="1700" dirty="0" smtClean="0">
                <a:latin typeface="Consolas"/>
              </a:rPr>
              <a:t>(a);</a:t>
            </a:r>
            <a:endParaRPr lang="en-US" sz="1700" dirty="0">
              <a:latin typeface="Consolas"/>
            </a:endParaRPr>
          </a:p>
          <a:p>
            <a:r>
              <a:rPr lang="en-US" sz="1700" dirty="0" smtClean="0">
                <a:latin typeface="Consolas"/>
              </a:rPr>
              <a:t> </a:t>
            </a:r>
            <a:r>
              <a:rPr lang="en-US" sz="1700" dirty="0" err="1" smtClean="0">
                <a:latin typeface="Consolas"/>
              </a:rPr>
              <a:t>context.SaveChanges</a:t>
            </a:r>
            <a:r>
              <a:rPr lang="en-US" sz="1700" dirty="0" smtClean="0">
                <a:latin typeface="Consolas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722" y="5229200"/>
            <a:ext cx="8229600" cy="1538883"/>
          </a:xfrm>
          <a:prstGeom prst="rect">
            <a:avLst/>
          </a:prstGeom>
          <a:solidFill>
            <a:srgbClr val="FFFFB7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  <a:latin typeface="Consolas"/>
              </a:rPr>
              <a:t> Delete Object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70C0"/>
                </a:solidFill>
              </a:rPr>
              <a:t>Pubs2013Entities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context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70C0"/>
                </a:solidFill>
              </a:rPr>
              <a:t>Pubs2013Entities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Author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context.</a:t>
            </a:r>
            <a:r>
              <a:rPr lang="en-US" dirty="0" err="1" smtClean="0">
                <a:latin typeface="Consolas"/>
              </a:rPr>
              <a:t>Author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.Find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context.</a:t>
            </a:r>
            <a:r>
              <a:rPr lang="en-US" dirty="0" err="1" smtClean="0">
                <a:latin typeface="Consolas"/>
              </a:rPr>
              <a:t>Authors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(p);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context.SaveChanges</a:t>
            </a:r>
            <a:r>
              <a:rPr lang="en-US" dirty="0" smtClean="0">
                <a:latin typeface="Consolas"/>
              </a:rPr>
              <a:t>();</a:t>
            </a:r>
            <a:endParaRPr lang="en-US" dirty="0"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447" y="1556792"/>
            <a:ext cx="8229600" cy="1661993"/>
          </a:xfrm>
          <a:prstGeom prst="rect">
            <a:avLst/>
          </a:prstGeom>
          <a:solidFill>
            <a:srgbClr val="FFFFB7"/>
          </a:solidFill>
        </p:spPr>
        <p:txBody>
          <a:bodyPr wrap="square" rtlCol="0">
            <a:spAutoFit/>
          </a:bodyPr>
          <a:lstStyle/>
          <a:p>
            <a:r>
              <a:rPr lang="en-US" sz="1700" b="1" u="sng" dirty="0" smtClean="0">
                <a:solidFill>
                  <a:srgbClr val="002060"/>
                </a:solidFill>
                <a:latin typeface="Consolas"/>
              </a:rPr>
              <a:t> Get all authors</a:t>
            </a:r>
          </a:p>
          <a:p>
            <a:r>
              <a:rPr lang="en-US" sz="17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IE" sz="1600" dirty="0" smtClean="0">
                <a:solidFill>
                  <a:srgbClr val="0070C0"/>
                </a:solidFill>
              </a:rPr>
              <a:t>Pubs2013Entities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context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70C0"/>
                </a:solidFill>
              </a:rPr>
              <a:t>Pubs2013Entities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smtClean="0">
                <a:latin typeface="Consolas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/>
              </a:rPr>
              <a:t>var</a:t>
            </a:r>
            <a:r>
              <a:rPr lang="en-US" sz="17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allAuthors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authors in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context.Authors</a:t>
            </a:r>
            <a:endParaRPr lang="en-US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	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authors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.Gender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700" dirty="0" smtClean="0">
                <a:solidFill>
                  <a:srgbClr val="C00000"/>
                </a:solidFill>
                <a:latin typeface="Consolas"/>
              </a:rPr>
              <a:t>“Male”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authors.LastName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ascending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	 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authors</a:t>
            </a:r>
            <a:endParaRPr lang="en-US" sz="1700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9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Conventions</a:t>
            </a:r>
            <a:endParaRPr lang="en-US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Database naming  </a:t>
            </a:r>
            <a:r>
              <a:rPr lang="en-US" dirty="0" smtClean="0"/>
              <a:t>	</a:t>
            </a:r>
            <a:r>
              <a:rPr lang="en-US" sz="1400" i="1" dirty="0" smtClean="0"/>
              <a:t>(</a:t>
            </a:r>
            <a:r>
              <a:rPr lang="en-US" sz="1400" i="1" dirty="0" smtClean="0"/>
              <a:t>connection string name  = </a:t>
            </a:r>
            <a:r>
              <a:rPr lang="en-US" sz="1400" i="1" dirty="0" err="1" smtClean="0"/>
              <a:t>DbContext</a:t>
            </a:r>
            <a:r>
              <a:rPr lang="en-US" sz="1400" i="1" dirty="0" smtClean="0"/>
              <a:t> derived class name)</a:t>
            </a:r>
            <a:endParaRPr lang="en-US" sz="1600" i="1" dirty="0" smtClean="0"/>
          </a:p>
          <a:p>
            <a:pPr lvl="1"/>
            <a:r>
              <a:rPr lang="en-US" dirty="0"/>
              <a:t>Table </a:t>
            </a:r>
            <a:r>
              <a:rPr lang="en-US" dirty="0" smtClean="0"/>
              <a:t>name           </a:t>
            </a:r>
            <a:r>
              <a:rPr lang="en-US" dirty="0" smtClean="0"/>
              <a:t>	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pluralisation</a:t>
            </a:r>
            <a:r>
              <a:rPr lang="en-US" sz="1600" i="1" dirty="0" smtClean="0"/>
              <a:t> of model </a:t>
            </a:r>
            <a:r>
              <a:rPr lang="en-US" sz="1600" i="1" dirty="0" smtClean="0"/>
              <a:t>class, entity property names 				used as column names)</a:t>
            </a:r>
            <a:endParaRPr lang="en-US" sz="1600" i="1" dirty="0" smtClean="0"/>
          </a:p>
          <a:p>
            <a:pPr lvl="1"/>
            <a:r>
              <a:rPr lang="en-US" dirty="0" smtClean="0"/>
              <a:t>Primary </a:t>
            </a:r>
            <a:r>
              <a:rPr lang="en-US" dirty="0"/>
              <a:t>Key   </a:t>
            </a:r>
            <a:r>
              <a:rPr lang="en-US" sz="2400" dirty="0"/>
              <a:t>      </a:t>
            </a:r>
            <a:r>
              <a:rPr lang="en-US" sz="2400" dirty="0" smtClean="0"/>
              <a:t>  </a:t>
            </a:r>
            <a:r>
              <a:rPr lang="en-US" sz="2400" dirty="0" smtClean="0"/>
              <a:t>	</a:t>
            </a:r>
            <a:r>
              <a:rPr lang="en-US" sz="1600" i="1" dirty="0" smtClean="0"/>
              <a:t>(</a:t>
            </a:r>
            <a:r>
              <a:rPr lang="en-US" sz="1600" i="1" dirty="0" smtClean="0"/>
              <a:t>table primary key = property named ID or </a:t>
            </a:r>
            <a:r>
              <a:rPr lang="en-US" sz="1600" i="1" dirty="0" err="1" smtClean="0"/>
              <a:t>class</a:t>
            </a:r>
            <a:r>
              <a:rPr lang="en-US" sz="1600" i="1" dirty="0" err="1" smtClean="0"/>
              <a:t>ameID</a:t>
            </a:r>
            <a:r>
              <a:rPr lang="en-US" sz="1600" i="1" dirty="0" smtClean="0"/>
              <a:t>)</a:t>
            </a:r>
            <a:r>
              <a:rPr lang="en-US" sz="1600" dirty="0" smtClean="0"/>
              <a:t>  </a:t>
            </a:r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Foreign Key</a:t>
            </a:r>
            <a:endParaRPr lang="en-US" dirty="0" smtClean="0"/>
          </a:p>
          <a:p>
            <a:r>
              <a:rPr lang="en-US" dirty="0" smtClean="0"/>
              <a:t>SQL Server Express – default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not enough </a:t>
            </a:r>
            <a:r>
              <a:rPr lang="en-US" sz="2400" dirty="0" smtClean="0"/>
              <a:t>always to </a:t>
            </a:r>
            <a:r>
              <a:rPr lang="en-US" sz="2400" dirty="0" smtClean="0"/>
              <a:t>use </a:t>
            </a:r>
            <a:r>
              <a:rPr lang="en-US" sz="2400" dirty="0" smtClean="0"/>
              <a:t>the conventions</a:t>
            </a:r>
            <a:endParaRPr lang="en-US" sz="2400" dirty="0" smtClean="0"/>
          </a:p>
          <a:p>
            <a:r>
              <a:rPr lang="en-US" sz="2400" dirty="0" smtClean="0"/>
              <a:t>Data Annotations tells EF </a:t>
            </a:r>
            <a:r>
              <a:rPr lang="en-US" sz="2400" dirty="0" smtClean="0"/>
              <a:t>more explicitly how to </a:t>
            </a:r>
            <a:r>
              <a:rPr lang="en-US" sz="2400" dirty="0" smtClean="0"/>
              <a:t>map the object model to the database </a:t>
            </a:r>
            <a:r>
              <a:rPr lang="en-US" sz="2400" dirty="0" smtClean="0"/>
              <a:t>model</a:t>
            </a:r>
            <a:endParaRPr lang="en-US" sz="2400" dirty="0" smtClean="0"/>
          </a:p>
          <a:p>
            <a:r>
              <a:rPr lang="en-US" sz="2400" dirty="0" smtClean="0"/>
              <a:t>Place annotations directly against the property in your class.</a:t>
            </a:r>
          </a:p>
          <a:p>
            <a:r>
              <a:rPr lang="en-US" sz="2400" dirty="0" err="1" smtClean="0">
                <a:latin typeface="Courier" pitchFamily="49" charset="0"/>
              </a:rPr>
              <a:t>System.ComponentModel.DataAnnotations</a:t>
            </a:r>
            <a:endParaRPr lang="en-US" sz="2400" dirty="0" smtClean="0"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76800"/>
          </a:xfrm>
        </p:spPr>
        <p:txBody>
          <a:bodyPr/>
          <a:lstStyle/>
          <a:p>
            <a:r>
              <a:rPr lang="en-US" sz="2400" dirty="0" smtClean="0">
                <a:latin typeface="Courier" pitchFamily="49" charset="0"/>
              </a:rPr>
              <a:t>[Key]</a:t>
            </a:r>
            <a:r>
              <a:rPr lang="en-US" sz="2400" dirty="0" smtClean="0"/>
              <a:t> </a:t>
            </a:r>
            <a:r>
              <a:rPr lang="en-US" sz="2400" dirty="0" smtClean="0"/>
              <a:t>– Defines a Primary Key</a:t>
            </a:r>
          </a:p>
          <a:p>
            <a:r>
              <a:rPr lang="en-US" sz="2400" dirty="0" smtClean="0">
                <a:latin typeface="Courier" pitchFamily="49" charset="0"/>
              </a:rPr>
              <a:t>[Column] </a:t>
            </a:r>
            <a:r>
              <a:rPr lang="en-US" sz="2400" dirty="0" smtClean="0"/>
              <a:t>– Defines </a:t>
            </a:r>
            <a:r>
              <a:rPr lang="en-US" sz="2400" dirty="0" smtClean="0"/>
              <a:t>column name in a table</a:t>
            </a:r>
            <a:endParaRPr lang="en-US" sz="2400" dirty="0" smtClean="0"/>
          </a:p>
          <a:p>
            <a:r>
              <a:rPr lang="en-US" sz="2400" dirty="0" smtClean="0">
                <a:latin typeface="Courier" pitchFamily="49" charset="0"/>
              </a:rPr>
              <a:t>[Table] </a:t>
            </a:r>
            <a:r>
              <a:rPr lang="en-US" sz="2400" dirty="0" smtClean="0"/>
              <a:t>– Defines table name for a class</a:t>
            </a:r>
          </a:p>
          <a:p>
            <a:r>
              <a:rPr lang="en-US" sz="2400" dirty="0" smtClean="0">
                <a:latin typeface="Courier" pitchFamily="49" charset="0"/>
              </a:rPr>
              <a:t>[Required] </a:t>
            </a:r>
            <a:r>
              <a:rPr lang="en-US" sz="2400" dirty="0" smtClean="0"/>
              <a:t>– Defines a Required </a:t>
            </a:r>
            <a:r>
              <a:rPr lang="en-US" sz="2400" dirty="0" smtClean="0"/>
              <a:t>table field</a:t>
            </a:r>
            <a:endParaRPr lang="en-US" sz="2400" dirty="0" smtClean="0"/>
          </a:p>
          <a:p>
            <a:r>
              <a:rPr lang="en-US" sz="2400" dirty="0" smtClean="0">
                <a:latin typeface="Courier" pitchFamily="49" charset="0"/>
              </a:rPr>
              <a:t>[</a:t>
            </a:r>
            <a:r>
              <a:rPr lang="en-US" sz="2400" dirty="0" err="1" smtClean="0">
                <a:latin typeface="Courier" pitchFamily="49" charset="0"/>
              </a:rPr>
              <a:t>MinLength</a:t>
            </a:r>
            <a:r>
              <a:rPr lang="en-US" sz="2400" dirty="0" smtClean="0">
                <a:latin typeface="Courier" pitchFamily="49" charset="0"/>
              </a:rPr>
              <a:t>()] </a:t>
            </a:r>
            <a:r>
              <a:rPr lang="en-US" sz="2400" dirty="0" smtClean="0"/>
              <a:t>– Min length for a property</a:t>
            </a:r>
          </a:p>
          <a:p>
            <a:r>
              <a:rPr lang="en-US" sz="2400" dirty="0" smtClean="0">
                <a:latin typeface="Courier" pitchFamily="49" charset="0"/>
              </a:rPr>
              <a:t>[</a:t>
            </a:r>
            <a:r>
              <a:rPr lang="en-US" sz="2400" dirty="0" err="1" smtClean="0">
                <a:latin typeface="Courier" pitchFamily="49" charset="0"/>
              </a:rPr>
              <a:t>MaximumLength</a:t>
            </a:r>
            <a:r>
              <a:rPr lang="en-US" sz="2400" dirty="0" smtClean="0">
                <a:latin typeface="Courier" pitchFamily="49" charset="0"/>
              </a:rPr>
              <a:t>()] </a:t>
            </a:r>
            <a:r>
              <a:rPr lang="en-US" sz="2400" dirty="0" smtClean="0"/>
              <a:t>– Max length for property</a:t>
            </a:r>
          </a:p>
          <a:p>
            <a:r>
              <a:rPr lang="en-US" sz="2400" dirty="0" smtClean="0">
                <a:latin typeface="Courier" pitchFamily="49" charset="0"/>
              </a:rPr>
              <a:t>[Range()] </a:t>
            </a:r>
            <a:r>
              <a:rPr lang="en-US" sz="2400" dirty="0" smtClean="0"/>
              <a:t>– Defines a valid value range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18672</TotalTime>
  <Words>718</Words>
  <Application>Microsoft Office PowerPoint</Application>
  <PresentationFormat>On-screen Show (4:3)</PresentationFormat>
  <Paragraphs>125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Entity Framework - Code First</vt:lpstr>
      <vt:lpstr>What is Code First</vt:lpstr>
      <vt:lpstr>Code First Features</vt:lpstr>
      <vt:lpstr>DBContext</vt:lpstr>
      <vt:lpstr>DBContext  &amp; DBSet Classes</vt:lpstr>
      <vt:lpstr>DbContext : Examples</vt:lpstr>
      <vt:lpstr>Code First Conventions</vt:lpstr>
      <vt:lpstr>Data Annotations</vt:lpstr>
      <vt:lpstr>Common Data Annotations</vt:lpstr>
      <vt:lpstr>Data Annotation - Example</vt:lpstr>
      <vt:lpstr>Migrations</vt:lpstr>
      <vt:lpstr>Enable Migrations</vt:lpstr>
      <vt:lpstr>Add Migration</vt:lpstr>
      <vt:lpstr>Update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 2</dc:title>
  <dc:creator>John Walsh</dc:creator>
  <cp:lastModifiedBy>Clynch, Gary - Lecturer of Computing</cp:lastModifiedBy>
  <cp:revision>510</cp:revision>
  <dcterms:created xsi:type="dcterms:W3CDTF">2009-11-10T10:43:15Z</dcterms:created>
  <dcterms:modified xsi:type="dcterms:W3CDTF">2015-01-26T15:54:47Z</dcterms:modified>
</cp:coreProperties>
</file>