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3"/>
  </p:notesMasterIdLst>
  <p:handoutMasterIdLst>
    <p:handoutMasterId r:id="rId24"/>
  </p:handoutMasterIdLst>
  <p:sldIdLst>
    <p:sldId id="319" r:id="rId2"/>
    <p:sldId id="284" r:id="rId3"/>
    <p:sldId id="285" r:id="rId4"/>
    <p:sldId id="286" r:id="rId5"/>
    <p:sldId id="287" r:id="rId6"/>
    <p:sldId id="290" r:id="rId7"/>
    <p:sldId id="292" r:id="rId8"/>
    <p:sldId id="293" r:id="rId9"/>
    <p:sldId id="294" r:id="rId10"/>
    <p:sldId id="322" r:id="rId11"/>
    <p:sldId id="296" r:id="rId12"/>
    <p:sldId id="327" r:id="rId13"/>
    <p:sldId id="328" r:id="rId14"/>
    <p:sldId id="300" r:id="rId15"/>
    <p:sldId id="301" r:id="rId16"/>
    <p:sldId id="302" r:id="rId17"/>
    <p:sldId id="303" r:id="rId18"/>
    <p:sldId id="329" r:id="rId19"/>
    <p:sldId id="330" r:id="rId20"/>
    <p:sldId id="308" r:id="rId21"/>
    <p:sldId id="31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D4ECBA"/>
    <a:srgbClr val="F37021"/>
    <a:srgbClr val="F58641"/>
    <a:srgbClr val="CF9EF8"/>
    <a:srgbClr val="4495D1"/>
    <a:srgbClr val="F2D1BC"/>
    <a:srgbClr val="727272"/>
    <a:srgbClr val="205984"/>
    <a:srgbClr val="9F4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68" autoAdjust="0"/>
  </p:normalViewPr>
  <p:slideViewPr>
    <p:cSldViewPr showGuides="1">
      <p:cViewPr varScale="1">
        <p:scale>
          <a:sx n="72" d="100"/>
          <a:sy n="72" d="100"/>
        </p:scale>
        <p:origin x="-1512" y="-102"/>
      </p:cViewPr>
      <p:guideLst>
        <p:guide orient="horz" pos="2160"/>
        <p:guide pos="2880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190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B7A83-5746-4B57-BEFB-391C62BD1D42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5AF47-1769-4415-AABD-F2EB6E0028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82744-77ED-47E4-8388-482DCF96D52F}" type="datetimeFigureOut">
              <a:rPr lang="en-IE" smtClean="0"/>
              <a:t>20/01/2015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06649-BE37-49C7-BA78-68B6F35E93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688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23C7F-6E2E-47D7-A789-B726006B29E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376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FF4F5EE-ACB8-4B6B-A2DD-5756A1D58DFB}" type="slidenum">
              <a:rPr lang="en-IE" smtClean="0"/>
              <a:pPr eaLnBrk="1" hangingPunct="1"/>
              <a:t>17</a:t>
            </a:fld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592993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CE1B3B1-2283-49A9-AD51-6EC80CC2AE16}" type="slidenum">
              <a:rPr lang="en-IE" smtClean="0"/>
              <a:pPr eaLnBrk="1" hangingPunct="1"/>
              <a:t>19</a:t>
            </a:fld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8500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IE" b="1" dirty="0" smtClean="0"/>
              <a:t>HTTP</a:t>
            </a:r>
          </a:p>
          <a:p>
            <a:pPr>
              <a:defRPr/>
            </a:pPr>
            <a:r>
              <a:rPr lang="en-IE" dirty="0" smtClean="0"/>
              <a:t>The Hypertext Transfer Protocol (HTTP) is an application-level protocol for distributed, collaborative, hypermedia information systems.</a:t>
            </a:r>
          </a:p>
          <a:p>
            <a:pPr>
              <a:defRPr/>
            </a:pPr>
            <a:endParaRPr lang="en-IE" b="1" dirty="0" smtClean="0"/>
          </a:p>
          <a:p>
            <a:pPr>
              <a:defRPr/>
            </a:pPr>
            <a:r>
              <a:rPr lang="en-IE" b="1" dirty="0" smtClean="0"/>
              <a:t>HTTP is</a:t>
            </a:r>
            <a:r>
              <a:rPr lang="en-IE" b="1" baseline="0" dirty="0" smtClean="0"/>
              <a:t> an application layer protocol (application layer is </a:t>
            </a:r>
            <a:r>
              <a:rPr lang="en-IE" b="1" baseline="0" dirty="0" err="1" smtClean="0"/>
              <a:t>aprt</a:t>
            </a:r>
            <a:r>
              <a:rPr lang="en-IE" b="1" baseline="0" dirty="0" smtClean="0"/>
              <a:t> of the OSI protocol stack which defines a stack for implementing network communication</a:t>
            </a:r>
          </a:p>
          <a:p>
            <a:pPr>
              <a:defRPr/>
            </a:pPr>
            <a:endParaRPr lang="en-IE" b="1" dirty="0" smtClean="0"/>
          </a:p>
          <a:p>
            <a:pPr>
              <a:defRPr/>
            </a:pPr>
            <a:r>
              <a:rPr lang="en-IE" b="1" dirty="0" smtClean="0"/>
              <a:t>The OSI (Open Systems Interconnection) model</a:t>
            </a:r>
          </a:p>
          <a:p>
            <a:pPr>
              <a:defRPr/>
            </a:pPr>
            <a:r>
              <a:rPr lang="en-IE" dirty="0" smtClean="0"/>
              <a:t>The OSI model defines internetworking in terms of a vertical stack of seven layers. </a:t>
            </a:r>
          </a:p>
          <a:p>
            <a:pPr>
              <a:buFontTx/>
              <a:buChar char="-"/>
              <a:defRPr/>
            </a:pPr>
            <a:r>
              <a:rPr lang="en-IE" dirty="0" smtClean="0"/>
              <a:t>The upper layers of the OSI model represent software that implements network services like encryption and connection management. </a:t>
            </a:r>
          </a:p>
          <a:p>
            <a:pPr>
              <a:buFontTx/>
              <a:buChar char="-"/>
              <a:defRPr/>
            </a:pPr>
            <a:r>
              <a:rPr lang="en-IE" dirty="0" smtClean="0"/>
              <a:t>The lower layers of the OSI model implement more primitive, hardware-oriented functions like routing, addressing, and flow control. </a:t>
            </a:r>
          </a:p>
          <a:p>
            <a:pPr>
              <a:defRPr/>
            </a:pPr>
            <a:endParaRPr lang="en-IE" b="1" dirty="0" smtClean="0"/>
          </a:p>
          <a:p>
            <a:pPr>
              <a:defRPr/>
            </a:pPr>
            <a:r>
              <a:rPr lang="en-IE" b="1" dirty="0" smtClean="0"/>
              <a:t>7 Layers</a:t>
            </a:r>
          </a:p>
          <a:p>
            <a:pPr marL="228600" indent="-228600">
              <a:buFont typeface="Arial" pitchFamily="34" charset="0"/>
              <a:buNone/>
              <a:defRPr/>
            </a:pPr>
            <a:r>
              <a:rPr lang="en-IE" dirty="0" smtClean="0"/>
              <a:t>1.  Application Layer – Provides a means for the user to access information on the network through an application (</a:t>
            </a:r>
            <a:r>
              <a:rPr lang="en-IE" dirty="0" err="1" smtClean="0"/>
              <a:t>eg</a:t>
            </a:r>
            <a:r>
              <a:rPr lang="en-IE" dirty="0" smtClean="0"/>
              <a:t> http). </a:t>
            </a:r>
          </a:p>
          <a:p>
            <a:pPr marL="228600" indent="-228600">
              <a:buFont typeface="Arial" pitchFamily="34" charset="0"/>
              <a:buNone/>
              <a:defRPr/>
            </a:pPr>
            <a:r>
              <a:rPr lang="en-IE" dirty="0" smtClean="0"/>
              <a:t>2.  Presentation Layer - Manages the presentation of the information in an ordered and meaningful manner (MIME). </a:t>
            </a:r>
          </a:p>
          <a:p>
            <a:pPr marL="228600" indent="-228600">
              <a:buFont typeface="Arial" pitchFamily="34" charset="0"/>
              <a:buNone/>
              <a:defRPr/>
            </a:pPr>
            <a:r>
              <a:rPr lang="en-IE" dirty="0" smtClean="0"/>
              <a:t>3.  Session Layer - The session layer establishes, manages, and terminates communication sessions.</a:t>
            </a:r>
          </a:p>
          <a:p>
            <a:pPr marL="228600" indent="-228600">
              <a:buFont typeface="Arial" pitchFamily="34" charset="0"/>
              <a:buNone/>
              <a:defRPr/>
            </a:pPr>
            <a:r>
              <a:rPr lang="en-IE" dirty="0" smtClean="0"/>
              <a:t>4.  Transport Layer – Ensures data integrity--that data transmitted between hosts is reliable and timely.</a:t>
            </a:r>
          </a:p>
          <a:p>
            <a:pPr marL="228600" indent="-228600">
              <a:buFont typeface="Arial" pitchFamily="34" charset="0"/>
              <a:buNone/>
              <a:defRPr/>
            </a:pPr>
            <a:r>
              <a:rPr lang="en-IE" dirty="0" smtClean="0"/>
              <a:t>5.   Network Layer - Routing of data (packets) through the network; handles the addressing and delivery of data.</a:t>
            </a:r>
          </a:p>
          <a:p>
            <a:pPr marL="228600" indent="-228600">
              <a:buFont typeface="Arial" pitchFamily="34" charset="0"/>
              <a:buNone/>
              <a:defRPr/>
            </a:pPr>
            <a:r>
              <a:rPr lang="en-IE" dirty="0" smtClean="0"/>
              <a:t>6.  </a:t>
            </a:r>
            <a:r>
              <a:rPr lang="en-IE" dirty="0" err="1" smtClean="0"/>
              <a:t>Datalink</a:t>
            </a:r>
            <a:r>
              <a:rPr lang="en-IE" dirty="0" smtClean="0"/>
              <a:t> Layer - Deals with issues such as flow regulation, error detection and control, and frames.</a:t>
            </a:r>
          </a:p>
          <a:p>
            <a:pPr marL="228600" indent="-228600">
              <a:buFont typeface="Arial" pitchFamily="34" charset="0"/>
              <a:buNone/>
              <a:defRPr/>
            </a:pPr>
            <a:r>
              <a:rPr lang="en-IE" dirty="0" smtClean="0"/>
              <a:t>7.  Physical Layer - Handles the bit-level electrical/light communication across the network channel</a:t>
            </a:r>
          </a:p>
          <a:p>
            <a:pPr marL="228600" indent="-228600">
              <a:defRPr/>
            </a:pPr>
            <a:endParaRPr lang="en-IE" b="1" dirty="0" smtClean="0"/>
          </a:p>
          <a:p>
            <a:pPr>
              <a:defRPr/>
            </a:pPr>
            <a:r>
              <a:rPr lang="en-IE" b="1" dirty="0" smtClean="0"/>
              <a:t>What is TCP/IP?</a:t>
            </a:r>
          </a:p>
          <a:p>
            <a:pPr>
              <a:defRPr/>
            </a:pPr>
            <a:r>
              <a:rPr lang="en-IE" dirty="0" smtClean="0"/>
              <a:t>TCP/IP is the communication protocol for communication between computers on the Internet.</a:t>
            </a:r>
          </a:p>
          <a:p>
            <a:pPr>
              <a:defRPr/>
            </a:pPr>
            <a:r>
              <a:rPr lang="en-IE" dirty="0" smtClean="0"/>
              <a:t>TCP/IP stands for </a:t>
            </a:r>
            <a:r>
              <a:rPr lang="en-IE" b="1" dirty="0" smtClean="0"/>
              <a:t>T</a:t>
            </a:r>
            <a:r>
              <a:rPr lang="en-IE" dirty="0" smtClean="0"/>
              <a:t>ransmission </a:t>
            </a:r>
            <a:r>
              <a:rPr lang="en-IE" b="1" dirty="0" smtClean="0"/>
              <a:t>C</a:t>
            </a:r>
            <a:r>
              <a:rPr lang="en-IE" dirty="0" smtClean="0"/>
              <a:t>ontrol </a:t>
            </a:r>
            <a:r>
              <a:rPr lang="en-IE" b="1" dirty="0" smtClean="0"/>
              <a:t>P</a:t>
            </a:r>
            <a:r>
              <a:rPr lang="en-IE" dirty="0" smtClean="0"/>
              <a:t>rotocol / </a:t>
            </a:r>
            <a:r>
              <a:rPr lang="en-IE" b="1" dirty="0" smtClean="0"/>
              <a:t>I</a:t>
            </a:r>
            <a:r>
              <a:rPr lang="en-IE" dirty="0" smtClean="0"/>
              <a:t>nternet </a:t>
            </a:r>
            <a:r>
              <a:rPr lang="en-IE" b="1" dirty="0" smtClean="0"/>
              <a:t>P</a:t>
            </a:r>
            <a:r>
              <a:rPr lang="en-IE" dirty="0" smtClean="0"/>
              <a:t>rotocol.</a:t>
            </a:r>
          </a:p>
          <a:p>
            <a:pPr>
              <a:defRPr/>
            </a:pPr>
            <a:r>
              <a:rPr lang="en-IE" dirty="0" smtClean="0"/>
              <a:t>TCP/IP defines how electronic devices (like computers) should be connected to the Internet, and how data should be transmitted between them.</a:t>
            </a:r>
          </a:p>
          <a:p>
            <a:pPr>
              <a:defRPr/>
            </a:pPr>
            <a:endParaRPr lang="en-IE" dirty="0" smtClean="0"/>
          </a:p>
          <a:p>
            <a:pPr>
              <a:defRPr/>
            </a:pPr>
            <a:r>
              <a:rPr lang="en-IE" b="1" dirty="0" smtClean="0"/>
              <a:t>TCP/IP is TCP and IP working together.</a:t>
            </a:r>
          </a:p>
          <a:p>
            <a:pPr>
              <a:defRPr/>
            </a:pPr>
            <a:r>
              <a:rPr lang="en-IE" dirty="0" smtClean="0"/>
              <a:t>TCP takes care of the communication between your application software (i.e. your browser) and your network software.</a:t>
            </a:r>
          </a:p>
          <a:p>
            <a:pPr>
              <a:defRPr/>
            </a:pPr>
            <a:r>
              <a:rPr lang="en-IE" dirty="0" smtClean="0"/>
              <a:t>IP takes care of the communication with other computers.</a:t>
            </a:r>
          </a:p>
          <a:p>
            <a:pPr>
              <a:defRPr/>
            </a:pPr>
            <a:r>
              <a:rPr lang="en-IE" dirty="0" smtClean="0"/>
              <a:t>TCP is responsible for breaking data down into IP packets before they are sent, and for assembling the packets when they arrive.</a:t>
            </a:r>
          </a:p>
          <a:p>
            <a:pPr>
              <a:defRPr/>
            </a:pPr>
            <a:r>
              <a:rPr lang="en-IE" dirty="0" smtClean="0"/>
              <a:t>IP is responsible for sending the packets to the correct destination.</a:t>
            </a:r>
          </a:p>
          <a:p>
            <a:pPr>
              <a:defRPr/>
            </a:pPr>
            <a:endParaRPr lang="en-IE" dirty="0" smtClean="0"/>
          </a:p>
          <a:p>
            <a:pPr>
              <a:defRPr/>
            </a:pPr>
            <a:r>
              <a:rPr lang="en-IE" b="1" dirty="0" smtClean="0"/>
              <a:t>RFC</a:t>
            </a:r>
          </a:p>
          <a:p>
            <a:pPr>
              <a:defRPr/>
            </a:pPr>
            <a:r>
              <a:rPr lang="en-IE" dirty="0" smtClean="0"/>
              <a:t>HTTP standards developed – Asking people to comment on them</a:t>
            </a:r>
          </a:p>
          <a:p>
            <a:pPr>
              <a:defRPr/>
            </a:pPr>
            <a:endParaRPr lang="en-IE" dirty="0" smtClean="0"/>
          </a:p>
          <a:p>
            <a:pPr>
              <a:defRPr/>
            </a:pPr>
            <a:r>
              <a:rPr lang="en-IE" b="1" dirty="0" smtClean="0"/>
              <a:t>References</a:t>
            </a:r>
          </a:p>
          <a:p>
            <a:pPr>
              <a:defRPr/>
            </a:pPr>
            <a:r>
              <a:rPr lang="en-IE" dirty="0" smtClean="0"/>
              <a:t>http://www.tutorialsweb.com/networking/osi-model-application-layer.htm</a:t>
            </a:r>
          </a:p>
          <a:p>
            <a:pPr>
              <a:defRPr/>
            </a:pPr>
            <a:r>
              <a:rPr lang="en-IE" dirty="0" smtClean="0"/>
              <a:t>http://www.w3schools.com/tcpip/tcpip_intro.asp</a:t>
            </a:r>
          </a:p>
          <a:p>
            <a:pPr>
              <a:defRPr/>
            </a:pPr>
            <a:endParaRPr lang="en-IE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43DF0A4-E739-430C-87D8-0CD94B3162F3}" type="slidenum">
              <a:rPr lang="en-IE" smtClean="0"/>
              <a:pPr eaLnBrk="1" hangingPunct="1"/>
              <a:t>6</a:t>
            </a:fld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387105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IE" smtClean="0"/>
              <a:t>A </a:t>
            </a:r>
            <a:r>
              <a:rPr lang="en-IE" b="1" smtClean="0"/>
              <a:t>TCP socket </a:t>
            </a:r>
            <a:r>
              <a:rPr lang="en-IE" smtClean="0"/>
              <a:t>is defined as an </a:t>
            </a:r>
            <a:r>
              <a:rPr lang="en-IE" i="1" smtClean="0"/>
              <a:t>endpoint for communication</a:t>
            </a:r>
            <a:r>
              <a:rPr lang="en-IE" smtClean="0"/>
              <a:t>. </a:t>
            </a:r>
          </a:p>
          <a:p>
            <a:r>
              <a:rPr lang="en-IE" smtClean="0"/>
              <a:t>A socket consists of the pair &lt;IP Address,Port&gt; 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212CA6-96E0-4D5D-8921-88EA657A89C6}" type="slidenum">
              <a:rPr lang="en-IE" smtClean="0">
                <a:ea typeface="ＭＳ Ｐゴシック" pitchFamily="-65" charset="-128"/>
              </a:rPr>
              <a:pPr/>
              <a:t>8</a:t>
            </a:fld>
            <a:endParaRPr lang="en-IE" smtClean="0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569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smtClean="0">
                <a:latin typeface="Arial" pitchFamily="34" charset="0"/>
                <a:ea typeface="ＭＳ Ｐゴシック" pitchFamily="34" charset="-128"/>
              </a:rPr>
              <a:t>An </a:t>
            </a:r>
            <a:r>
              <a:rPr lang="en-IE" b="1" smtClean="0">
                <a:latin typeface="Arial" pitchFamily="34" charset="0"/>
                <a:ea typeface="ＭＳ Ｐゴシック" pitchFamily="34" charset="-128"/>
              </a:rPr>
              <a:t>Internet media type – formally known as MIME</a:t>
            </a:r>
          </a:p>
          <a:p>
            <a:endParaRPr lang="en-IE" b="1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IE" b="1" smtClean="0">
                <a:latin typeface="Arial" pitchFamily="34" charset="0"/>
                <a:ea typeface="ＭＳ Ｐゴシック" pitchFamily="34" charset="-128"/>
              </a:rPr>
              <a:t>Examples</a:t>
            </a:r>
          </a:p>
          <a:p>
            <a:r>
              <a:rPr lang="en-IE" smtClean="0">
                <a:latin typeface="Arial" pitchFamily="34" charset="0"/>
                <a:ea typeface="ＭＳ Ｐゴシック" pitchFamily="34" charset="-128"/>
              </a:rPr>
              <a:t>image/jpeg: 			JPEG JFIF image;</a:t>
            </a:r>
          </a:p>
          <a:p>
            <a:r>
              <a:rPr lang="en-IE" smtClean="0">
                <a:latin typeface="Arial" pitchFamily="34" charset="0"/>
                <a:ea typeface="ＭＳ Ｐゴシック" pitchFamily="34" charset="-128"/>
              </a:rPr>
              <a:t>application/javascript: 		JavaScript</a:t>
            </a:r>
          </a:p>
          <a:p>
            <a:r>
              <a:rPr lang="en-IE" smtClean="0">
                <a:latin typeface="Arial" pitchFamily="34" charset="0"/>
                <a:ea typeface="ＭＳ Ｐゴシック" pitchFamily="34" charset="-128"/>
              </a:rPr>
              <a:t>application/xml-dtd: 		DTD files</a:t>
            </a:r>
          </a:p>
          <a:p>
            <a:r>
              <a:rPr lang="en-IE" smtClean="0">
                <a:latin typeface="Arial" pitchFamily="34" charset="0"/>
                <a:ea typeface="ＭＳ Ｐゴシック" pitchFamily="34" charset="-128"/>
              </a:rPr>
              <a:t>application/zip 		ZIP archive files</a:t>
            </a:r>
          </a:p>
          <a:p>
            <a:r>
              <a:rPr lang="en-IE" smtClean="0">
                <a:latin typeface="Arial" pitchFamily="34" charset="0"/>
                <a:ea typeface="ＭＳ Ｐゴシック" pitchFamily="34" charset="-128"/>
              </a:rPr>
              <a:t>audio/mpeg: 			MP3 or other MPEG audio;</a:t>
            </a:r>
          </a:p>
          <a:p>
            <a:r>
              <a:rPr lang="en-IE" smtClean="0">
                <a:latin typeface="Arial" pitchFamily="34" charset="0"/>
                <a:ea typeface="ＭＳ Ｐゴシック" pitchFamily="34" charset="-128"/>
              </a:rPr>
              <a:t>multipart/form-data: 		MIME Webform</a:t>
            </a:r>
          </a:p>
          <a:p>
            <a:r>
              <a:rPr lang="en-IE" smtClean="0">
                <a:latin typeface="Arial" pitchFamily="34" charset="0"/>
                <a:ea typeface="ＭＳ Ｐゴシック" pitchFamily="34" charset="-128"/>
              </a:rPr>
              <a:t>text/css: 			Cascading Style Sheets</a:t>
            </a:r>
          </a:p>
          <a:p>
            <a:endParaRPr lang="en-IE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A0CA21B-692F-43BD-8965-E0EC17E6BD82}" type="slidenum">
              <a:rPr lang="en-IE" smtClean="0"/>
              <a:pPr eaLnBrk="1" hangingPunct="1"/>
              <a:t>9</a:t>
            </a:fld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34526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dirty="0" smtClean="0">
                <a:latin typeface="Arial" pitchFamily="34" charset="0"/>
                <a:ea typeface="ＭＳ Ｐゴシック" pitchFamily="34" charset="-128"/>
              </a:rPr>
              <a:t>An </a:t>
            </a:r>
            <a:r>
              <a:rPr lang="en-IE" b="1" dirty="0" smtClean="0">
                <a:latin typeface="Arial" pitchFamily="34" charset="0"/>
                <a:ea typeface="ＭＳ Ｐゴシック" pitchFamily="34" charset="-128"/>
              </a:rPr>
              <a:t>Internet media type – formally known as MIME</a:t>
            </a:r>
          </a:p>
          <a:p>
            <a:endParaRPr lang="en-IE" b="1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IE" b="1" dirty="0" smtClean="0">
                <a:latin typeface="Arial" pitchFamily="34" charset="0"/>
                <a:ea typeface="ＭＳ Ｐゴシック" pitchFamily="34" charset="-128"/>
              </a:rPr>
              <a:t>Examples</a:t>
            </a:r>
          </a:p>
          <a:p>
            <a:r>
              <a:rPr lang="en-IE" dirty="0" smtClean="0">
                <a:latin typeface="Arial" pitchFamily="34" charset="0"/>
                <a:ea typeface="ＭＳ Ｐゴシック" pitchFamily="34" charset="-128"/>
              </a:rPr>
              <a:t>image/jpeg: 			JPEG JFIF image;</a:t>
            </a:r>
          </a:p>
          <a:p>
            <a:r>
              <a:rPr lang="en-IE" dirty="0" smtClean="0">
                <a:latin typeface="Arial" pitchFamily="34" charset="0"/>
                <a:ea typeface="ＭＳ Ｐゴシック" pitchFamily="34" charset="-128"/>
              </a:rPr>
              <a:t>application/</a:t>
            </a:r>
            <a:r>
              <a:rPr lang="en-IE" dirty="0" err="1" smtClean="0">
                <a:latin typeface="Arial" pitchFamily="34" charset="0"/>
                <a:ea typeface="ＭＳ Ｐゴシック" pitchFamily="34" charset="-128"/>
              </a:rPr>
              <a:t>javascript</a:t>
            </a:r>
            <a:r>
              <a:rPr lang="en-IE" dirty="0" smtClean="0">
                <a:latin typeface="Arial" pitchFamily="34" charset="0"/>
                <a:ea typeface="ＭＳ Ｐゴシック" pitchFamily="34" charset="-128"/>
              </a:rPr>
              <a:t>: 		JavaScript</a:t>
            </a:r>
          </a:p>
          <a:p>
            <a:r>
              <a:rPr lang="en-IE" dirty="0" smtClean="0">
                <a:latin typeface="Arial" pitchFamily="34" charset="0"/>
                <a:ea typeface="ＭＳ Ｐゴシック" pitchFamily="34" charset="-128"/>
              </a:rPr>
              <a:t>application/xml-</a:t>
            </a:r>
            <a:r>
              <a:rPr lang="en-IE" dirty="0" err="1" smtClean="0">
                <a:latin typeface="Arial" pitchFamily="34" charset="0"/>
                <a:ea typeface="ＭＳ Ｐゴシック" pitchFamily="34" charset="-128"/>
              </a:rPr>
              <a:t>dtd</a:t>
            </a:r>
            <a:r>
              <a:rPr lang="en-IE" dirty="0" smtClean="0">
                <a:latin typeface="Arial" pitchFamily="34" charset="0"/>
                <a:ea typeface="ＭＳ Ｐゴシック" pitchFamily="34" charset="-128"/>
              </a:rPr>
              <a:t>: 		DTD files</a:t>
            </a:r>
          </a:p>
          <a:p>
            <a:r>
              <a:rPr lang="en-IE" dirty="0" smtClean="0">
                <a:latin typeface="Arial" pitchFamily="34" charset="0"/>
                <a:ea typeface="ＭＳ Ｐゴシック" pitchFamily="34" charset="-128"/>
              </a:rPr>
              <a:t>application/zip 		ZIP archive files</a:t>
            </a:r>
          </a:p>
          <a:p>
            <a:r>
              <a:rPr lang="en-IE" dirty="0" smtClean="0">
                <a:latin typeface="Arial" pitchFamily="34" charset="0"/>
                <a:ea typeface="ＭＳ Ｐゴシック" pitchFamily="34" charset="-128"/>
              </a:rPr>
              <a:t>audio/mpeg: 			MP3 or other MPEG audio;</a:t>
            </a:r>
          </a:p>
          <a:p>
            <a:r>
              <a:rPr lang="en-IE" dirty="0" smtClean="0">
                <a:latin typeface="Arial" pitchFamily="34" charset="0"/>
                <a:ea typeface="ＭＳ Ｐゴシック" pitchFamily="34" charset="-128"/>
              </a:rPr>
              <a:t>multipart/form-data: 		MIME </a:t>
            </a:r>
            <a:r>
              <a:rPr lang="en-IE" dirty="0" err="1" smtClean="0">
                <a:latin typeface="Arial" pitchFamily="34" charset="0"/>
                <a:ea typeface="ＭＳ Ｐゴシック" pitchFamily="34" charset="-128"/>
              </a:rPr>
              <a:t>Webform</a:t>
            </a:r>
            <a:endParaRPr lang="en-IE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IE" dirty="0" smtClean="0">
                <a:latin typeface="Arial" pitchFamily="34" charset="0"/>
                <a:ea typeface="ＭＳ Ｐゴシック" pitchFamily="34" charset="-128"/>
              </a:rPr>
              <a:t>text/</a:t>
            </a:r>
            <a:r>
              <a:rPr lang="en-IE" dirty="0" err="1" smtClean="0">
                <a:latin typeface="Arial" pitchFamily="34" charset="0"/>
                <a:ea typeface="ＭＳ Ｐゴシック" pitchFamily="34" charset="-128"/>
              </a:rPr>
              <a:t>css</a:t>
            </a:r>
            <a:r>
              <a:rPr lang="en-IE" dirty="0" smtClean="0">
                <a:latin typeface="Arial" pitchFamily="34" charset="0"/>
                <a:ea typeface="ＭＳ Ｐゴシック" pitchFamily="34" charset="-128"/>
              </a:rPr>
              <a:t>: 			Cascading Style Sheets</a:t>
            </a:r>
          </a:p>
          <a:p>
            <a:endParaRPr lang="en-IE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A0CA21B-692F-43BD-8965-E0EC17E6BD82}" type="slidenum">
              <a:rPr lang="en-IE" smtClean="0"/>
              <a:pPr eaLnBrk="1" hangingPunct="1"/>
              <a:t>10</a:t>
            </a:fld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34526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IE" b="1" dirty="0" smtClean="0"/>
              <a:t>Examples</a:t>
            </a:r>
          </a:p>
          <a:p>
            <a:pPr>
              <a:defRPr/>
            </a:pPr>
            <a:endParaRPr lang="en-IE" dirty="0" smtClean="0"/>
          </a:p>
          <a:p>
            <a:pPr>
              <a:defRPr/>
            </a:pPr>
            <a:r>
              <a:rPr lang="en-IE" b="1" dirty="0" smtClean="0"/>
              <a:t>User Agent </a:t>
            </a:r>
          </a:p>
          <a:p>
            <a:pPr>
              <a:defRPr/>
            </a:pPr>
            <a:r>
              <a:rPr lang="en-US" dirty="0" smtClean="0">
                <a:latin typeface="Courier New" charset="0"/>
              </a:rPr>
              <a:t>User-agent: Mozilla/4.0 (Windows 5.1) </a:t>
            </a:r>
          </a:p>
          <a:p>
            <a:pPr>
              <a:defRPr/>
            </a:pPr>
            <a:r>
              <a:rPr lang="en-US" dirty="0" smtClean="0">
                <a:latin typeface="Courier New" charset="0"/>
              </a:rPr>
              <a:t>Try out typing in your browser - </a:t>
            </a:r>
            <a:r>
              <a:rPr lang="en-US" dirty="0" err="1" smtClean="0">
                <a:latin typeface="Courier New" charset="0"/>
              </a:rPr>
              <a:t>javascript:alert</a:t>
            </a:r>
            <a:r>
              <a:rPr lang="en-US" dirty="0" smtClean="0">
                <a:latin typeface="Courier New" charset="0"/>
              </a:rPr>
              <a:t>(</a:t>
            </a:r>
            <a:r>
              <a:rPr lang="en-US" dirty="0" err="1" smtClean="0">
                <a:latin typeface="Courier New" charset="0"/>
              </a:rPr>
              <a:t>navigator.userAgent</a:t>
            </a:r>
            <a:r>
              <a:rPr lang="en-US" dirty="0" smtClean="0">
                <a:latin typeface="Courier New" charset="0"/>
              </a:rPr>
              <a:t>)</a:t>
            </a:r>
            <a:endParaRPr lang="en-IE" dirty="0" smtClean="0"/>
          </a:p>
          <a:p>
            <a:pPr>
              <a:defRPr/>
            </a:pPr>
            <a:endParaRPr lang="en-IE" b="1" dirty="0" smtClean="0"/>
          </a:p>
          <a:p>
            <a:pPr>
              <a:defRPr/>
            </a:pPr>
            <a:r>
              <a:rPr lang="en-IE" b="1" dirty="0" err="1" smtClean="0"/>
              <a:t>Referer</a:t>
            </a:r>
            <a:endParaRPr lang="en-IE" b="1" dirty="0" smtClean="0"/>
          </a:p>
          <a:p>
            <a:pPr>
              <a:defRPr/>
            </a:pPr>
            <a:r>
              <a:rPr lang="en-IE" dirty="0" err="1" smtClean="0"/>
              <a:t>Referer</a:t>
            </a:r>
            <a:r>
              <a:rPr lang="en-IE" dirty="0" smtClean="0"/>
              <a:t>: http://www.google.com</a:t>
            </a:r>
          </a:p>
          <a:p>
            <a:pPr>
              <a:defRPr/>
            </a:pPr>
            <a:endParaRPr lang="en-IE" dirty="0" smtClean="0"/>
          </a:p>
          <a:p>
            <a:pPr>
              <a:defRPr/>
            </a:pPr>
            <a:r>
              <a:rPr lang="en-IE" b="1" dirty="0" smtClean="0"/>
              <a:t>Accept</a:t>
            </a:r>
          </a:p>
          <a:p>
            <a:pPr>
              <a:defRPr/>
            </a:pPr>
            <a:r>
              <a:rPr lang="en-IE" dirty="0" smtClean="0"/>
              <a:t>Accept: text/html, image/</a:t>
            </a:r>
            <a:r>
              <a:rPr lang="en-IE" dirty="0" err="1" smtClean="0"/>
              <a:t>gif,image</a:t>
            </a:r>
            <a:r>
              <a:rPr lang="en-IE" dirty="0" smtClean="0"/>
              <a:t>/jpeg</a:t>
            </a:r>
          </a:p>
          <a:p>
            <a:pPr>
              <a:defRPr/>
            </a:pPr>
            <a:endParaRPr lang="en-IE" dirty="0" smtClean="0"/>
          </a:p>
          <a:p>
            <a:pPr>
              <a:defRPr/>
            </a:pPr>
            <a:r>
              <a:rPr lang="en-IE" b="1" dirty="0" smtClean="0"/>
              <a:t>Authorization</a:t>
            </a:r>
          </a:p>
          <a:p>
            <a:pPr>
              <a:defRPr/>
            </a:pPr>
            <a:r>
              <a:rPr lang="en-IE" dirty="0" smtClean="0"/>
              <a:t>Authorization: user </a:t>
            </a:r>
            <a:r>
              <a:rPr lang="en-IE" dirty="0" err="1" smtClean="0"/>
              <a:t>fred:mypassword</a:t>
            </a:r>
            <a:r>
              <a:rPr lang="en-IE" dirty="0" smtClean="0"/>
              <a:t> </a:t>
            </a:r>
          </a:p>
          <a:p>
            <a:pPr>
              <a:defRPr/>
            </a:pPr>
            <a:endParaRPr lang="en-IE" dirty="0" smtClean="0"/>
          </a:p>
          <a:p>
            <a:pPr>
              <a:defRPr/>
            </a:pPr>
            <a:r>
              <a:rPr lang="en-IE" b="1" dirty="0" smtClean="0"/>
              <a:t>From</a:t>
            </a:r>
          </a:p>
          <a:p>
            <a:pPr>
              <a:defRPr/>
            </a:pPr>
            <a:r>
              <a:rPr lang="en-IE" dirty="0" smtClean="0"/>
              <a:t>From: </a:t>
            </a:r>
            <a:r>
              <a:rPr lang="en-IE" dirty="0" err="1" smtClean="0"/>
              <a:t>joe.blogs@ittallaght.ie</a:t>
            </a:r>
            <a:endParaRPr lang="en-IE" dirty="0" smtClean="0"/>
          </a:p>
          <a:p>
            <a:pPr>
              <a:defRPr/>
            </a:pPr>
            <a:endParaRPr lang="en-IE" dirty="0" smtClean="0"/>
          </a:p>
          <a:p>
            <a:pPr>
              <a:defRPr/>
            </a:pPr>
            <a:r>
              <a:rPr lang="en-IE" b="1" dirty="0" smtClean="0"/>
              <a:t>If-Modified-Since</a:t>
            </a:r>
          </a:p>
          <a:p>
            <a:pPr>
              <a:defRPr/>
            </a:pPr>
            <a:r>
              <a:rPr lang="en-IE" dirty="0" smtClean="0"/>
              <a:t>If-Modified-Since: Weekday, DD-Mon-YY HH:MM:SS TIMEZONE</a:t>
            </a:r>
          </a:p>
          <a:p>
            <a:pPr>
              <a:defRPr/>
            </a:pPr>
            <a:endParaRPr lang="en-IE" dirty="0" smtClean="0"/>
          </a:p>
          <a:p>
            <a:pPr>
              <a:defRPr/>
            </a:pPr>
            <a:r>
              <a:rPr lang="en-IE" b="1" dirty="0" smtClean="0"/>
              <a:t>Host</a:t>
            </a:r>
          </a:p>
          <a:p>
            <a:pPr>
              <a:defRPr/>
            </a:pPr>
            <a:r>
              <a:rPr lang="en-IE" dirty="0" smtClean="0"/>
              <a:t>Host: </a:t>
            </a:r>
            <a:r>
              <a:rPr lang="en-IE" dirty="0" err="1" smtClean="0"/>
              <a:t>www.it-tallaght.ie</a:t>
            </a:r>
            <a:endParaRPr lang="en-IE" dirty="0" smtClean="0"/>
          </a:p>
          <a:p>
            <a:pPr>
              <a:defRPr/>
            </a:pPr>
            <a:endParaRPr lang="en-IE" dirty="0" smtClean="0"/>
          </a:p>
          <a:p>
            <a:pPr>
              <a:defRPr/>
            </a:pPr>
            <a:r>
              <a:rPr lang="en-IE" b="1" dirty="0" smtClean="0"/>
              <a:t>Connection/ Proxy Connection</a:t>
            </a:r>
          </a:p>
          <a:p>
            <a:pPr>
              <a:defRPr/>
            </a:pPr>
            <a:r>
              <a:rPr lang="en-IE" dirty="0" smtClean="0"/>
              <a:t>Proxy-Connection: Keep-Alive </a:t>
            </a:r>
          </a:p>
          <a:p>
            <a:pPr>
              <a:defRPr/>
            </a:pPr>
            <a:r>
              <a:rPr lang="en-IE" dirty="0" smtClean="0"/>
              <a:t>Proxy-Connection: Close</a:t>
            </a:r>
            <a:endParaRPr lang="en-IE" b="1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95A9128-7AA0-497B-9BCE-CC2F3418472D}" type="slidenum">
              <a:rPr lang="en-IE" smtClean="0"/>
              <a:pPr eaLnBrk="1" hangingPunct="1"/>
              <a:t>12</a:t>
            </a:fld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40434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0C0BB8-DB93-48EC-8BB5-41BA35F8BFEB}" type="slidenum">
              <a:rPr lang="en-IE" smtClean="0"/>
              <a:pPr eaLnBrk="1" hangingPunct="1"/>
              <a:t>13</a:t>
            </a:fld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43323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E" b="1" smtClean="0">
                <a:latin typeface="Arial" pitchFamily="34" charset="0"/>
                <a:ea typeface="ＭＳ Ｐゴシック" pitchFamily="34" charset="-128"/>
              </a:rPr>
              <a:t>Another  example of a GET URL</a:t>
            </a:r>
          </a:p>
          <a:p>
            <a:r>
              <a:rPr lang="en-IE" smtClean="0">
                <a:latin typeface="Arial" pitchFamily="34" charset="0"/>
                <a:ea typeface="ＭＳ Ｐゴシック" pitchFamily="34" charset="-128"/>
              </a:rPr>
              <a:t>GET http://www.assemblesoft.com/examples/form/simpleform.html?name=sara&amp;gender=female HTTP/1.1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19D2DC5-7224-4918-8C3E-18815D8E5A1B}" type="slidenum">
              <a:rPr lang="en-IE" smtClean="0"/>
              <a:pPr eaLnBrk="1" hangingPunct="1"/>
              <a:t>14</a:t>
            </a:fld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126992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POST http://www.2shared.com/shortLink.jsp HTTP/1.1</a:t>
            </a: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x-requested-with: 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XMLHttpRequest</a:t>
            </a: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Accept-Language: en-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ie</a:t>
            </a: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Referer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: http://www.2shared.com/uploadComplete.jsp?sId=x0qv77U9YaZLsjTp</a:t>
            </a: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Accept: text/html, */*</a:t>
            </a: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Content-Type: application/x-www-form-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urlencoded</a:t>
            </a: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UA-CPU: x86</a:t>
            </a: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User-Agent: Mozilla/4.0 (compatible; MSIE 7.0; Windows NT 5.1; .NET CLR 2.0.50727) Paros/3.2.13</a:t>
            </a: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Host: www.2shared.com</a:t>
            </a: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Content-Length: 74</a:t>
            </a: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Proxy-Connection: Keep-Alive</a:t>
            </a: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Pragma: no-cache</a:t>
            </a:r>
          </a:p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Cookie: 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hostid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=-607531214; JSESSIONID=23A1E5229FCD4B8CBC571CF710F3F8A5.dc1; __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utma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=210041558.1379406640.1252079330.1252079330.1252079330.1; __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utmb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=210041558; __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utmc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=210041558; __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utmz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=210041558.1252079330.1.1.utmccn=(organic)|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utmcsr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=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google|utmctr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=</a:t>
            </a:r>
            <a:r>
              <a:rPr lang="en-US" dirty="0" err="1" smtClean="0">
                <a:latin typeface="Arial" pitchFamily="34" charset="0"/>
                <a:ea typeface="ＭＳ Ｐゴシック" pitchFamily="34" charset="-128"/>
              </a:rPr>
              <a:t>upload+a+file|utmcmd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=organic</a:t>
            </a:r>
          </a:p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IE" b="1" dirty="0" smtClean="0">
                <a:latin typeface="Arial" pitchFamily="34" charset="0"/>
                <a:ea typeface="ＭＳ Ｐゴシック" pitchFamily="34" charset="-128"/>
              </a:rPr>
              <a:t>Difference between POST and GET</a:t>
            </a:r>
          </a:p>
          <a:p>
            <a:r>
              <a:rPr lang="en-IE" dirty="0" smtClean="0">
                <a:latin typeface="Arial" pitchFamily="34" charset="0"/>
                <a:ea typeface="ＭＳ Ｐゴシック" pitchFamily="34" charset="-128"/>
              </a:rPr>
              <a:t>The HTML specifications technically define the difference between "GET" and "POST" so that former means that form data is to be encoded (by a browser) into a URL while the latter means that the form data is to appear within a message body. But the specifications also give the usage recommendation that the "GET" method should be used when the form processing is "idempotent", and in those cases only. As a simplification, we might say that "GET" is basically for just getting (retrieving) data whereas "POST" may involve anything, like storing or updating data, or ordering a product, or sending E-mail.</a:t>
            </a:r>
          </a:p>
          <a:p>
            <a:r>
              <a:rPr lang="en-IE" dirty="0" smtClean="0">
                <a:latin typeface="Arial" pitchFamily="34" charset="0"/>
                <a:ea typeface="ＭＳ Ｐゴシック" pitchFamily="34" charset="-128"/>
              </a:rPr>
              <a:t>Ref: http://www.cs.tut.fi/~jkorpela/forms/methods.html</a:t>
            </a:r>
          </a:p>
          <a:p>
            <a:endParaRPr lang="en-IE" dirty="0" smtClean="0">
              <a:latin typeface="Arial" pitchFamily="34" charset="0"/>
              <a:ea typeface="ＭＳ Ｐゴシック" pitchFamily="34" charset="-128"/>
            </a:endParaRPr>
          </a:p>
          <a:p>
            <a:endParaRPr lang="en-IE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HTTP there are various ways to POST data 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  <a:r>
              <a:rPr lang="en-IE" i="1" dirty="0" smtClean="0"/>
              <a:t>application/x-www-form-</a:t>
            </a:r>
            <a:r>
              <a:rPr lang="en-IE" i="1" dirty="0" err="1" smtClean="0"/>
              <a:t>urlencoded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</a:p>
          <a:p>
            <a:r>
              <a:rPr lang="en-IE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application/x-www-form-</a:t>
            </a:r>
            <a:r>
              <a:rPr lang="en-IE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urlencoded</a:t>
            </a:r>
            <a:endParaRPr lang="en-IE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application/x-www-form-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urlencoded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body of the HTTP message sent to the server is essentially one giant query string -- name/value pairs are separated by the ampersand (&amp;), and names are separated from values by the equal 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symbal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(=). An example of this would be:</a:t>
            </a:r>
          </a:p>
          <a:p>
            <a:pPr fontAlgn="base"/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MyVariableOne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ValueOne&amp;MyVariableTwo</a:t>
            </a:r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ValueTwo</a:t>
            </a:r>
            <a:endParaRPr lang="en-I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CEE390E-BE3F-4705-9EAA-86E6AFB3D3F6}" type="slidenum">
              <a:rPr lang="en-IE" smtClean="0"/>
              <a:pPr eaLnBrk="1" hangingPunct="1"/>
              <a:t>15</a:t>
            </a:fld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411005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24" y="44624"/>
            <a:ext cx="8153400" cy="824136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00206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06916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1366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4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0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ange Divider">
    <p:bg>
      <p:bgPr>
        <a:solidFill>
          <a:srgbClr val="F37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00189"/>
            <a:ext cx="7772400" cy="262495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0" y="21001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472514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range Divider">
    <p:bg>
      <p:bgPr>
        <a:solidFill>
          <a:srgbClr val="F37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00189"/>
            <a:ext cx="7772400" cy="262495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0" y="21001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472514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ange Divider">
    <p:bg>
      <p:bgPr>
        <a:solidFill>
          <a:srgbClr val="F37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9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00189"/>
            <a:ext cx="7772400" cy="262495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0" y="21001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472514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1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Divider">
    <p:bg>
      <p:bgPr>
        <a:solidFill>
          <a:srgbClr val="F37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00189"/>
            <a:ext cx="9144000" cy="2624955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0" y="210018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4725144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0" y="4725144"/>
            <a:ext cx="9144000" cy="12090"/>
          </a:xfrm>
          <a:prstGeom prst="line">
            <a:avLst/>
          </a:prstGeom>
          <a:ln w="19050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1828800"/>
          </a:xfr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  <a:alpha val="22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  <a:alpha val="6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anchor="b"/>
          <a:lstStyle>
            <a:lvl1pPr>
              <a:defRPr cap="all" baseline="0">
                <a:solidFill>
                  <a:srgbClr val="00206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8400" y="3356992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rgbClr val="00206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3356992"/>
            <a:ext cx="2057400" cy="685800"/>
          </a:xfrm>
        </p:spPr>
        <p:txBody>
          <a:bodyPr>
            <a:noAutofit/>
          </a:bodyPr>
          <a:lstStyle>
            <a:lvl1pPr algn="ctr">
              <a:defRPr sz="2000" baseline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 baseline="0">
                <a:solidFill>
                  <a:srgbClr val="002060"/>
                </a:solidFill>
              </a:defRPr>
            </a:lvl1pPr>
          </a:lstStyle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56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8718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0830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779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B5BC947-ED3F-4197-AD5F-9006E201F9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5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9754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3702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4010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9512" y="-9872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892480" cy="49251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597352"/>
            <a:ext cx="2667000" cy="2606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7544" y="6597352"/>
            <a:ext cx="5421083" cy="26064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0" y="980728"/>
            <a:ext cx="533400" cy="18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55F4B6C6-533A-4F50-BAC9-F4F9948A32A9}" type="slidenum">
              <a:rPr lang="en-US" sz="1400" smtClean="0"/>
              <a:pPr algn="ctr" eaLnBrk="1" latinLnBrk="0" hangingPunct="1"/>
              <a:t>‹#›</a:t>
            </a:fld>
            <a:endParaRPr kumimoji="0"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76064" y="980728"/>
            <a:ext cx="8567936" cy="180000"/>
          </a:xfrm>
          <a:prstGeom prst="rect">
            <a:avLst/>
          </a:prstGeom>
          <a:gradFill flip="none" rotWithShape="1">
            <a:gsLst>
              <a:gs pos="69000">
                <a:schemeClr val="bg1">
                  <a:lumMod val="75000"/>
                  <a:alpha val="34000"/>
                </a:schemeClr>
              </a:gs>
              <a:gs pos="100000">
                <a:schemeClr val="bg1">
                  <a:lumMod val="50000"/>
                  <a:alpha val="83000"/>
                </a:schemeClr>
              </a:gs>
              <a:gs pos="100000">
                <a:schemeClr val="bg1">
                  <a:lumMod val="50000"/>
                  <a:alpha val="76000"/>
                </a:schemeClr>
              </a:gs>
            </a:gsLst>
            <a:lin ang="16800000" scaled="0"/>
            <a:tileRect/>
          </a:gradFill>
          <a:ln w="12700" cap="rnd" cmpd="sng" algn="ctr">
            <a:solidFill>
              <a:schemeClr val="tx1">
                <a:alpha val="6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200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5" r:id="rId14"/>
    <p:sldLayoutId id="2147483684" r:id="rId15"/>
    <p:sldLayoutId id="2147483669" r:id="rId16"/>
    <p:sldLayoutId id="2147483668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ts val="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rfc2616/rfc2616-sec14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i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i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ctet_(computing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E" dirty="0" smtClean="0"/>
              <a:t>HTTP PROTOCOL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/>
          <a:p>
            <a:fld id="{DC492E28-C146-4F6E-9457-89ABA6AD55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IE" cap="none" dirty="0" smtClean="0">
                <a:ea typeface="ＭＳ Ｐゴシック" pitchFamily="34" charset="-128"/>
              </a:rPr>
              <a:t>HTTP is stateless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268760"/>
            <a:ext cx="8229600" cy="5472608"/>
          </a:xfrm>
        </p:spPr>
        <p:txBody>
          <a:bodyPr>
            <a:normAutofit/>
          </a:bodyPr>
          <a:lstStyle/>
          <a:p>
            <a:pPr marL="457200" lvl="1" indent="0" eaLnBrk="1" hangingPunct="1">
              <a:buClr>
                <a:srgbClr val="FF0000"/>
              </a:buClr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30305"/>
                </a:solidFill>
                <a:ea typeface="ＭＳ Ｐゴシック" pitchFamily="34" charset="-128"/>
              </a:rPr>
              <a:t>HTTP is</a:t>
            </a:r>
            <a:r>
              <a:rPr lang="en-US" sz="2400" b="1" dirty="0" smtClean="0">
                <a:solidFill>
                  <a:srgbClr val="030305"/>
                </a:solidFill>
                <a:ea typeface="ＭＳ Ｐゴシック" pitchFamily="34" charset="-128"/>
              </a:rPr>
              <a:t> “Stateless”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server maintains no information about past client requests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ea typeface="ＭＳ Ｐゴシック" pitchFamily="34" charset="-128"/>
              </a:rPr>
              <a:t>Maintaining state is not trivial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History must be maintained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if the server or client crashes then views of state may be inconsistent</a:t>
            </a:r>
            <a:r>
              <a:rPr lang="en-US" sz="1800" dirty="0" smtClean="0">
                <a:solidFill>
                  <a:srgbClr val="000000"/>
                </a:solidFill>
                <a:ea typeface="ＭＳ Ｐゴシック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1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2743200"/>
            <a:ext cx="5486400" cy="1261864"/>
          </a:xfrm>
          <a:prstGeom prst="rect">
            <a:avLst/>
          </a:prstGeom>
          <a:solidFill>
            <a:srgbClr val="C8D6F0"/>
          </a:solidFill>
          <a:ln w="12700">
            <a:solidFill>
              <a:srgbClr val="055CDD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entury Schoolbook" charset="0"/>
              <a:ea typeface="ＭＳ Ｐゴシック" charset="-128"/>
            </a:endParaRP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E" cap="none" dirty="0" smtClean="0">
                <a:ea typeface="ＭＳ Ｐゴシック" pitchFamily="34" charset="-128"/>
              </a:rPr>
              <a:t>HTTP Request - Format</a:t>
            </a:r>
            <a:endParaRPr lang="en-US" cap="none" dirty="0" smtClean="0">
              <a:ea typeface="ＭＳ Ｐゴシック" pitchFamily="34" charset="-128"/>
            </a:endParaRPr>
          </a:p>
        </p:txBody>
      </p:sp>
      <p:sp>
        <p:nvSpPr>
          <p:cNvPr id="1434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Request Format - Example</a:t>
            </a:r>
          </a:p>
        </p:txBody>
      </p:sp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457200" y="2725177"/>
            <a:ext cx="64008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806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806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806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806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</a:rPr>
              <a:t>GET </a:t>
            </a:r>
            <a:r>
              <a:rPr lang="en-US" sz="1600" b="1" dirty="0" smtClean="0">
                <a:latin typeface="Courier New" pitchFamily="49" charset="0"/>
              </a:rPr>
              <a:t>/</a:t>
            </a:r>
            <a:r>
              <a:rPr lang="en-US" sz="1600" b="1" dirty="0" smtClean="0">
                <a:latin typeface="Courier New" pitchFamily="49" charset="0"/>
              </a:rPr>
              <a:t>home</a:t>
            </a:r>
            <a:r>
              <a:rPr lang="en-US" sz="1600" b="1" dirty="0" smtClean="0">
                <a:latin typeface="Courier New" pitchFamily="49" charset="0"/>
              </a:rPr>
              <a:t>/default.html </a:t>
            </a:r>
            <a:r>
              <a:rPr lang="en-US" sz="1600" b="1" dirty="0">
                <a:latin typeface="Courier New" pitchFamily="49" charset="0"/>
              </a:rPr>
              <a:t>HTTP/1.1 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User-agent: Mozilla/4.0 (Windows 5.1)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Accept: text/html, image/</a:t>
            </a:r>
            <a:r>
              <a:rPr lang="en-US" sz="1600" b="1" dirty="0" err="1">
                <a:latin typeface="Courier New" pitchFamily="49" charset="0"/>
              </a:rPr>
              <a:t>gif,image</a:t>
            </a:r>
            <a:r>
              <a:rPr lang="en-US" sz="1600" b="1" dirty="0">
                <a:latin typeface="Courier New" pitchFamily="49" charset="0"/>
              </a:rPr>
              <a:t>/jpeg 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Accept-language: en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Host: </a:t>
            </a:r>
            <a:r>
              <a:rPr lang="en-US" sz="1600" b="1" dirty="0" smtClean="0">
                <a:latin typeface="Courier New" pitchFamily="49" charset="0"/>
              </a:rPr>
              <a:t>www.it-tallaght.ie</a:t>
            </a:r>
            <a:endParaRPr lang="en-US" sz="1600" b="1" dirty="0">
              <a:latin typeface="Courier New" pitchFamily="49" charset="0"/>
            </a:endParaRPr>
          </a:p>
          <a:p>
            <a:pPr eaLnBrk="1" hangingPunct="1"/>
            <a:endParaRPr lang="en-US" b="1" dirty="0">
              <a:latin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</a:rPr>
              <a:t> </a:t>
            </a:r>
          </a:p>
          <a:p>
            <a:pPr eaLnBrk="1" hangingPunct="1"/>
            <a:endParaRPr lang="en-US" dirty="0"/>
          </a:p>
        </p:txBody>
      </p:sp>
      <p:sp>
        <p:nvSpPr>
          <p:cNvPr id="7" name="Left Arrow Callout 6"/>
          <p:cNvSpPr>
            <a:spLocks noChangeArrowheads="1"/>
          </p:cNvSpPr>
          <p:nvPr/>
        </p:nvSpPr>
        <p:spPr bwMode="auto">
          <a:xfrm>
            <a:off x="5410200" y="2438400"/>
            <a:ext cx="3276600" cy="304800"/>
          </a:xfrm>
          <a:prstGeom prst="leftArrowCallout">
            <a:avLst>
              <a:gd name="adj1" fmla="val 25000"/>
              <a:gd name="adj2" fmla="val 25000"/>
              <a:gd name="adj3" fmla="val 24984"/>
              <a:gd name="adj4" fmla="val 82514"/>
            </a:avLst>
          </a:prstGeom>
          <a:solidFill>
            <a:srgbClr val="C8D6F0"/>
          </a:solidFill>
          <a:ln w="12700">
            <a:solidFill>
              <a:srgbClr val="055CDD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  <a:t>Request Line</a:t>
            </a:r>
          </a:p>
        </p:txBody>
      </p:sp>
      <p:sp>
        <p:nvSpPr>
          <p:cNvPr id="11" name="Left Arrow Callout 10"/>
          <p:cNvSpPr>
            <a:spLocks noChangeArrowheads="1"/>
          </p:cNvSpPr>
          <p:nvPr/>
        </p:nvSpPr>
        <p:spPr bwMode="auto">
          <a:xfrm>
            <a:off x="6019800" y="2971800"/>
            <a:ext cx="2362200" cy="304800"/>
          </a:xfrm>
          <a:prstGeom prst="leftArrowCallout">
            <a:avLst>
              <a:gd name="adj1" fmla="val 25000"/>
              <a:gd name="adj2" fmla="val 25000"/>
              <a:gd name="adj3" fmla="val 25008"/>
              <a:gd name="adj4" fmla="val 82514"/>
            </a:avLst>
          </a:prstGeom>
          <a:solidFill>
            <a:srgbClr val="C8D6F0"/>
          </a:solidFill>
          <a:ln w="12700">
            <a:solidFill>
              <a:srgbClr val="055CDD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  <a:t>Header Lines</a:t>
            </a:r>
          </a:p>
        </p:txBody>
      </p:sp>
      <p:sp>
        <p:nvSpPr>
          <p:cNvPr id="12" name="Left Arrow Callout 11"/>
          <p:cNvSpPr>
            <a:spLocks noChangeArrowheads="1"/>
          </p:cNvSpPr>
          <p:nvPr/>
        </p:nvSpPr>
        <p:spPr bwMode="auto">
          <a:xfrm>
            <a:off x="3505200" y="3814936"/>
            <a:ext cx="5029200" cy="838200"/>
          </a:xfrm>
          <a:prstGeom prst="leftArrowCallout">
            <a:avLst>
              <a:gd name="adj1" fmla="val 9185"/>
              <a:gd name="adj2" fmla="val 7782"/>
              <a:gd name="adj3" fmla="val 14667"/>
              <a:gd name="adj4" fmla="val 49884"/>
            </a:avLst>
          </a:prstGeom>
          <a:solidFill>
            <a:srgbClr val="C8D6F0"/>
          </a:solidFill>
          <a:ln w="12700">
            <a:solidFill>
              <a:srgbClr val="055CDD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  <a:t>Blank Line (CR)</a:t>
            </a:r>
          </a:p>
          <a:p>
            <a:pPr algn="ctr">
              <a:defRPr/>
            </a:pPr>
            <a:r>
              <a:rPr lang="en-US" dirty="0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  <a:t>Indicating end of message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000" y="4572000"/>
            <a:ext cx="5486400" cy="1752600"/>
          </a:xfrm>
          <a:prstGeom prst="rect">
            <a:avLst/>
          </a:prstGeom>
          <a:solidFill>
            <a:srgbClr val="C8D6F0"/>
          </a:solidFill>
          <a:ln w="12700">
            <a:solidFill>
              <a:srgbClr val="055CDD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entury Schoolbook" charset="0"/>
              <a:ea typeface="ＭＳ Ｐゴシック" charset="-128"/>
            </a:endParaRPr>
          </a:p>
        </p:txBody>
      </p:sp>
      <p:sp>
        <p:nvSpPr>
          <p:cNvPr id="14" name="Left Arrow Callout 13"/>
          <p:cNvSpPr>
            <a:spLocks noChangeArrowheads="1"/>
          </p:cNvSpPr>
          <p:nvPr/>
        </p:nvSpPr>
        <p:spPr bwMode="auto">
          <a:xfrm>
            <a:off x="6019800" y="5106888"/>
            <a:ext cx="2362200" cy="914400"/>
          </a:xfrm>
          <a:prstGeom prst="leftArrowCallout">
            <a:avLst>
              <a:gd name="adj1" fmla="val 10269"/>
              <a:gd name="adj2" fmla="val 8162"/>
              <a:gd name="adj3" fmla="val 16576"/>
              <a:gd name="adj4" fmla="val 82514"/>
            </a:avLst>
          </a:prstGeom>
          <a:solidFill>
            <a:srgbClr val="C8D6F0"/>
          </a:solidFill>
          <a:ln w="12700">
            <a:solidFill>
              <a:srgbClr val="055CDD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  <a:t>Request Body –</a:t>
            </a:r>
            <a:br>
              <a:rPr lang="en-US" dirty="0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</a:br>
            <a:r>
              <a:rPr lang="en-US" dirty="0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  <a:t>Used with</a:t>
            </a:r>
            <a:br>
              <a:rPr lang="en-US" dirty="0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</a:br>
            <a:r>
              <a:rPr lang="en-US" dirty="0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  <a:t>POST Method</a:t>
            </a:r>
          </a:p>
        </p:txBody>
      </p:sp>
    </p:spTree>
    <p:extLst>
      <p:ext uri="{BB962C8B-B14F-4D97-AF65-F5344CB8AC3E}">
        <p14:creationId xmlns:p14="http://schemas.microsoft.com/office/powerpoint/2010/main" val="5040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r>
              <a:rPr lang="en-IE" dirty="0">
                <a:ea typeface="ＭＳ Ｐゴシック" pitchFamily="34" charset="-128"/>
              </a:rPr>
              <a:t>HTTP </a:t>
            </a:r>
            <a:r>
              <a:rPr lang="en-IE" dirty="0" smtClean="0">
                <a:ea typeface="ＭＳ Ｐゴシック" pitchFamily="34" charset="-128"/>
              </a:rPr>
              <a:t>Request - Header</a:t>
            </a:r>
            <a:r>
              <a:rPr lang="en-IE" cap="none" dirty="0" smtClean="0">
                <a:ea typeface="ＭＳ Ｐゴシック" pitchFamily="34" charset="-128"/>
              </a:rPr>
              <a:t/>
            </a:r>
            <a:br>
              <a:rPr lang="en-IE" cap="none" dirty="0" smtClean="0">
                <a:ea typeface="ＭＳ Ｐゴシック" pitchFamily="34" charset="-128"/>
              </a:rPr>
            </a:br>
            <a:r>
              <a:rPr lang="en-US" sz="1200" b="1" cap="none" dirty="0" smtClean="0">
                <a:ea typeface="ＭＳ Ｐゴシック" pitchFamily="34" charset="-128"/>
              </a:rPr>
              <a:t>SEE: </a:t>
            </a:r>
            <a:r>
              <a:rPr lang="en-US" sz="1200" b="1" cap="none" dirty="0" smtClean="0">
                <a:ea typeface="ＭＳ Ｐゴシック" pitchFamily="34" charset="-128"/>
                <a:hlinkClick r:id="rId3"/>
              </a:rPr>
              <a:t>HTTP://WWW.W3.ORG/PROTOCOLS/RFC2616/RFC2616-SEC14.HTM</a:t>
            </a:r>
            <a:r>
              <a:rPr lang="en-US" sz="1100" b="1" cap="none" dirty="0" smtClean="0">
                <a:ea typeface="ＭＳ Ｐゴシック" pitchFamily="34" charset="-128"/>
                <a:hlinkClick r:id="rId3"/>
              </a:rPr>
              <a:t>L</a:t>
            </a:r>
            <a:endParaRPr lang="en-US" b="1" cap="none" dirty="0" smtClean="0">
              <a:ea typeface="ＭＳ Ｐゴシック" pitchFamily="34" charset="-128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859216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3200" dirty="0">
                <a:ea typeface="ＭＳ Ｐゴシック" pitchFamily="34" charset="-128"/>
              </a:rPr>
              <a:t>HTTP Request </a:t>
            </a:r>
            <a:r>
              <a:rPr lang="en-IE" sz="3200" dirty="0" smtClean="0">
                <a:ea typeface="ＭＳ Ｐゴシック" pitchFamily="34" charset="-128"/>
              </a:rPr>
              <a:t>: </a:t>
            </a:r>
            <a:r>
              <a:rPr lang="en-US" sz="3200" u="sng" dirty="0" smtClean="0">
                <a:ea typeface="ＭＳ Ｐゴシック" pitchFamily="34" charset="-128"/>
              </a:rPr>
              <a:t>Header Lines</a:t>
            </a:r>
          </a:p>
          <a:p>
            <a:pPr lvl="1"/>
            <a:endParaRPr lang="en-US" sz="3200" dirty="0" smtClean="0"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DF533D08-C322-4AE1-8D90-A0158AB10D6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800256"/>
              </p:ext>
            </p:extLst>
          </p:nvPr>
        </p:nvGraphicFramePr>
        <p:xfrm>
          <a:off x="251520" y="1844824"/>
          <a:ext cx="8758748" cy="42974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08312"/>
                <a:gridCol w="5950436"/>
              </a:tblGrid>
              <a:tr h="361417">
                <a:tc>
                  <a:txBody>
                    <a:bodyPr/>
                    <a:lstStyle/>
                    <a:p>
                      <a:r>
                        <a:rPr lang="en-GB" dirty="0" smtClean="0"/>
                        <a:t>Field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63248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990000"/>
                          </a:solidFill>
                        </a:rPr>
                        <a:t>User-Agent</a:t>
                      </a:r>
                      <a:endParaRPr lang="en-US" sz="1800" b="1" dirty="0" smtClean="0">
                        <a:solidFill>
                          <a:srgbClr val="990000"/>
                        </a:solidFill>
                        <a:ea typeface="ＭＳ Ｐゴシック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Client software (the user who originated the request)</a:t>
                      </a:r>
                    </a:p>
                    <a:p>
                      <a:endParaRPr lang="en-GB" sz="2000" dirty="0"/>
                    </a:p>
                  </a:txBody>
                  <a:tcPr/>
                </a:tc>
              </a:tr>
              <a:tr h="572244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rgbClr val="990000"/>
                          </a:solidFill>
                        </a:rPr>
                        <a:t>Referer</a:t>
                      </a:r>
                      <a:r>
                        <a:rPr lang="en-US" sz="1800" b="1" dirty="0" smtClean="0">
                          <a:solidFill>
                            <a:srgbClr val="990000"/>
                          </a:solidFill>
                        </a:rPr>
                        <a:t> </a:t>
                      </a:r>
                      <a:endParaRPr lang="en-GB" b="1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URI </a:t>
                      </a:r>
                      <a:r>
                        <a:rPr lang="en-US" sz="1600" dirty="0" smtClean="0"/>
                        <a:t>which caused this page to be requested (e.g.</a:t>
                      </a:r>
                      <a:r>
                        <a:rPr lang="en-US" sz="1600" baseline="0" dirty="0" smtClean="0"/>
                        <a:t>  when a user click a link on a webpage, the address of that page is also sent)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198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990000"/>
                          </a:solidFill>
                        </a:rPr>
                        <a:t>Accept</a:t>
                      </a:r>
                      <a:endParaRPr lang="en-GB" b="1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Acceptable document types, encodings, languages, character sets</a:t>
                      </a:r>
                      <a:endParaRPr lang="en-US" sz="20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198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990000"/>
                          </a:solidFill>
                        </a:rPr>
                        <a:t>Authorization</a:t>
                      </a:r>
                      <a:endParaRPr lang="en-GB" b="1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Authentication info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63248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990000"/>
                          </a:solidFill>
                        </a:rPr>
                        <a:t>If-Modified-Since</a:t>
                      </a:r>
                    </a:p>
                    <a:p>
                      <a:endParaRPr lang="en-GB" b="1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For use with caching</a:t>
                      </a:r>
                    </a:p>
                    <a:p>
                      <a:endParaRPr lang="en-GB" sz="2000" dirty="0"/>
                    </a:p>
                  </a:txBody>
                  <a:tcPr/>
                </a:tc>
              </a:tr>
              <a:tr h="41989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990000"/>
                          </a:solidFill>
                        </a:rPr>
                        <a:t>Host</a:t>
                      </a:r>
                      <a:endParaRPr lang="en-GB" b="1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For multiple web sites hosted on same server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81272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990000"/>
                          </a:solidFill>
                        </a:rPr>
                        <a:t>Connection/ Proxy Connection</a:t>
                      </a:r>
                      <a:endParaRPr lang="en-US" sz="1800" b="1" dirty="0" smtClean="0">
                        <a:solidFill>
                          <a:srgbClr val="990000"/>
                        </a:solidFill>
                        <a:ea typeface="ＭＳ Ｐゴシック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Keep connection alive for subsequent request or close connection</a:t>
                      </a:r>
                      <a:endParaRPr lang="en-US" sz="18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E" dirty="0">
                <a:ea typeface="ＭＳ Ｐゴシック" pitchFamily="34" charset="-128"/>
              </a:rPr>
              <a:t>HTTP </a:t>
            </a:r>
            <a:r>
              <a:rPr lang="en-IE" dirty="0" smtClean="0">
                <a:ea typeface="ＭＳ Ｐゴシック" pitchFamily="34" charset="-128"/>
              </a:rPr>
              <a:t>Request Methods</a:t>
            </a:r>
            <a:endParaRPr lang="en-IE" cap="none" dirty="0" smtClean="0"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DF533D08-C322-4AE1-8D90-A0158AB10D6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75086"/>
              </p:ext>
            </p:extLst>
          </p:nvPr>
        </p:nvGraphicFramePr>
        <p:xfrm>
          <a:off x="323528" y="1484784"/>
          <a:ext cx="8363272" cy="44022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84176"/>
                <a:gridCol w="6779096"/>
              </a:tblGrid>
              <a:tr h="426884">
                <a:tc gridSpan="2">
                  <a:txBody>
                    <a:bodyPr/>
                    <a:lstStyle/>
                    <a:p>
                      <a:r>
                        <a:rPr lang="en-IE" sz="2000" dirty="0" smtClean="0"/>
                        <a:t>HTTP request Methods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26884">
                <a:tc>
                  <a:txBody>
                    <a:bodyPr/>
                    <a:lstStyle/>
                    <a:p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GET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dirty="0" smtClean="0"/>
                        <a:t>Request for a</a:t>
                      </a:r>
                      <a:r>
                        <a:rPr lang="en-IE" sz="1800" baseline="0" dirty="0" smtClean="0"/>
                        <a:t> </a:t>
                      </a:r>
                      <a:r>
                        <a:rPr lang="en-IE" sz="1800" dirty="0" smtClean="0"/>
                        <a:t>resource</a:t>
                      </a:r>
                      <a:endParaRPr lang="en-GB" dirty="0"/>
                    </a:p>
                  </a:txBody>
                  <a:tcPr/>
                </a:tc>
              </a:tr>
              <a:tr h="1810528">
                <a:tc>
                  <a:txBody>
                    <a:bodyPr/>
                    <a:lstStyle/>
                    <a:p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HEAD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E" sz="1800" dirty="0" smtClean="0"/>
                        <a:t>Retrieve only the headers (meta-information), but not the resource itself.</a:t>
                      </a:r>
                    </a:p>
                    <a:p>
                      <a:pPr marL="285750" lvl="0" indent="-285750" eaLnBrk="1" hangingPunct="1">
                        <a:lnSpc>
                          <a:spcPct val="9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E" sz="1800" dirty="0" smtClean="0"/>
                        <a:t>As the headers contain an entry on the document‘s length, this method is useful for quality-based transfer decisions.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check for valid and broken links in Web pages.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check Web pages for modifications.</a:t>
                      </a:r>
                      <a:endParaRPr lang="en-IE" sz="1600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  <a:tr h="426884">
                <a:tc>
                  <a:txBody>
                    <a:bodyPr/>
                    <a:lstStyle/>
                    <a:p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 smtClean="0"/>
                        <a:t>Send information to the server (usually information provided in a form). </a:t>
                      </a:r>
                      <a:endParaRPr lang="en-IE" sz="18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2688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PUT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upload file to URI specified</a:t>
                      </a:r>
                      <a:endParaRPr lang="en-US" sz="18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2688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DELETE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remove file specified by URI</a:t>
                      </a:r>
                      <a:endParaRPr lang="en-US" sz="18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42688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TRACE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contents of request header in response message body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2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en-US" cap="none" dirty="0" smtClean="0">
                <a:ea typeface="ＭＳ Ｐゴシック" pitchFamily="34" charset="-128"/>
              </a:rPr>
              <a:t>HTTP Request Methods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sz="3900" dirty="0" smtClean="0">
                <a:solidFill>
                  <a:srgbClr val="B32C16"/>
                </a:solidFill>
                <a:ea typeface="ＭＳ Ｐゴシック" pitchFamily="34" charset="-128"/>
              </a:rPr>
              <a:t>GET</a:t>
            </a:r>
            <a:endParaRPr lang="en-US" dirty="0" smtClean="0">
              <a:solidFill>
                <a:srgbClr val="B32C16"/>
              </a:solidFill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The browser encodes the form data into a URL using the form FIELD and ACTION values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The URL is displayed in the location bar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Max URL length is 4000 characters</a:t>
            </a:r>
          </a:p>
          <a:p>
            <a:pPr lvl="2"/>
            <a:r>
              <a:rPr lang="en-US" sz="1800" dirty="0" smtClean="0">
                <a:ea typeface="ＭＳ Ｐゴシック" pitchFamily="34" charset="-128"/>
              </a:rPr>
              <a:t>Apache Web server will respond with error if longer</a:t>
            </a:r>
          </a:p>
          <a:p>
            <a:pPr lvl="3"/>
            <a:r>
              <a:rPr lang="en-US" sz="1800" dirty="0" smtClean="0">
                <a:ea typeface="ＭＳ Ｐゴシック" pitchFamily="34" charset="-128"/>
              </a:rPr>
              <a:t>413 Entity Too Large</a:t>
            </a:r>
          </a:p>
          <a:p>
            <a:endParaRPr lang="en-US" dirty="0" smtClean="0">
              <a:solidFill>
                <a:srgbClr val="B32C16"/>
              </a:solidFill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648200"/>
            <a:ext cx="5864225" cy="923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pPr defTabSz="1008063">
              <a:defRPr/>
            </a:pPr>
            <a:r>
              <a:rPr lang="en-US">
                <a:latin typeface="Courier New" charset="0"/>
                <a:ea typeface="ＭＳ Ｐゴシック" charset="-128"/>
              </a:rPr>
              <a:t>GET search?hl=en&amp;as_q=url+length HTTP/1.1</a:t>
            </a:r>
          </a:p>
          <a:p>
            <a:pPr defTabSz="1008063">
              <a:defRPr/>
            </a:pPr>
            <a:r>
              <a:rPr lang="en-US">
                <a:latin typeface="Courier New" charset="0"/>
                <a:ea typeface="ＭＳ Ｐゴシック" charset="-128"/>
              </a:rPr>
              <a:t>Host: </a:t>
            </a:r>
            <a:r>
              <a:rPr lang="en-US">
                <a:latin typeface="Courier New" charset="0"/>
                <a:ea typeface="ＭＳ Ｐゴシック" charset="-128"/>
                <a:hlinkClick r:id="rId3"/>
              </a:rPr>
              <a:t>www.google.ie</a:t>
            </a:r>
            <a:endParaRPr lang="en-US">
              <a:latin typeface="Courier New" charset="0"/>
              <a:ea typeface="ＭＳ Ｐゴシック" charset="-128"/>
            </a:endParaRPr>
          </a:p>
          <a:p>
            <a:pPr defTabSz="1008063">
              <a:defRPr/>
            </a:pPr>
            <a:endParaRPr lang="en-US"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418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HTTP Request Methods</a:t>
            </a:r>
            <a:endParaRPr lang="en-US" cap="none" dirty="0" smtClean="0">
              <a:ea typeface="ＭＳ Ｐゴシック" pitchFamily="34" charset="-128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48000"/>
          </a:xfrm>
        </p:spPr>
        <p:txBody>
          <a:bodyPr>
            <a:normAutofit fontScale="77500" lnSpcReduction="20000"/>
          </a:bodyPr>
          <a:lstStyle/>
          <a:p>
            <a:r>
              <a:rPr lang="en-US" sz="3900" dirty="0" smtClean="0">
                <a:solidFill>
                  <a:srgbClr val="B32C16"/>
                </a:solidFill>
                <a:ea typeface="ＭＳ Ｐゴシック" pitchFamily="34" charset="-128"/>
              </a:rPr>
              <a:t>POST</a:t>
            </a:r>
            <a:endParaRPr lang="en-US" dirty="0" smtClean="0">
              <a:solidFill>
                <a:srgbClr val="B32C16"/>
              </a:solidFill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FIELD values (data) is sent as part of the request body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Values not displayed in browser URL (=&gt; if encrypted channel data is not visible)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Data size is not limited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File upload supported</a:t>
            </a:r>
          </a:p>
          <a:p>
            <a:pPr lvl="2"/>
            <a:r>
              <a:rPr lang="en-US" sz="1800" dirty="0" smtClean="0">
                <a:ea typeface="ＭＳ Ｐゴシック" pitchFamily="34" charset="-128"/>
              </a:rPr>
              <a:t>multipart/form-data </a:t>
            </a:r>
            <a:endParaRPr lang="en-US" sz="1800" dirty="0" smtClean="0">
              <a:solidFill>
                <a:srgbClr val="B32C16"/>
              </a:solidFill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6694488" cy="17541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pPr defTabSz="1008063">
              <a:defRPr/>
            </a:pPr>
            <a:r>
              <a:rPr lang="en-US" dirty="0">
                <a:latin typeface="Courier New" charset="0"/>
                <a:ea typeface="ＭＳ Ｐゴシック" charset="-128"/>
              </a:rPr>
              <a:t>POST search HTTP/1.1</a:t>
            </a:r>
          </a:p>
          <a:p>
            <a:pPr defTabSz="1008063">
              <a:defRPr/>
            </a:pPr>
            <a:r>
              <a:rPr lang="en-US" dirty="0">
                <a:latin typeface="Courier New" charset="0"/>
                <a:ea typeface="ＭＳ Ｐゴシック" charset="-128"/>
              </a:rPr>
              <a:t>Host: </a:t>
            </a:r>
            <a:r>
              <a:rPr lang="en-US" dirty="0">
                <a:latin typeface="Courier New" charset="0"/>
                <a:ea typeface="ＭＳ Ｐゴシック" charset="-128"/>
                <a:hlinkClick r:id="rId3"/>
              </a:rPr>
              <a:t>www.google.ie</a:t>
            </a:r>
            <a:endParaRPr lang="en-US" dirty="0">
              <a:latin typeface="Courier New" charset="0"/>
              <a:ea typeface="ＭＳ Ｐゴシック" charset="-128"/>
            </a:endParaRPr>
          </a:p>
          <a:p>
            <a:pPr defTabSz="1008063">
              <a:defRPr/>
            </a:pPr>
            <a:r>
              <a:rPr lang="en-US" dirty="0">
                <a:latin typeface="Courier New" charset="0"/>
                <a:ea typeface="ＭＳ Ｐゴシック" charset="-128"/>
              </a:rPr>
              <a:t>Content-type: application/x-www-form-</a:t>
            </a:r>
            <a:r>
              <a:rPr lang="en-US" dirty="0" err="1">
                <a:latin typeface="Courier New" charset="0"/>
                <a:ea typeface="ＭＳ Ｐゴシック" charset="-128"/>
              </a:rPr>
              <a:t>urlencoded</a:t>
            </a:r>
            <a:endParaRPr lang="en-US" dirty="0">
              <a:latin typeface="Courier New" charset="0"/>
              <a:ea typeface="ＭＳ Ｐゴシック" charset="-128"/>
            </a:endParaRPr>
          </a:p>
          <a:p>
            <a:pPr defTabSz="1008063">
              <a:defRPr/>
            </a:pPr>
            <a:endParaRPr lang="en-US" dirty="0">
              <a:latin typeface="Courier New" charset="0"/>
              <a:ea typeface="ＭＳ Ｐゴシック" charset="-128"/>
            </a:endParaRPr>
          </a:p>
          <a:p>
            <a:pPr defTabSz="1008063">
              <a:defRPr/>
            </a:pPr>
            <a:r>
              <a:rPr lang="en-US" dirty="0">
                <a:latin typeface="Courier New" charset="0"/>
                <a:ea typeface="ＭＳ Ｐゴシック" charset="-128"/>
              </a:rPr>
              <a:t>hl=</a:t>
            </a:r>
            <a:r>
              <a:rPr lang="en-US" dirty="0" err="1">
                <a:latin typeface="Courier New" charset="0"/>
                <a:ea typeface="ＭＳ Ｐゴシック" charset="-128"/>
              </a:rPr>
              <a:t>en&amp;as_q</a:t>
            </a:r>
            <a:r>
              <a:rPr lang="en-US" dirty="0">
                <a:latin typeface="Courier New" charset="0"/>
                <a:ea typeface="ＭＳ Ｐゴシック" charset="-128"/>
              </a:rPr>
              <a:t>=</a:t>
            </a:r>
            <a:r>
              <a:rPr lang="en-US" dirty="0" err="1">
                <a:latin typeface="Courier New" charset="0"/>
                <a:ea typeface="ＭＳ Ｐゴシック" charset="-128"/>
              </a:rPr>
              <a:t>url+length</a:t>
            </a:r>
            <a:endParaRPr lang="en-US" dirty="0">
              <a:latin typeface="Courier New" charset="0"/>
              <a:ea typeface="ＭＳ Ｐゴシック" charset="-128"/>
            </a:endParaRPr>
          </a:p>
          <a:p>
            <a:pPr defTabSz="1008063">
              <a:defRPr/>
            </a:pPr>
            <a:endParaRPr lang="en-US" dirty="0"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2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E" cap="none" dirty="0" smtClean="0">
                <a:ea typeface="ＭＳ Ｐゴシック" pitchFamily="34" charset="-128"/>
              </a:rPr>
              <a:t>HTTP Response Example</a:t>
            </a:r>
            <a:endParaRPr lang="en-US" cap="none" dirty="0" smtClean="0">
              <a:ea typeface="ＭＳ Ｐゴシック" pitchFamily="34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57200"/>
          </a:xfrm>
        </p:spPr>
        <p:txBody>
          <a:bodyPr>
            <a:no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Response Format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2204864"/>
            <a:ext cx="5486400" cy="1752600"/>
          </a:xfrm>
          <a:prstGeom prst="rect">
            <a:avLst/>
          </a:prstGeom>
          <a:solidFill>
            <a:srgbClr val="C8D6F0"/>
          </a:solidFill>
          <a:ln w="12700">
            <a:solidFill>
              <a:srgbClr val="055CDD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entury Schoolbook" charset="0"/>
              <a:ea typeface="ＭＳ Ｐゴシック" charset="-128"/>
            </a:endParaRPr>
          </a:p>
        </p:txBody>
      </p: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57200" y="2204864"/>
            <a:ext cx="6400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0806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0806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0806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0806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>
                <a:latin typeface="Courier New" pitchFamily="49" charset="0"/>
              </a:rPr>
              <a:t>HTTP/1.1 200 OK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Server: Microsoft-IIS/5.0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Date: Tue, 29 Jul 2008 14:58:42 GMT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X-Powered-By: ASP.NET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Connection: close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Content-Type: text/html </a:t>
            </a:r>
          </a:p>
          <a:p>
            <a:pPr eaLnBrk="1" hangingPunct="1"/>
            <a:endParaRPr lang="en-US" dirty="0"/>
          </a:p>
        </p:txBody>
      </p:sp>
      <p:sp>
        <p:nvSpPr>
          <p:cNvPr id="7" name="Left Arrow Callout 6"/>
          <p:cNvSpPr>
            <a:spLocks noChangeArrowheads="1"/>
          </p:cNvSpPr>
          <p:nvPr/>
        </p:nvSpPr>
        <p:spPr bwMode="auto">
          <a:xfrm>
            <a:off x="5410200" y="2281064"/>
            <a:ext cx="3276600" cy="304800"/>
          </a:xfrm>
          <a:prstGeom prst="leftArrowCallout">
            <a:avLst>
              <a:gd name="adj1" fmla="val 25000"/>
              <a:gd name="adj2" fmla="val 25000"/>
              <a:gd name="adj3" fmla="val 24984"/>
              <a:gd name="adj4" fmla="val 82514"/>
            </a:avLst>
          </a:prstGeom>
          <a:solidFill>
            <a:srgbClr val="C8D6F0"/>
          </a:solidFill>
          <a:ln w="12700">
            <a:solidFill>
              <a:srgbClr val="055CDD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  <a:t>Status Line</a:t>
            </a:r>
          </a:p>
        </p:txBody>
      </p:sp>
      <p:sp>
        <p:nvSpPr>
          <p:cNvPr id="8" name="Left Arrow Callout 7"/>
          <p:cNvSpPr>
            <a:spLocks noChangeArrowheads="1"/>
          </p:cNvSpPr>
          <p:nvPr/>
        </p:nvSpPr>
        <p:spPr bwMode="auto">
          <a:xfrm>
            <a:off x="6019800" y="2814464"/>
            <a:ext cx="2362200" cy="304800"/>
          </a:xfrm>
          <a:prstGeom prst="leftArrowCallout">
            <a:avLst>
              <a:gd name="adj1" fmla="val 25000"/>
              <a:gd name="adj2" fmla="val 25000"/>
              <a:gd name="adj3" fmla="val 25008"/>
              <a:gd name="adj4" fmla="val 82514"/>
            </a:avLst>
          </a:prstGeom>
          <a:solidFill>
            <a:srgbClr val="C8D6F0"/>
          </a:solidFill>
          <a:ln w="12700">
            <a:solidFill>
              <a:srgbClr val="055CDD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  <a:t>Header Lines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4109864"/>
            <a:ext cx="5486400" cy="2590800"/>
          </a:xfrm>
          <a:prstGeom prst="rect">
            <a:avLst/>
          </a:prstGeom>
          <a:solidFill>
            <a:srgbClr val="C8D6F0"/>
          </a:solidFill>
          <a:ln w="12700">
            <a:solidFill>
              <a:srgbClr val="055CDD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</a:rPr>
              <a:t>&lt;!DOCTYPE html PUBLIC "-//W3C//DTD XHTML 1.0 Transitional//EN" "http://www.w3.org/TR/xhtml1/DTD/xhtml1-transitional.dtd"&gt;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</a:rPr>
              <a:t>&lt;html </a:t>
            </a:r>
            <a:r>
              <a:rPr lang="en-US" sz="1400" b="1" dirty="0" err="1">
                <a:latin typeface="Courier New" charset="0"/>
                <a:ea typeface="ＭＳ Ｐゴシック" charset="-128"/>
                <a:cs typeface="Courier New" charset="0"/>
              </a:rPr>
              <a:t>xmlns</a:t>
            </a: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</a:rPr>
              <a:t>=</a:t>
            </a: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  <a:hlinkClick r:id="rId2"/>
              </a:rPr>
              <a:t>http://www.w3.org/1999/xhtml</a:t>
            </a: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</a:rPr>
              <a:t>&gt;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</a:rPr>
              <a:t>&lt;head&gt;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</a:rPr>
              <a:t>&lt;!--</a:t>
            </a:r>
            <a:r>
              <a:rPr lang="en-US" sz="1400" b="1" dirty="0" err="1">
                <a:latin typeface="Courier New" charset="0"/>
                <a:ea typeface="ＭＳ Ｐゴシック" charset="-128"/>
                <a:cs typeface="Courier New" charset="0"/>
              </a:rPr>
              <a:t>ITT_homepage</a:t>
            </a: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  <a:sym typeface="Wingdings" charset="2"/>
              </a:rPr>
              <a:t></a:t>
            </a:r>
            <a:endParaRPr lang="en-US" sz="1400" b="1" dirty="0">
              <a:latin typeface="Courier New" charset="0"/>
              <a:ea typeface="ＭＳ Ｐゴシック" charset="-128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</a:rPr>
              <a:t>&lt;title&gt;Institute of Technology, </a:t>
            </a:r>
            <a:r>
              <a:rPr lang="en-US" sz="1400" b="1" dirty="0" smtClean="0">
                <a:latin typeface="Courier New" charset="0"/>
                <a:ea typeface="ＭＳ Ｐゴシック" charset="-128"/>
                <a:cs typeface="Courier New" charset="0"/>
              </a:rPr>
              <a:t>Dublin: </a:t>
            </a: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</a:rPr>
              <a:t>home&lt;/title&gt;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</a:rPr>
              <a:t>&lt;meta http-</a:t>
            </a:r>
            <a:r>
              <a:rPr lang="en-US" sz="1400" b="1" dirty="0" err="1">
                <a:latin typeface="Courier New" charset="0"/>
                <a:ea typeface="ＭＳ Ｐゴシック" charset="-128"/>
                <a:cs typeface="Courier New" charset="0"/>
              </a:rPr>
              <a:t>equiv</a:t>
            </a: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</a:rPr>
              <a:t>="Content-Type" content="text/html; charset=UTF-8" /&gt;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</a:rPr>
              <a:t>&lt;meta http-</a:t>
            </a:r>
            <a:r>
              <a:rPr lang="en-US" sz="1400" b="1" dirty="0" err="1">
                <a:latin typeface="Courier New" charset="0"/>
                <a:ea typeface="ＭＳ Ｐゴシック" charset="-128"/>
                <a:cs typeface="Courier New" charset="0"/>
              </a:rPr>
              <a:t>equiv</a:t>
            </a:r>
            <a:r>
              <a:rPr lang="en-US" sz="1400" b="1" dirty="0">
                <a:latin typeface="Courier New" charset="0"/>
                <a:ea typeface="ＭＳ Ｐゴシック" charset="-128"/>
                <a:cs typeface="Courier New" charset="0"/>
              </a:rPr>
              <a:t>="Content-Subject” ……………………etc..</a:t>
            </a:r>
          </a:p>
        </p:txBody>
      </p:sp>
      <p:sp>
        <p:nvSpPr>
          <p:cNvPr id="11" name="Left Arrow Callout 10"/>
          <p:cNvSpPr>
            <a:spLocks noChangeArrowheads="1"/>
          </p:cNvSpPr>
          <p:nvPr/>
        </p:nvSpPr>
        <p:spPr bwMode="auto">
          <a:xfrm>
            <a:off x="6019800" y="4414664"/>
            <a:ext cx="2362200" cy="914400"/>
          </a:xfrm>
          <a:prstGeom prst="leftArrowCallout">
            <a:avLst>
              <a:gd name="adj1" fmla="val 10269"/>
              <a:gd name="adj2" fmla="val 8162"/>
              <a:gd name="adj3" fmla="val 16576"/>
              <a:gd name="adj4" fmla="val 82514"/>
            </a:avLst>
          </a:prstGeom>
          <a:solidFill>
            <a:srgbClr val="C8D6F0"/>
          </a:solidFill>
          <a:ln w="12700">
            <a:solidFill>
              <a:srgbClr val="055CDD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  <a:t>Body –</a:t>
            </a:r>
            <a:br>
              <a:rPr lang="en-US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</a:br>
            <a:r>
              <a:rPr lang="en-US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  <a:t>Data</a:t>
            </a:r>
          </a:p>
        </p:txBody>
      </p:sp>
      <p:sp>
        <p:nvSpPr>
          <p:cNvPr id="12" name="Left Arrow Callout 11"/>
          <p:cNvSpPr>
            <a:spLocks noChangeArrowheads="1"/>
          </p:cNvSpPr>
          <p:nvPr/>
        </p:nvSpPr>
        <p:spPr bwMode="auto">
          <a:xfrm>
            <a:off x="5867400" y="3805064"/>
            <a:ext cx="2819400" cy="457200"/>
          </a:xfrm>
          <a:prstGeom prst="leftArrowCallout">
            <a:avLst>
              <a:gd name="adj1" fmla="val 13269"/>
              <a:gd name="adj2" fmla="val 27676"/>
              <a:gd name="adj3" fmla="val 20413"/>
              <a:gd name="adj4" fmla="val 74167"/>
            </a:avLst>
          </a:prstGeom>
          <a:solidFill>
            <a:srgbClr val="C8D6F0"/>
          </a:solidFill>
          <a:ln w="12700">
            <a:solidFill>
              <a:srgbClr val="055CDD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B32C16"/>
                </a:solidFill>
                <a:latin typeface="Century Schoolbook" charset="0"/>
                <a:ea typeface="ＭＳ Ｐゴシック" charset="-128"/>
              </a:rPr>
              <a:t>Blank Line (CR)</a:t>
            </a:r>
          </a:p>
        </p:txBody>
      </p:sp>
    </p:spTree>
    <p:extLst>
      <p:ext uri="{BB962C8B-B14F-4D97-AF65-F5344CB8AC3E}">
        <p14:creationId xmlns:p14="http://schemas.microsoft.com/office/powerpoint/2010/main" val="406482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E" dirty="0">
                <a:ea typeface="ＭＳ Ｐゴシック" pitchFamily="34" charset="-128"/>
              </a:rPr>
              <a:t>HTTP Response</a:t>
            </a:r>
            <a:endParaRPr lang="en-US" cap="none" dirty="0" smtClean="0">
              <a:ea typeface="ＭＳ Ｐゴシック" pitchFamily="34" charset="-128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Status Line</a:t>
            </a:r>
          </a:p>
          <a:p>
            <a:pPr lvl="1" eaLnBrk="1"/>
            <a:r>
              <a:rPr lang="en-US" smtClean="0">
                <a:ea typeface="ＭＳ Ｐゴシック" pitchFamily="34" charset="-128"/>
              </a:rPr>
              <a:t>HTTP version</a:t>
            </a:r>
          </a:p>
          <a:p>
            <a:pPr lvl="2" eaLnBrk="1" hangingPunct="1">
              <a:lnSpc>
                <a:spcPct val="80000"/>
              </a:lnSpc>
            </a:pPr>
            <a:r>
              <a:rPr lang="en-IE" sz="1700" smtClean="0">
                <a:ea typeface="ＭＳ Ｐゴシック" pitchFamily="34" charset="-128"/>
              </a:rPr>
              <a:t>Status-codes classes: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smtClean="0">
                <a:ea typeface="ＭＳ Ｐゴシック" pitchFamily="34" charset="-128"/>
              </a:rPr>
              <a:t>1xx: informational, request received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smtClean="0">
                <a:ea typeface="ＭＳ Ｐゴシック" pitchFamily="34" charset="-128"/>
              </a:rPr>
              <a:t>2xx: success, request accepted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smtClean="0">
                <a:ea typeface="ＭＳ Ｐゴシック" pitchFamily="34" charset="-128"/>
              </a:rPr>
              <a:t>3xx: redirection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smtClean="0">
                <a:ea typeface="ＭＳ Ｐゴシック" pitchFamily="34" charset="-128"/>
              </a:rPr>
              <a:t>4xx: client error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 smtClean="0">
                <a:ea typeface="ＭＳ Ｐゴシック" pitchFamily="34" charset="-128"/>
              </a:rPr>
              <a:t>5xx: server error</a:t>
            </a:r>
          </a:p>
          <a:p>
            <a:pPr lvl="1" eaLnBrk="1"/>
            <a:r>
              <a:rPr lang="en-US" smtClean="0">
                <a:ea typeface="ＭＳ Ｐゴシック" pitchFamily="34" charset="-128"/>
              </a:rPr>
              <a:t>Reason phrase</a:t>
            </a:r>
          </a:p>
          <a:p>
            <a:pPr lvl="2" eaLnBrk="1"/>
            <a:r>
              <a:rPr lang="en-IE" sz="1800" smtClean="0">
                <a:ea typeface="ＭＳ Ｐゴシック" pitchFamily="34" charset="-128"/>
              </a:rPr>
              <a:t>a short phrase describing the status-code (typically in English).</a:t>
            </a:r>
            <a:endParaRPr lang="en-US" sz="18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08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E" dirty="0">
                <a:ea typeface="ＭＳ Ｐゴシック" pitchFamily="34" charset="-128"/>
              </a:rPr>
              <a:t>HTTP Response</a:t>
            </a:r>
            <a:endParaRPr lang="en-US" cap="none" dirty="0" smtClean="0"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DF533D08-C322-4AE1-8D90-A0158AB10D6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92463"/>
              </p:ext>
            </p:extLst>
          </p:nvPr>
        </p:nvGraphicFramePr>
        <p:xfrm>
          <a:off x="107504" y="1498526"/>
          <a:ext cx="8830756" cy="48531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09854"/>
                <a:gridCol w="5820902"/>
              </a:tblGrid>
              <a:tr h="14973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Example Response codes</a:t>
                      </a:r>
                      <a:endParaRPr lang="en-US" sz="2400" dirty="0" smtClean="0">
                        <a:solidFill>
                          <a:schemeClr val="tx1"/>
                        </a:solidFill>
                        <a:ea typeface="ＭＳ Ｐゴシック" pitchFamily="34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990000"/>
                          </a:solidFill>
                        </a:rPr>
                        <a:t>200 OK</a:t>
                      </a:r>
                    </a:p>
                    <a:p>
                      <a:endParaRPr lang="en-GB" b="1" i="0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kern="1200" dirty="0" smtClean="0">
                          <a:effectLst/>
                        </a:rPr>
                        <a:t>Standard response for successful HTTP request</a:t>
                      </a:r>
                      <a:r>
                        <a:rPr lang="en-US" sz="1800" dirty="0" smtClean="0"/>
                        <a:t>, requested object later in this message</a:t>
                      </a:r>
                      <a:endParaRPr lang="en-US" sz="18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990000"/>
                          </a:solidFill>
                        </a:rPr>
                        <a:t>301 Moved Permanently</a:t>
                      </a:r>
                    </a:p>
                    <a:p>
                      <a:endParaRPr lang="en-GB" b="1" i="0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requested object moved, new location specified later in this message (Location:)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990000"/>
                          </a:solidFill>
                        </a:rPr>
                        <a:t>400 Bad Request</a:t>
                      </a:r>
                    </a:p>
                    <a:p>
                      <a:endParaRPr lang="en-GB" b="1" i="0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request message not understood by server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64686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990000"/>
                          </a:solidFill>
                        </a:rPr>
                        <a:t>404 Not Found</a:t>
                      </a:r>
                    </a:p>
                    <a:p>
                      <a:endParaRPr lang="en-GB" b="1" i="0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requested document not found on this server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990000"/>
                          </a:solidFill>
                        </a:rPr>
                        <a:t>500 Internal Server Error</a:t>
                      </a:r>
                      <a:endParaRPr lang="en-US" b="1" i="0" dirty="0" smtClean="0">
                        <a:solidFill>
                          <a:srgbClr val="990000"/>
                        </a:solidFill>
                        <a:ea typeface="ＭＳ Ｐゴシック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kern="1200" dirty="0" smtClean="0">
                          <a:effectLst/>
                        </a:rPr>
                        <a:t>A generic error message, given when an unexpected condition was encountered and no more specific message is suitable.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990000"/>
                          </a:solidFill>
                        </a:rPr>
                        <a:t>505 HTTP Version Not Supported</a:t>
                      </a:r>
                    </a:p>
                    <a:p>
                      <a:endParaRPr lang="en-GB" b="1" i="0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kern="1200" dirty="0" smtClean="0">
                          <a:effectLst/>
                        </a:rPr>
                        <a:t>The server does not support the HTTP protocol version used in the request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2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IE" dirty="0">
                <a:ea typeface="ＭＳ Ｐゴシック" pitchFamily="34" charset="-128"/>
              </a:rPr>
              <a:t>HTTP Response</a:t>
            </a:r>
            <a:endParaRPr lang="en-US" cap="none" dirty="0" smtClean="0"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DF533D08-C322-4AE1-8D90-A0158AB10D6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95627"/>
              </p:ext>
            </p:extLst>
          </p:nvPr>
        </p:nvGraphicFramePr>
        <p:xfrm>
          <a:off x="214486" y="2060849"/>
          <a:ext cx="8633716" cy="46836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5306"/>
                <a:gridCol w="6148410"/>
              </a:tblGrid>
              <a:tr h="353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Field</a:t>
                      </a:r>
                      <a:endParaRPr lang="en-US" dirty="0" smtClean="0">
                        <a:solidFill>
                          <a:schemeClr val="bg1"/>
                        </a:solidFill>
                        <a:ea typeface="ＭＳ Ｐゴシック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358276"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990000"/>
                          </a:solidFill>
                        </a:rPr>
                        <a:t>Location </a:t>
                      </a:r>
                      <a:endParaRPr lang="en-GB" b="1" i="0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redirection</a:t>
                      </a:r>
                      <a:endParaRPr lang="en-GB" sz="1600" dirty="0"/>
                    </a:p>
                  </a:txBody>
                  <a:tcPr/>
                </a:tc>
              </a:tr>
              <a:tr h="358276"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990000"/>
                          </a:solidFill>
                        </a:rPr>
                        <a:t>Server</a:t>
                      </a:r>
                      <a:endParaRPr lang="en-GB" b="1" i="0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server software       </a:t>
                      </a:r>
                      <a:r>
                        <a:rPr lang="en-US" sz="1200" dirty="0" err="1" smtClean="0"/>
                        <a:t>e.g</a:t>
                      </a:r>
                      <a:r>
                        <a:rPr lang="en-US" sz="1200" dirty="0" smtClean="0"/>
                        <a:t> </a:t>
                      </a:r>
                      <a:r>
                        <a:rPr kumimoji="0" lang="en-GB" sz="1200" kern="1200" dirty="0" smtClean="0">
                          <a:effectLst/>
                        </a:rPr>
                        <a:t>Server: Apache/2.4.1 (Unix)</a:t>
                      </a:r>
                      <a:endParaRPr lang="en-US" sz="1200" i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ＭＳ Ｐゴシック" pitchFamily="34" charset="-128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24526"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990000"/>
                          </a:solidFill>
                        </a:rPr>
                        <a:t>WWW-Authenticate</a:t>
                      </a:r>
                      <a:endParaRPr lang="en-GB" b="1" i="0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request for authentication,</a:t>
                      </a:r>
                      <a:r>
                        <a:rPr lang="en-US" sz="1600" baseline="0" dirty="0" smtClean="0"/>
                        <a:t> indicates the authentication scheme t</a:t>
                      </a:r>
                      <a:r>
                        <a:rPr kumimoji="0" lang="en-GB" sz="1600" kern="1200" dirty="0" smtClean="0">
                          <a:effectLst/>
                        </a:rPr>
                        <a:t>hat should be used to access the requested entity.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e.g</a:t>
                      </a:r>
                      <a:r>
                        <a:rPr lang="en-US" sz="1200" dirty="0" smtClean="0"/>
                        <a:t>  </a:t>
                      </a:r>
                      <a:r>
                        <a:rPr kumimoji="0" lang="en-GB" sz="1200" kern="1200" dirty="0" smtClean="0">
                          <a:effectLst/>
                        </a:rPr>
                        <a:t>WWW-Authenticate: Basic</a:t>
                      </a:r>
                      <a:endParaRPr lang="en-US" sz="1200" i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ea typeface="ＭＳ Ｐゴシック" pitchFamily="34" charset="-128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8276"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990000"/>
                          </a:solidFill>
                        </a:rPr>
                        <a:t>Allow</a:t>
                      </a:r>
                      <a:endParaRPr lang="en-GB" b="1" i="0" dirty="0">
                        <a:solidFill>
                          <a:srgbClr val="99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of methods supported (GET, HEAD, </a:t>
                      </a:r>
                      <a:r>
                        <a:rPr lang="en-US" sz="1600" dirty="0" err="1" smtClean="0"/>
                        <a:t>etc</a:t>
                      </a:r>
                      <a:r>
                        <a:rPr lang="en-US" sz="1600" dirty="0" smtClean="0"/>
                        <a:t>)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3828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</a:rPr>
                        <a:t>Content-Encoding </a:t>
                      </a:r>
                      <a:endParaRPr lang="en-US" sz="2000" b="1" i="0" dirty="0" smtClean="0">
                        <a:solidFill>
                          <a:srgbClr val="990000"/>
                        </a:solidFill>
                        <a:ea typeface="ＭＳ Ｐゴシック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x-</a:t>
                      </a:r>
                      <a:r>
                        <a:rPr lang="en-US" sz="1600" dirty="0" err="1" smtClean="0"/>
                        <a:t>gzip</a:t>
                      </a:r>
                      <a:endParaRPr lang="en-US" sz="1600" dirty="0" smtClean="0">
                        <a:ea typeface="ＭＳ Ｐゴシック" pitchFamily="34" charset="-128"/>
                      </a:endParaRPr>
                    </a:p>
                  </a:txBody>
                  <a:tcPr/>
                </a:tc>
              </a:tr>
              <a:tr h="3828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</a:rPr>
                        <a:t>Content-Length</a:t>
                      </a:r>
                      <a:endParaRPr lang="en-US" sz="2000" b="1" i="0" dirty="0" smtClean="0">
                        <a:solidFill>
                          <a:srgbClr val="990000"/>
                        </a:solidFill>
                        <a:ea typeface="ＭＳ Ｐゴシック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600" kern="1200" dirty="0" smtClean="0">
                          <a:effectLst/>
                        </a:rPr>
                        <a:t>The length of the response body in </a:t>
                      </a:r>
                      <a:r>
                        <a:rPr kumimoji="0" lang="en-GB" sz="1600" u="none" strike="noStrike" kern="1200" dirty="0" smtClean="0">
                          <a:effectLst/>
                          <a:hlinkClick r:id="rId3" tooltip="Octet (computing)"/>
                        </a:rPr>
                        <a:t>octets</a:t>
                      </a:r>
                      <a:r>
                        <a:rPr kumimoji="0" lang="en-GB" sz="1600" kern="1200" dirty="0" smtClean="0">
                          <a:effectLst/>
                        </a:rPr>
                        <a:t> (8-bit bytes)</a:t>
                      </a:r>
                      <a:endParaRPr lang="en-GB" sz="1600" dirty="0"/>
                    </a:p>
                  </a:txBody>
                  <a:tcPr/>
                </a:tc>
              </a:tr>
              <a:tr h="58894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</a:rPr>
                        <a:t>Content-Type</a:t>
                      </a:r>
                      <a:endParaRPr lang="en-US" sz="2000" b="1" i="0" dirty="0" smtClean="0">
                        <a:solidFill>
                          <a:srgbClr val="990000"/>
                        </a:solidFill>
                        <a:ea typeface="ＭＳ Ｐゴシック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The MIME type of this content</a:t>
                      </a:r>
                    </a:p>
                    <a:p>
                      <a:r>
                        <a:rPr lang="en-GB" sz="1400" dirty="0" err="1" smtClean="0"/>
                        <a:t>e.g</a:t>
                      </a:r>
                      <a:r>
                        <a:rPr lang="en-GB" sz="1400" dirty="0" smtClean="0"/>
                        <a:t>  </a:t>
                      </a:r>
                      <a:r>
                        <a:rPr kumimoji="0" lang="en-GB" sz="1400" kern="1200" dirty="0" smtClean="0">
                          <a:effectLst/>
                        </a:rPr>
                        <a:t>Content-Type: text/html; charset=utf-8</a:t>
                      </a:r>
                      <a:endParaRPr lang="en-GB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1839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</a:rPr>
                        <a:t>Expires</a:t>
                      </a:r>
                      <a:endParaRPr lang="en-US" sz="2000" b="1" i="0" dirty="0" smtClean="0">
                        <a:solidFill>
                          <a:srgbClr val="990000"/>
                        </a:solidFill>
                        <a:ea typeface="ＭＳ Ｐゴシック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600" kern="1200" dirty="0" smtClean="0">
                          <a:effectLst/>
                        </a:rPr>
                        <a:t>Gives the date/time after which the response is considered stale</a:t>
                      </a:r>
                      <a:endParaRPr lang="en-GB" sz="1600" dirty="0"/>
                    </a:p>
                  </a:txBody>
                  <a:tcPr/>
                </a:tc>
              </a:tr>
              <a:tr h="3828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>
                          <a:solidFill>
                            <a:srgbClr val="990000"/>
                          </a:solidFill>
                        </a:rPr>
                        <a:t>Last-Modified</a:t>
                      </a:r>
                      <a:endParaRPr lang="en-US" sz="2000" b="1" i="0" dirty="0" smtClean="0">
                        <a:solidFill>
                          <a:srgbClr val="990000"/>
                        </a:solidFill>
                        <a:ea typeface="ＭＳ Ｐゴシック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600" kern="1200" dirty="0" smtClean="0">
                          <a:effectLst/>
                        </a:rPr>
                        <a:t>The last modified date for the requested object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340769"/>
            <a:ext cx="8758748" cy="720080"/>
          </a:xfrm>
        </p:spPr>
        <p:txBody>
          <a:bodyPr/>
          <a:lstStyle/>
          <a:p>
            <a:pPr marL="0" indent="0">
              <a:buNone/>
            </a:pPr>
            <a:r>
              <a:rPr lang="en-IE" sz="3200" dirty="0">
                <a:ea typeface="ＭＳ Ｐゴシック" pitchFamily="34" charset="-128"/>
              </a:rPr>
              <a:t>HTTP </a:t>
            </a:r>
            <a:r>
              <a:rPr lang="en-IE" sz="3200" dirty="0" smtClean="0">
                <a:ea typeface="ＭＳ Ｐゴシック" pitchFamily="34" charset="-128"/>
              </a:rPr>
              <a:t>Response : </a:t>
            </a:r>
            <a:r>
              <a:rPr lang="en-US" sz="3200" u="sng" dirty="0">
                <a:ea typeface="ＭＳ Ｐゴシック" pitchFamily="34" charset="-128"/>
              </a:rPr>
              <a:t>Header </a:t>
            </a:r>
            <a:r>
              <a:rPr lang="en-US" sz="3200" u="sng" dirty="0" smtClean="0">
                <a:ea typeface="ＭＳ Ｐゴシック" pitchFamily="34" charset="-128"/>
              </a:rPr>
              <a:t>Lines</a:t>
            </a:r>
            <a:endParaRPr lang="en-US" sz="2800" dirty="0">
              <a:ea typeface="ＭＳ Ｐゴシック" pitchFamily="34" charset="-128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4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Overview</a:t>
            </a:r>
            <a:endParaRPr lang="en-US" cap="none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385392"/>
            <a:ext cx="8712968" cy="5472608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34" charset="-128"/>
              </a:rPr>
              <a:t>HTTP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	Network protocols </a:t>
            </a:r>
            <a:r>
              <a:rPr lang="en-US" dirty="0" smtClean="0">
                <a:ea typeface="ＭＳ Ｐゴシック" pitchFamily="34" charset="-128"/>
              </a:rPr>
              <a:t>(HTTP/TCP/IP</a:t>
            </a:r>
            <a:r>
              <a:rPr lang="en-US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 smtClean="0">
                <a:ea typeface="ＭＳ Ｐゴシック" pitchFamily="34" charset="-128"/>
              </a:rPr>
              <a:t>Http </a:t>
            </a:r>
            <a:r>
              <a:rPr lang="en-US" dirty="0">
                <a:ea typeface="ＭＳ Ｐゴシック" pitchFamily="34" charset="-128"/>
              </a:rPr>
              <a:t>Sessions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	Request – </a:t>
            </a:r>
            <a:r>
              <a:rPr lang="en-US" dirty="0" smtClean="0">
                <a:ea typeface="ＭＳ Ｐゴシック" pitchFamily="34" charset="-128"/>
              </a:rPr>
              <a:t>Response protocol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	Multi-Purpose Internet Mail Extensions (MIME)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	Request Format &amp; Response Format </a:t>
            </a:r>
            <a:r>
              <a:rPr lang="en-US" dirty="0" smtClean="0">
                <a:ea typeface="ＭＳ Ｐゴシック" pitchFamily="34" charset="-128"/>
              </a:rPr>
              <a:t>(Header </a:t>
            </a:r>
            <a:r>
              <a:rPr lang="en-US" dirty="0">
                <a:ea typeface="ＭＳ Ｐゴシック" pitchFamily="34" charset="-128"/>
              </a:rPr>
              <a:t>&amp; Body</a:t>
            </a:r>
            <a:r>
              <a:rPr lang="en-US" dirty="0" smtClean="0">
                <a:ea typeface="ＭＳ Ｐゴシック" pitchFamily="34" charset="-128"/>
              </a:rPr>
              <a:t>)</a:t>
            </a:r>
            <a:endParaRPr lang="en-US" sz="1400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Web Servers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84925"/>
            <a:ext cx="2133600" cy="365125"/>
          </a:xfrm>
          <a:prstGeom prst="rect">
            <a:avLst/>
          </a:prstGeom>
        </p:spPr>
        <p:txBody>
          <a:bodyPr/>
          <a:lstStyle/>
          <a:p>
            <a:fld id="{DF533D08-C322-4AE1-8D90-A0158AB10D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55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cap="none" dirty="0" smtClean="0">
                <a:ea typeface="ＭＳ Ｐゴシック" pitchFamily="34" charset="-128"/>
              </a:rPr>
              <a:t>HTTP Request – Response Overview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752600" y="1828800"/>
            <a:ext cx="2819400" cy="2123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IE" sz="1200" b="1" dirty="0">
                <a:latin typeface="Tahoma" charset="0"/>
                <a:ea typeface="ＭＳ Ｐゴシック" charset="-128"/>
              </a:rPr>
              <a:t>Request</a:t>
            </a:r>
          </a:p>
          <a:p>
            <a:pPr>
              <a:defRPr/>
            </a:pPr>
            <a:r>
              <a:rPr lang="en-IE" sz="1200" dirty="0">
                <a:latin typeface="Tahoma" charset="0"/>
                <a:ea typeface="ＭＳ Ｐゴシック" charset="-128"/>
              </a:rPr>
              <a:t>Get index.html HTTP/1.1</a:t>
            </a:r>
          </a:p>
          <a:p>
            <a:pPr>
              <a:defRPr/>
            </a:pPr>
            <a:endParaRPr lang="en-IE" sz="1200" dirty="0">
              <a:latin typeface="Tahoma" charset="0"/>
              <a:ea typeface="ＭＳ Ｐゴシック" charset="-128"/>
            </a:endParaRPr>
          </a:p>
          <a:p>
            <a:pPr>
              <a:defRPr/>
            </a:pPr>
            <a:r>
              <a:rPr lang="en-IE" sz="1200" b="1" dirty="0">
                <a:latin typeface="Tahoma" charset="0"/>
                <a:ea typeface="ＭＳ Ｐゴシック" charset="-128"/>
              </a:rPr>
              <a:t>Header</a:t>
            </a:r>
          </a:p>
          <a:p>
            <a:pPr>
              <a:defRPr/>
            </a:pPr>
            <a:r>
              <a:rPr lang="en-IE" sz="1200" dirty="0">
                <a:latin typeface="Tahoma" charset="0"/>
                <a:ea typeface="ＭＳ Ｐゴシック" charset="-128"/>
              </a:rPr>
              <a:t>Host: </a:t>
            </a:r>
            <a:r>
              <a:rPr lang="en-IE" sz="1200" dirty="0" smtClean="0">
                <a:latin typeface="Tahoma" charset="0"/>
              </a:rPr>
              <a:t>www.dit.ie</a:t>
            </a:r>
            <a:endParaRPr lang="en-IE" sz="1200" b="1" dirty="0" smtClean="0">
              <a:latin typeface="Tahoma" charset="0"/>
              <a:ea typeface="ＭＳ Ｐゴシック" charset="-128"/>
            </a:endParaRPr>
          </a:p>
          <a:p>
            <a:pPr>
              <a:defRPr/>
            </a:pPr>
            <a:r>
              <a:rPr lang="en-IE" sz="1200" dirty="0" smtClean="0">
                <a:latin typeface="Tahoma" charset="0"/>
                <a:ea typeface="ＭＳ Ｐゴシック" charset="-128"/>
              </a:rPr>
              <a:t>User-agent: </a:t>
            </a:r>
            <a:r>
              <a:rPr lang="en-IE" sz="1200" dirty="0" err="1" smtClean="0">
                <a:latin typeface="Tahoma" charset="0"/>
                <a:ea typeface="ＭＳ Ｐゴシック" charset="-128"/>
              </a:rPr>
              <a:t>mozilla</a:t>
            </a:r>
            <a:r>
              <a:rPr lang="en-IE" sz="1200" dirty="0" smtClean="0">
                <a:latin typeface="Tahoma" charset="0"/>
                <a:ea typeface="ＭＳ Ｐゴシック" charset="-128"/>
              </a:rPr>
              <a:t> (Windows 5.1)</a:t>
            </a:r>
          </a:p>
          <a:p>
            <a:pPr>
              <a:defRPr/>
            </a:pPr>
            <a:r>
              <a:rPr lang="en-IE" sz="1200" dirty="0" smtClean="0">
                <a:latin typeface="Tahoma" charset="0"/>
                <a:ea typeface="ＭＳ Ｐゴシック" charset="-128"/>
              </a:rPr>
              <a:t>Accept</a:t>
            </a:r>
            <a:r>
              <a:rPr lang="en-IE" sz="1200" dirty="0">
                <a:latin typeface="Tahoma" charset="0"/>
                <a:ea typeface="ＭＳ Ｐゴシック" charset="-128"/>
              </a:rPr>
              <a:t>: */*</a:t>
            </a:r>
          </a:p>
          <a:p>
            <a:pPr>
              <a:defRPr/>
            </a:pPr>
            <a:r>
              <a:rPr lang="en-IE" sz="1200" dirty="0">
                <a:latin typeface="Tahoma" charset="0"/>
                <a:ea typeface="ＭＳ Ｐゴシック" charset="-128"/>
              </a:rPr>
              <a:t>Date: Mon, 7 Jul </a:t>
            </a:r>
            <a:r>
              <a:rPr lang="en-IE" sz="1200" dirty="0" smtClean="0">
                <a:latin typeface="Tahoma" charset="0"/>
                <a:ea typeface="ＭＳ Ｐゴシック" charset="-128"/>
              </a:rPr>
              <a:t>2013 </a:t>
            </a:r>
            <a:r>
              <a:rPr lang="en-IE" sz="1200" dirty="0">
                <a:latin typeface="Tahoma" charset="0"/>
                <a:ea typeface="ＭＳ Ｐゴシック" charset="-128"/>
              </a:rPr>
              <a:t>11:11:20 GMT</a:t>
            </a:r>
          </a:p>
          <a:p>
            <a:pPr>
              <a:defRPr/>
            </a:pPr>
            <a:endParaRPr lang="en-IE" sz="1200" dirty="0">
              <a:latin typeface="Tahoma" charset="0"/>
              <a:ea typeface="ＭＳ Ｐゴシック" charset="-128"/>
            </a:endParaRPr>
          </a:p>
          <a:p>
            <a:pPr>
              <a:defRPr/>
            </a:pPr>
            <a:r>
              <a:rPr lang="en-IE" sz="1200" b="1" dirty="0">
                <a:latin typeface="Tahoma" charset="0"/>
                <a:ea typeface="ＭＳ Ｐゴシック" charset="-128"/>
              </a:rPr>
              <a:t>Body</a:t>
            </a:r>
          </a:p>
          <a:p>
            <a:pPr>
              <a:defRPr/>
            </a:pPr>
            <a:r>
              <a:rPr lang="en-IE" sz="1200" dirty="0">
                <a:latin typeface="Tahoma" charset="0"/>
                <a:ea typeface="ＭＳ Ｐゴシック" charset="-128"/>
              </a:rPr>
              <a:t>(empty)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5715000" y="1905000"/>
            <a:ext cx="1054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IE" sz="1200" b="1">
                <a:latin typeface="Tahoma" pitchFamily="34" charset="0"/>
              </a:rPr>
              <a:t>Web server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752600" y="4446588"/>
            <a:ext cx="2819400" cy="2124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1200" b="1" dirty="0">
                <a:latin typeface="Tahoma" charset="0"/>
                <a:ea typeface="ＭＳ Ｐゴシック" charset="-128"/>
              </a:rPr>
              <a:t>Response</a:t>
            </a:r>
          </a:p>
          <a:p>
            <a:pPr>
              <a:defRPr/>
            </a:pPr>
            <a:r>
              <a:rPr lang="en-IE" sz="1200" dirty="0">
                <a:latin typeface="Tahoma" charset="0"/>
                <a:ea typeface="ＭＳ Ｐゴシック" charset="-128"/>
              </a:rPr>
              <a:t>HTTP/1.1 200 OK</a:t>
            </a:r>
          </a:p>
          <a:p>
            <a:pPr>
              <a:defRPr/>
            </a:pPr>
            <a:endParaRPr lang="en-IE" sz="1200" dirty="0">
              <a:latin typeface="Tahoma" charset="0"/>
              <a:ea typeface="ＭＳ Ｐゴシック" charset="-128"/>
            </a:endParaRPr>
          </a:p>
          <a:p>
            <a:pPr>
              <a:defRPr/>
            </a:pPr>
            <a:r>
              <a:rPr lang="en-IE" sz="1200" b="1" dirty="0">
                <a:latin typeface="Tahoma" charset="0"/>
                <a:ea typeface="ＭＳ Ｐゴシック" charset="-128"/>
              </a:rPr>
              <a:t>Header</a:t>
            </a:r>
          </a:p>
          <a:p>
            <a:pPr>
              <a:defRPr/>
            </a:pPr>
            <a:r>
              <a:rPr lang="en-IE" sz="1200" dirty="0">
                <a:latin typeface="Tahoma" charset="0"/>
                <a:ea typeface="ＭＳ Ｐゴシック" charset="-128"/>
              </a:rPr>
              <a:t>Server: </a:t>
            </a:r>
            <a:r>
              <a:rPr lang="en-US" sz="1200" b="1" dirty="0">
                <a:latin typeface="Courier New" charset="0"/>
                <a:ea typeface="ＭＳ Ｐゴシック" charset="-128"/>
              </a:rPr>
              <a:t>Microsoft-IIS/5.0</a:t>
            </a:r>
            <a:endParaRPr lang="en-IE" sz="1200" dirty="0">
              <a:latin typeface="Tahoma" charset="0"/>
              <a:ea typeface="ＭＳ Ｐゴシック" charset="-128"/>
            </a:endParaRPr>
          </a:p>
          <a:p>
            <a:pPr>
              <a:defRPr/>
            </a:pPr>
            <a:r>
              <a:rPr lang="en-IE" sz="1200" dirty="0">
                <a:latin typeface="Tahoma" charset="0"/>
                <a:ea typeface="ＭＳ Ｐゴシック" charset="-128"/>
              </a:rPr>
              <a:t>Date: Mon, 7 Jul </a:t>
            </a:r>
            <a:r>
              <a:rPr lang="en-IE" sz="1200" dirty="0" smtClean="0">
                <a:latin typeface="Tahoma" charset="0"/>
                <a:ea typeface="ＭＳ Ｐゴシック" charset="-128"/>
              </a:rPr>
              <a:t>2013 </a:t>
            </a:r>
            <a:r>
              <a:rPr lang="en-IE" sz="1200" dirty="0">
                <a:latin typeface="Tahoma" charset="0"/>
                <a:ea typeface="ＭＳ Ｐゴシック" charset="-128"/>
              </a:rPr>
              <a:t>11:11:21 GMT</a:t>
            </a:r>
          </a:p>
          <a:p>
            <a:pPr>
              <a:defRPr/>
            </a:pPr>
            <a:endParaRPr lang="en-IE" sz="1200" dirty="0">
              <a:latin typeface="Tahoma" charset="0"/>
              <a:ea typeface="ＭＳ Ｐゴシック" charset="-128"/>
            </a:endParaRPr>
          </a:p>
          <a:p>
            <a:pPr>
              <a:defRPr/>
            </a:pPr>
            <a:r>
              <a:rPr lang="en-IE" sz="1200" b="1" dirty="0">
                <a:latin typeface="Tahoma" charset="0"/>
                <a:ea typeface="ＭＳ Ｐゴシック" charset="-128"/>
              </a:rPr>
              <a:t>Body</a:t>
            </a:r>
          </a:p>
          <a:p>
            <a:pPr>
              <a:defRPr/>
            </a:pPr>
            <a:r>
              <a:rPr lang="en-IE" sz="1200" dirty="0">
                <a:latin typeface="Tahoma" charset="0"/>
                <a:ea typeface="ＭＳ Ｐゴシック" charset="-128"/>
              </a:rPr>
              <a:t>&lt;HTML&gt;</a:t>
            </a:r>
          </a:p>
          <a:p>
            <a:pPr>
              <a:defRPr/>
            </a:pPr>
            <a:r>
              <a:rPr lang="en-IE" sz="1200" dirty="0">
                <a:latin typeface="Tahoma" charset="0"/>
                <a:ea typeface="ＭＳ Ｐゴシック" charset="-128"/>
              </a:rPr>
              <a:t>….</a:t>
            </a:r>
          </a:p>
          <a:p>
            <a:pPr>
              <a:defRPr/>
            </a:pPr>
            <a:r>
              <a:rPr lang="en-IE" sz="1200" dirty="0">
                <a:latin typeface="Tahoma" charset="0"/>
                <a:ea typeface="ＭＳ Ｐゴシック" charset="-128"/>
              </a:rPr>
              <a:t>&lt;/HTML&gt;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1752600" y="1524000"/>
            <a:ext cx="14558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IE" sz="1400" b="1" dirty="0">
                <a:solidFill>
                  <a:srgbClr val="B32C16"/>
                </a:solidFill>
                <a:latin typeface="Tahoma" pitchFamily="34" charset="0"/>
              </a:rPr>
              <a:t>HTTP Request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1752600" y="4171950"/>
            <a:ext cx="1584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IE" sz="1400" b="1" dirty="0">
                <a:solidFill>
                  <a:srgbClr val="008000"/>
                </a:solidFill>
                <a:latin typeface="Tahoma" pitchFamily="34" charset="0"/>
              </a:rPr>
              <a:t>HTTP Response</a:t>
            </a:r>
          </a:p>
        </p:txBody>
      </p:sp>
      <p:sp>
        <p:nvSpPr>
          <p:cNvPr id="25609" name="Text Box 22"/>
          <p:cNvSpPr txBox="1">
            <a:spLocks noChangeArrowheads="1"/>
          </p:cNvSpPr>
          <p:nvPr/>
        </p:nvSpPr>
        <p:spPr bwMode="auto">
          <a:xfrm>
            <a:off x="6781800" y="23622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IE" sz="1200" b="1">
                <a:latin typeface="Tahoma" pitchFamily="34" charset="0"/>
              </a:rPr>
              <a:t>Fetch</a:t>
            </a:r>
          </a:p>
          <a:p>
            <a:pPr algn="ctr" eaLnBrk="1" hangingPunct="1"/>
            <a:r>
              <a:rPr lang="en-IE" sz="1200" b="1">
                <a:latin typeface="Tahoma" pitchFamily="34" charset="0"/>
              </a:rPr>
              <a:t>Page</a:t>
            </a:r>
          </a:p>
        </p:txBody>
      </p:sp>
      <p:cxnSp>
        <p:nvCxnSpPr>
          <p:cNvPr id="39" name="Elbow Connector 38"/>
          <p:cNvCxnSpPr>
            <a:cxnSpLocks noChangeShapeType="1"/>
            <a:endCxn id="29702" idx="1"/>
          </p:cNvCxnSpPr>
          <p:nvPr/>
        </p:nvCxnSpPr>
        <p:spPr bwMode="auto">
          <a:xfrm rot="5400000" flipH="1" flipV="1">
            <a:off x="188014" y="3464616"/>
            <a:ext cx="2138572" cy="990599"/>
          </a:xfrm>
          <a:prstGeom prst="bentConnector2">
            <a:avLst/>
          </a:prstGeom>
          <a:noFill/>
          <a:ln w="38100">
            <a:solidFill>
              <a:srgbClr val="B32C16"/>
            </a:solidFill>
            <a:miter lim="800000"/>
            <a:headEnd/>
            <a:tailEnd type="arrow" w="med" len="med"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</p:cxnSp>
      <p:pic>
        <p:nvPicPr>
          <p:cNvPr id="25611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9144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an 58"/>
          <p:cNvSpPr/>
          <p:nvPr/>
        </p:nvSpPr>
        <p:spPr>
          <a:xfrm flipV="1">
            <a:off x="7620000" y="2514600"/>
            <a:ext cx="685800" cy="685800"/>
          </a:xfrm>
          <a:prstGeom prst="can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85000">
                <a:srgbClr val="FF6600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pic>
        <p:nvPicPr>
          <p:cNvPr id="25615" name="Picture 7" descr="j041008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29200"/>
            <a:ext cx="10668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Straight Arrow Connector 85"/>
          <p:cNvCxnSpPr>
            <a:cxnSpLocks noChangeShapeType="1"/>
            <a:stCxn id="29702" idx="3"/>
          </p:cNvCxnSpPr>
          <p:nvPr/>
        </p:nvCxnSpPr>
        <p:spPr bwMode="auto">
          <a:xfrm flipV="1">
            <a:off x="4572000" y="2873377"/>
            <a:ext cx="1143000" cy="17252"/>
          </a:xfrm>
          <a:prstGeom prst="straightConnector1">
            <a:avLst/>
          </a:prstGeom>
          <a:noFill/>
          <a:ln w="38100">
            <a:solidFill>
              <a:srgbClr val="B32C16"/>
            </a:solidFill>
            <a:round/>
            <a:headEnd/>
            <a:tailEnd type="arrow" w="med" len="med"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</p:cxnSp>
      <p:cxnSp>
        <p:nvCxnSpPr>
          <p:cNvPr id="89" name="Straight Arrow Connector 88"/>
          <p:cNvCxnSpPr>
            <a:cxnSpLocks noChangeShapeType="1"/>
          </p:cNvCxnSpPr>
          <p:nvPr/>
        </p:nvCxnSpPr>
        <p:spPr bwMode="auto">
          <a:xfrm flipV="1">
            <a:off x="6629400" y="2857500"/>
            <a:ext cx="990600" cy="15875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/>
            <a:tailEnd type="arrow" w="med" len="med"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</p:cxnSp>
      <p:cxnSp>
        <p:nvCxnSpPr>
          <p:cNvPr id="93" name="Straight Arrow Connector 92"/>
          <p:cNvCxnSpPr>
            <a:cxnSpLocks noChangeShapeType="1"/>
            <a:endCxn id="100" idx="0"/>
          </p:cNvCxnSpPr>
          <p:nvPr/>
        </p:nvCxnSpPr>
        <p:spPr bwMode="auto">
          <a:xfrm rot="5400000">
            <a:off x="7467601" y="3695700"/>
            <a:ext cx="9906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</p:cxnSp>
      <p:cxnSp>
        <p:nvCxnSpPr>
          <p:cNvPr id="98" name="Elbow Connector 97"/>
          <p:cNvCxnSpPr>
            <a:cxnSpLocks noChangeShapeType="1"/>
          </p:cNvCxnSpPr>
          <p:nvPr/>
        </p:nvCxnSpPr>
        <p:spPr bwMode="auto">
          <a:xfrm rot="10800000">
            <a:off x="6172200" y="3538538"/>
            <a:ext cx="2057400" cy="695325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</p:cxnSp>
      <p:sp>
        <p:nvSpPr>
          <p:cNvPr id="100" name="Folded Corner 99"/>
          <p:cNvSpPr>
            <a:spLocks noChangeArrowheads="1"/>
          </p:cNvSpPr>
          <p:nvPr/>
        </p:nvSpPr>
        <p:spPr bwMode="auto">
          <a:xfrm>
            <a:off x="7543800" y="4191000"/>
            <a:ext cx="838200" cy="609600"/>
          </a:xfrm>
          <a:prstGeom prst="foldedCorner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-128"/>
                <a:cs typeface="Arial" charset="0"/>
              </a:rPr>
              <a:t>HTML</a:t>
            </a:r>
          </a:p>
          <a:p>
            <a:pPr algn="ctr">
              <a:defRPr/>
            </a:pPr>
            <a:r>
              <a:rPr lang="en-US" sz="1400" b="1">
                <a:latin typeface="Arial" charset="0"/>
                <a:ea typeface="ＭＳ Ｐゴシック" charset="-128"/>
                <a:cs typeface="Arial" charset="0"/>
              </a:rPr>
              <a:t>Page</a:t>
            </a: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5715000" y="3230563"/>
            <a:ext cx="152400" cy="46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entury Schoolbook" charset="0"/>
              <a:ea typeface="ＭＳ Ｐゴシック" charset="-128"/>
            </a:endParaRPr>
          </a:p>
        </p:txBody>
      </p:sp>
      <p:cxnSp>
        <p:nvCxnSpPr>
          <p:cNvPr id="146" name="Elbow Connector 145"/>
          <p:cNvCxnSpPr>
            <a:cxnSpLocks noChangeShapeType="1"/>
            <a:stCxn id="144" idx="1"/>
            <a:endCxn id="29706" idx="3"/>
          </p:cNvCxnSpPr>
          <p:nvPr/>
        </p:nvCxnSpPr>
        <p:spPr bwMode="auto">
          <a:xfrm rot="10800000" flipV="1">
            <a:off x="4572000" y="3254375"/>
            <a:ext cx="1143000" cy="225425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8000"/>
            </a:solidFill>
            <a:miter lim="800000"/>
            <a:headEnd/>
            <a:tailEnd type="arrow" w="med" len="med"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</p:cxnSp>
      <p:cxnSp>
        <p:nvCxnSpPr>
          <p:cNvPr id="154" name="Elbow Connector 153"/>
          <p:cNvCxnSpPr>
            <a:cxnSpLocks noChangeShapeType="1"/>
            <a:stCxn id="29706" idx="1"/>
          </p:cNvCxnSpPr>
          <p:nvPr/>
        </p:nvCxnSpPr>
        <p:spPr bwMode="auto">
          <a:xfrm rot="10800000" flipV="1">
            <a:off x="1295400" y="5508625"/>
            <a:ext cx="457200" cy="14605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8000"/>
            </a:solidFill>
            <a:miter lim="800000"/>
            <a:headEnd/>
            <a:tailEnd type="arrow" w="med" len="med"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</p:cxnSp>
      <p:sp>
        <p:nvSpPr>
          <p:cNvPr id="25624" name="Text Box 9"/>
          <p:cNvSpPr txBox="1">
            <a:spLocks noChangeArrowheads="1"/>
          </p:cNvSpPr>
          <p:nvPr/>
        </p:nvSpPr>
        <p:spPr bwMode="auto">
          <a:xfrm>
            <a:off x="228600" y="6248400"/>
            <a:ext cx="1017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IE" sz="1200" b="1">
                <a:latin typeface="Tahoma" pitchFamily="34" charset="0"/>
              </a:rPr>
              <a:t>Web client</a:t>
            </a:r>
          </a:p>
        </p:txBody>
      </p:sp>
    </p:spTree>
    <p:extLst>
      <p:ext uri="{BB962C8B-B14F-4D97-AF65-F5344CB8AC3E}">
        <p14:creationId xmlns:p14="http://schemas.microsoft.com/office/powerpoint/2010/main" val="102714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WWW Server functionality</a:t>
            </a:r>
            <a:endParaRPr lang="en-IE" dirty="0"/>
          </a:p>
        </p:txBody>
      </p:sp>
      <p:pic>
        <p:nvPicPr>
          <p:cNvPr id="5" name="Picture 4" descr="table4-3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753350" cy="4459288"/>
          </a:xfrm>
          <a:prstGeom prst="rect">
            <a:avLst/>
          </a:prstGeom>
          <a:noFill/>
          <a:ln w="3175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6088088"/>
            <a:ext cx="7753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Source: E-Commerce 2012 Table 4.3, Page 218, Copyright </a:t>
            </a:r>
            <a:r>
              <a:rPr lang="en-US" sz="1400" b="1" dirty="0"/>
              <a:t>© 2012 Pearson </a:t>
            </a:r>
            <a:r>
              <a:rPr lang="en-US" sz="1400" b="1" dirty="0" smtClean="0"/>
              <a:t>Education Inc</a:t>
            </a:r>
            <a:r>
              <a:rPr lang="en-US" sz="1400" b="1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688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eaLnBrk="1" hangingPunct="1"/>
            <a:r>
              <a:rPr lang="en-US" cap="none" dirty="0" smtClean="0">
                <a:ea typeface="ＭＳ Ｐゴシック" pitchFamily="34" charset="-128"/>
              </a:rPr>
              <a:t>Client/Server Computing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31614"/>
            <a:ext cx="8452172" cy="4625609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Many Clients (end user computers) connected to one or more servers</a:t>
            </a:r>
          </a:p>
          <a:p>
            <a:r>
              <a:rPr lang="en-US" dirty="0" smtClean="0">
                <a:ea typeface="ＭＳ Ｐゴシック" pitchFamily="34" charset="-128"/>
              </a:rPr>
              <a:t>Client issues requests and processes server response</a:t>
            </a:r>
          </a:p>
          <a:p>
            <a:r>
              <a:rPr lang="en-US" dirty="0" smtClean="0">
                <a:ea typeface="ＭＳ Ｐゴシック" pitchFamily="34" charset="-128"/>
              </a:rPr>
              <a:t>Server performs requested action for clients: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Storing and retrieving files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Applications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Shared Resources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79911" y="4452514"/>
            <a:ext cx="5160971" cy="1908175"/>
            <a:chOff x="990600" y="4114800"/>
            <a:chExt cx="6034088" cy="2212975"/>
          </a:xfrm>
        </p:grpSpPr>
        <p:sp>
          <p:nvSpPr>
            <p:cNvPr id="21" name="Cloud 20"/>
            <p:cNvSpPr/>
            <p:nvPr/>
          </p:nvSpPr>
          <p:spPr>
            <a:xfrm>
              <a:off x="990600" y="4419600"/>
              <a:ext cx="2590800" cy="1524000"/>
            </a:xfrm>
            <a:prstGeom prst="cloud">
              <a:avLst/>
            </a:prstGeom>
            <a:gradFill>
              <a:gsLst>
                <a:gs pos="2000">
                  <a:schemeClr val="accent1"/>
                </a:gs>
                <a:gs pos="96000">
                  <a:schemeClr val="accent2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5334000" y="5562600"/>
              <a:ext cx="609600" cy="609600"/>
            </a:xfrm>
            <a:prstGeom prst="can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85000">
                  <a:srgbClr val="FF66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23" name="TextBox 19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7239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/>
                <a:t>Web</a:t>
              </a:r>
            </a:p>
            <a:p>
              <a:pPr eaLnBrk="1" hangingPunct="1"/>
              <a:r>
                <a:rPr lang="en-US" sz="1400"/>
                <a:t>Server</a:t>
              </a:r>
            </a:p>
          </p:txBody>
        </p:sp>
        <p:sp>
          <p:nvSpPr>
            <p:cNvPr id="24" name="TextBox 20"/>
            <p:cNvSpPr txBox="1">
              <a:spLocks noChangeArrowheads="1"/>
            </p:cNvSpPr>
            <p:nvPr/>
          </p:nvSpPr>
          <p:spPr bwMode="auto">
            <a:xfrm>
              <a:off x="6019800" y="5562600"/>
              <a:ext cx="1004888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Local</a:t>
              </a:r>
            </a:p>
            <a:p>
              <a:pPr eaLnBrk="1" hangingPunct="1"/>
              <a:r>
                <a:rPr lang="en-US" sz="1400" dirty="0"/>
                <a:t>File Store/</a:t>
              </a:r>
            </a:p>
            <a:p>
              <a:pPr eaLnBrk="1" hangingPunct="1"/>
              <a:r>
                <a:rPr lang="en-US" sz="1400" dirty="0"/>
                <a:t>Data</a:t>
              </a:r>
            </a:p>
          </p:txBody>
        </p:sp>
        <p:cxnSp>
          <p:nvCxnSpPr>
            <p:cNvPr id="25" name="Straight Arrow Connector 24"/>
            <p:cNvCxnSpPr>
              <a:cxnSpLocks noChangeShapeType="1"/>
            </p:cNvCxnSpPr>
            <p:nvPr/>
          </p:nvCxnSpPr>
          <p:spPr bwMode="auto">
            <a:xfrm>
              <a:off x="3733800" y="4572000"/>
              <a:ext cx="1524000" cy="1588"/>
            </a:xfrm>
            <a:prstGeom prst="straightConnector1">
              <a:avLst/>
            </a:prstGeom>
            <a:noFill/>
            <a:ln w="53975">
              <a:solidFill>
                <a:srgbClr val="B32C16"/>
              </a:solidFill>
              <a:round/>
              <a:headEnd/>
              <a:tailEnd type="triangle" w="med" len="med"/>
            </a:ln>
            <a:effectLst>
              <a:outerShdw dist="25000" dir="5400000" rotWithShape="0">
                <a:srgbClr val="808080">
                  <a:alpha val="39999"/>
                </a:srgbClr>
              </a:outerShdw>
            </a:effectLst>
          </p:spPr>
        </p:cxnSp>
        <p:sp>
          <p:nvSpPr>
            <p:cNvPr id="26" name="TextBox 27"/>
            <p:cNvSpPr txBox="1">
              <a:spLocks noChangeArrowheads="1"/>
            </p:cNvSpPr>
            <p:nvPr/>
          </p:nvSpPr>
          <p:spPr bwMode="auto">
            <a:xfrm>
              <a:off x="3733800" y="4191000"/>
              <a:ext cx="8540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/>
                <a:t>Request</a:t>
              </a:r>
            </a:p>
          </p:txBody>
        </p:sp>
        <p:sp>
          <p:nvSpPr>
            <p:cNvPr id="27" name="TextBox 28"/>
            <p:cNvSpPr txBox="1">
              <a:spLocks noChangeArrowheads="1"/>
            </p:cNvSpPr>
            <p:nvPr/>
          </p:nvSpPr>
          <p:spPr bwMode="auto">
            <a:xfrm>
              <a:off x="990600" y="6019800"/>
              <a:ext cx="12922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WWW Clients</a:t>
              </a:r>
            </a:p>
          </p:txBody>
        </p:sp>
        <p:cxnSp>
          <p:nvCxnSpPr>
            <p:cNvPr id="28" name="Straight Arrow Connector 27"/>
            <p:cNvCxnSpPr>
              <a:cxnSpLocks noChangeShapeType="1"/>
            </p:cNvCxnSpPr>
            <p:nvPr/>
          </p:nvCxnSpPr>
          <p:spPr bwMode="auto">
            <a:xfrm rot="5400000">
              <a:off x="5449094" y="5295106"/>
              <a:ext cx="381000" cy="1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dist="25000" dir="5400000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29" name="Straight Arrow Connector 28"/>
            <p:cNvCxnSpPr>
              <a:cxnSpLocks noChangeShapeType="1"/>
            </p:cNvCxnSpPr>
            <p:nvPr/>
          </p:nvCxnSpPr>
          <p:spPr bwMode="auto">
            <a:xfrm rot="10800000">
              <a:off x="3581400" y="4800600"/>
              <a:ext cx="1524000" cy="1588"/>
            </a:xfrm>
            <a:prstGeom prst="straightConnector1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 type="triangle" w="med" len="med"/>
            </a:ln>
            <a:effectLst>
              <a:outerShdw dist="25000" dir="5400000" rotWithShape="0">
                <a:srgbClr val="808080">
                  <a:alpha val="39999"/>
                </a:srgbClr>
              </a:outerShdw>
            </a:effectLst>
          </p:spPr>
        </p:cxnSp>
        <p:sp>
          <p:nvSpPr>
            <p:cNvPr id="30" name="TextBox 36"/>
            <p:cNvSpPr txBox="1">
              <a:spLocks noChangeArrowheads="1"/>
            </p:cNvSpPr>
            <p:nvPr/>
          </p:nvSpPr>
          <p:spPr bwMode="auto">
            <a:xfrm>
              <a:off x="3733800" y="4876800"/>
              <a:ext cx="6588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/>
                <a:t>Reply</a:t>
              </a:r>
            </a:p>
          </p:txBody>
        </p:sp>
        <p:pic>
          <p:nvPicPr>
            <p:cNvPr id="31" name="Picture 19" descr="j0424770.wm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4114800"/>
              <a:ext cx="752475" cy="976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1" descr="j0431576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4495800"/>
              <a:ext cx="6048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2" descr="j0431632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800600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3" descr="j0396858.wm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5181600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74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84299" y="4689177"/>
            <a:ext cx="5256584" cy="1908175"/>
            <a:chOff x="990600" y="4114800"/>
            <a:chExt cx="6034088" cy="2212975"/>
          </a:xfrm>
        </p:grpSpPr>
        <p:sp>
          <p:nvSpPr>
            <p:cNvPr id="13" name="Cloud 12"/>
            <p:cNvSpPr/>
            <p:nvPr/>
          </p:nvSpPr>
          <p:spPr>
            <a:xfrm>
              <a:off x="990600" y="4419600"/>
              <a:ext cx="2590800" cy="1524000"/>
            </a:xfrm>
            <a:prstGeom prst="cloud">
              <a:avLst/>
            </a:prstGeom>
            <a:gradFill>
              <a:gsLst>
                <a:gs pos="2000">
                  <a:schemeClr val="accent1"/>
                </a:gs>
                <a:gs pos="96000">
                  <a:schemeClr val="accent2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19" name="Can 18"/>
            <p:cNvSpPr/>
            <p:nvPr/>
          </p:nvSpPr>
          <p:spPr>
            <a:xfrm>
              <a:off x="5334000" y="5562600"/>
              <a:ext cx="609600" cy="609600"/>
            </a:xfrm>
            <a:prstGeom prst="can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85000">
                  <a:srgbClr val="FF66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10251" name="TextBox 19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7239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/>
                <a:t>Web</a:t>
              </a:r>
            </a:p>
            <a:p>
              <a:pPr eaLnBrk="1" hangingPunct="1"/>
              <a:r>
                <a:rPr lang="en-US" sz="1400"/>
                <a:t>Server</a:t>
              </a:r>
            </a:p>
          </p:txBody>
        </p:sp>
        <p:sp>
          <p:nvSpPr>
            <p:cNvPr id="10252" name="TextBox 20"/>
            <p:cNvSpPr txBox="1">
              <a:spLocks noChangeArrowheads="1"/>
            </p:cNvSpPr>
            <p:nvPr/>
          </p:nvSpPr>
          <p:spPr bwMode="auto">
            <a:xfrm>
              <a:off x="6019800" y="5562600"/>
              <a:ext cx="1004888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Local</a:t>
              </a:r>
            </a:p>
            <a:p>
              <a:pPr eaLnBrk="1" hangingPunct="1"/>
              <a:r>
                <a:rPr lang="en-US" sz="1400" dirty="0"/>
                <a:t>File Store/</a:t>
              </a:r>
            </a:p>
            <a:p>
              <a:pPr eaLnBrk="1" hangingPunct="1"/>
              <a:r>
                <a:rPr lang="en-US" sz="1400" dirty="0"/>
                <a:t>Data</a:t>
              </a:r>
            </a:p>
          </p:txBody>
        </p:sp>
        <p:cxnSp>
          <p:nvCxnSpPr>
            <p:cNvPr id="27" name="Straight Arrow Connector 26"/>
            <p:cNvCxnSpPr>
              <a:cxnSpLocks noChangeShapeType="1"/>
            </p:cNvCxnSpPr>
            <p:nvPr/>
          </p:nvCxnSpPr>
          <p:spPr bwMode="auto">
            <a:xfrm>
              <a:off x="3733800" y="4572000"/>
              <a:ext cx="1524000" cy="1588"/>
            </a:xfrm>
            <a:prstGeom prst="straightConnector1">
              <a:avLst/>
            </a:prstGeom>
            <a:noFill/>
            <a:ln w="53975">
              <a:solidFill>
                <a:srgbClr val="B32C16"/>
              </a:solidFill>
              <a:round/>
              <a:headEnd/>
              <a:tailEnd type="triangle" w="med" len="med"/>
            </a:ln>
            <a:effectLst>
              <a:outerShdw dist="25000" dir="5400000" rotWithShape="0">
                <a:srgbClr val="808080">
                  <a:alpha val="39999"/>
                </a:srgbClr>
              </a:outerShdw>
            </a:effectLst>
          </p:spPr>
        </p:cxnSp>
        <p:sp>
          <p:nvSpPr>
            <p:cNvPr id="10254" name="TextBox 27"/>
            <p:cNvSpPr txBox="1">
              <a:spLocks noChangeArrowheads="1"/>
            </p:cNvSpPr>
            <p:nvPr/>
          </p:nvSpPr>
          <p:spPr bwMode="auto">
            <a:xfrm>
              <a:off x="3733800" y="4191000"/>
              <a:ext cx="8540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/>
                <a:t>Request</a:t>
              </a:r>
            </a:p>
          </p:txBody>
        </p:sp>
        <p:sp>
          <p:nvSpPr>
            <p:cNvPr id="10255" name="TextBox 28"/>
            <p:cNvSpPr txBox="1">
              <a:spLocks noChangeArrowheads="1"/>
            </p:cNvSpPr>
            <p:nvPr/>
          </p:nvSpPr>
          <p:spPr bwMode="auto">
            <a:xfrm>
              <a:off x="990600" y="6019800"/>
              <a:ext cx="12922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WWW Clients</a:t>
              </a:r>
            </a:p>
          </p:txBody>
        </p:sp>
        <p:cxnSp>
          <p:nvCxnSpPr>
            <p:cNvPr id="31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5449094" y="5295106"/>
              <a:ext cx="381000" cy="1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dist="25000" dir="5400000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33" name="Straight Arrow Connector 32"/>
            <p:cNvCxnSpPr>
              <a:cxnSpLocks noChangeShapeType="1"/>
            </p:cNvCxnSpPr>
            <p:nvPr/>
          </p:nvCxnSpPr>
          <p:spPr bwMode="auto">
            <a:xfrm rot="10800000">
              <a:off x="3581400" y="4800600"/>
              <a:ext cx="1524000" cy="1588"/>
            </a:xfrm>
            <a:prstGeom prst="straightConnector1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 type="triangle" w="med" len="med"/>
            </a:ln>
            <a:effectLst>
              <a:outerShdw dist="25000" dir="5400000" rotWithShape="0">
                <a:srgbClr val="808080">
                  <a:alpha val="39999"/>
                </a:srgbClr>
              </a:outerShdw>
            </a:effectLst>
          </p:spPr>
        </p:cxnSp>
        <p:sp>
          <p:nvSpPr>
            <p:cNvPr id="10258" name="TextBox 36"/>
            <p:cNvSpPr txBox="1">
              <a:spLocks noChangeArrowheads="1"/>
            </p:cNvSpPr>
            <p:nvPr/>
          </p:nvSpPr>
          <p:spPr bwMode="auto">
            <a:xfrm>
              <a:off x="3733800" y="4876800"/>
              <a:ext cx="6588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/>
                <a:t>Reply</a:t>
              </a:r>
            </a:p>
          </p:txBody>
        </p:sp>
        <p:pic>
          <p:nvPicPr>
            <p:cNvPr id="10259" name="Picture 19" descr="j0424770.wm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4114800"/>
              <a:ext cx="752475" cy="976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0" name="Picture 21" descr="j0431576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4495800"/>
              <a:ext cx="6048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1" name="Picture 22" descr="j04316321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800600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2" name="Picture 23" descr="j0396858.wm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5181600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eaLnBrk="1" hangingPunct="1"/>
            <a:r>
              <a:rPr lang="en-US" cap="none" dirty="0" smtClean="0">
                <a:ea typeface="ＭＳ Ｐゴシック" pitchFamily="34" charset="-128"/>
              </a:rPr>
              <a:t>HTTP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305612"/>
            <a:ext cx="8833379" cy="4625609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Basic function/operation is to </a:t>
            </a:r>
            <a:r>
              <a:rPr lang="en-US" b="1" u="sng" dirty="0" smtClean="0">
                <a:ea typeface="ＭＳ Ｐゴシック" pitchFamily="34" charset="-128"/>
              </a:rPr>
              <a:t>fetch</a:t>
            </a:r>
            <a:r>
              <a:rPr lang="en-US" dirty="0" smtClean="0">
                <a:ea typeface="ＭＳ Ｐゴシック" pitchFamily="34" charset="-128"/>
              </a:rPr>
              <a:t> HTML documents and associated objects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Client issues requests, browser displays document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Server responsible for retrieving document from local file system</a:t>
            </a:r>
          </a:p>
          <a:p>
            <a:r>
              <a:rPr lang="en-US" dirty="0" smtClean="0">
                <a:ea typeface="ＭＳ Ｐゴシック" pitchFamily="34" charset="-128"/>
              </a:rPr>
              <a:t>Client/server communications based on </a:t>
            </a:r>
            <a:r>
              <a:rPr lang="en-US" dirty="0">
                <a:ea typeface="ＭＳ Ｐゴシック" pitchFamily="34" charset="-128"/>
              </a:rPr>
              <a:t>HTTP </a:t>
            </a:r>
            <a:r>
              <a:rPr lang="en-US" dirty="0" smtClean="0">
                <a:ea typeface="ＭＳ Ｐゴシック" pitchFamily="34" charset="-128"/>
              </a:rPr>
              <a:t>and TCP/IP protocols</a:t>
            </a:r>
          </a:p>
        </p:txBody>
      </p:sp>
    </p:spTree>
    <p:extLst>
      <p:ext uri="{BB962C8B-B14F-4D97-AF65-F5344CB8AC3E}">
        <p14:creationId xmlns:p14="http://schemas.microsoft.com/office/powerpoint/2010/main" val="15001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eaLnBrk="1" hangingPunct="1"/>
            <a:r>
              <a:rPr lang="en-US" cap="none" dirty="0" smtClean="0">
                <a:ea typeface="ＭＳ Ｐゴシック" pitchFamily="34" charset="-128"/>
              </a:rPr>
              <a:t>HTTP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268761"/>
            <a:ext cx="8229600" cy="34465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IE" dirty="0">
                <a:ea typeface="ＭＳ Ｐゴシック" pitchFamily="34" charset="-128"/>
              </a:rPr>
              <a:t>HTTP is a </a:t>
            </a:r>
            <a:r>
              <a:rPr lang="en-IE" u="sng" dirty="0">
                <a:ea typeface="ＭＳ Ｐゴシック" pitchFamily="34" charset="-128"/>
              </a:rPr>
              <a:t>request-response </a:t>
            </a:r>
            <a:r>
              <a:rPr lang="en-IE" u="sng" dirty="0" smtClean="0">
                <a:ea typeface="ＭＳ Ｐゴシック" pitchFamily="34" charset="-128"/>
              </a:rPr>
              <a:t>protocol </a:t>
            </a:r>
            <a:r>
              <a:rPr lang="en-IE" dirty="0"/>
              <a:t>to exchange or transfer </a:t>
            </a:r>
            <a:r>
              <a:rPr lang="en-IE" u="sng" dirty="0" smtClean="0"/>
              <a:t>hypertext</a:t>
            </a:r>
            <a:r>
              <a:rPr lang="en-IE" dirty="0" smtClean="0"/>
              <a:t> (</a:t>
            </a:r>
            <a:r>
              <a:rPr lang="en-IE" sz="2800" i="1" dirty="0" smtClean="0"/>
              <a:t>structured text </a:t>
            </a:r>
            <a:r>
              <a:rPr lang="en-IE" sz="2800" i="1" dirty="0"/>
              <a:t>which contains links to other </a:t>
            </a:r>
            <a:r>
              <a:rPr lang="en-IE" sz="2800" i="1" dirty="0" smtClean="0"/>
              <a:t>texts</a:t>
            </a:r>
            <a:r>
              <a:rPr lang="en-IE" dirty="0" smtClean="0"/>
              <a:t>)</a:t>
            </a:r>
            <a:endParaRPr lang="en-IE" dirty="0">
              <a:ea typeface="ＭＳ Ｐゴシック" pitchFamily="34" charset="-128"/>
            </a:endParaRPr>
          </a:p>
          <a:p>
            <a:pPr>
              <a:lnSpc>
                <a:spcPct val="120000"/>
              </a:lnSpc>
            </a:pPr>
            <a:r>
              <a:rPr lang="en-IE" dirty="0" smtClean="0">
                <a:ea typeface="ＭＳ Ｐゴシック" pitchFamily="34" charset="-128"/>
              </a:rPr>
              <a:t>The user agent </a:t>
            </a:r>
            <a:r>
              <a:rPr lang="en-IE" i="1" dirty="0" smtClean="0">
                <a:ea typeface="ＭＳ Ｐゴシック" pitchFamily="34" charset="-128"/>
              </a:rPr>
              <a:t>(e.g. browser</a:t>
            </a:r>
            <a:r>
              <a:rPr lang="en-IE" dirty="0" smtClean="0">
                <a:ea typeface="ＭＳ Ｐゴシック" pitchFamily="34" charset="-128"/>
              </a:rPr>
              <a:t>) submits </a:t>
            </a:r>
            <a:r>
              <a:rPr lang="en-IE" dirty="0">
                <a:ea typeface="ＭＳ Ｐゴシック" pitchFamily="34" charset="-128"/>
              </a:rPr>
              <a:t>an HTTP request message to the server. </a:t>
            </a:r>
          </a:p>
          <a:p>
            <a:pPr>
              <a:lnSpc>
                <a:spcPct val="120000"/>
              </a:lnSpc>
            </a:pPr>
            <a:r>
              <a:rPr lang="en-IE" dirty="0" smtClean="0">
                <a:ea typeface="ＭＳ Ｐゴシック" pitchFamily="34" charset="-128"/>
              </a:rPr>
              <a:t>The server returns </a:t>
            </a:r>
            <a:r>
              <a:rPr lang="en-IE" dirty="0">
                <a:ea typeface="ＭＳ Ｐゴシック" pitchFamily="34" charset="-128"/>
              </a:rPr>
              <a:t>a response message to the client. </a:t>
            </a:r>
            <a:endParaRPr lang="en-IE" dirty="0" smtClean="0">
              <a:ea typeface="ＭＳ Ｐゴシック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en-IE" dirty="0" smtClean="0">
                <a:ea typeface="ＭＳ Ｐゴシック" pitchFamily="34" charset="-128"/>
              </a:rPr>
              <a:t>The </a:t>
            </a:r>
            <a:r>
              <a:rPr lang="en-IE" dirty="0">
                <a:ea typeface="ＭＳ Ｐゴシック" pitchFamily="34" charset="-128"/>
              </a:rPr>
              <a:t>response contains completion status information about the request and may also contain requested content </a:t>
            </a:r>
            <a:r>
              <a:rPr lang="en-IE" dirty="0" smtClean="0">
                <a:ea typeface="ＭＳ Ｐゴシック" pitchFamily="34" charset="-128"/>
              </a:rPr>
              <a:t>(html/xml/</a:t>
            </a:r>
            <a:r>
              <a:rPr lang="en-IE" dirty="0" err="1" smtClean="0">
                <a:ea typeface="ＭＳ Ｐゴシック" pitchFamily="34" charset="-128"/>
              </a:rPr>
              <a:t>json</a:t>
            </a:r>
            <a:r>
              <a:rPr lang="en-IE" dirty="0" smtClean="0">
                <a:ea typeface="ＭＳ Ｐゴシック" pitchFamily="34" charset="-128"/>
              </a:rPr>
              <a:t>)in the message </a:t>
            </a:r>
            <a:r>
              <a:rPr lang="en-IE" dirty="0">
                <a:ea typeface="ＭＳ Ｐゴシック" pitchFamily="34" charset="-128"/>
              </a:rPr>
              <a:t>body.</a:t>
            </a:r>
            <a:endParaRPr lang="en-US" dirty="0" smtClean="0">
              <a:ea typeface="ＭＳ Ｐゴシック" pitchFamily="34" charset="-128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84299" y="4452514"/>
            <a:ext cx="5256584" cy="1908175"/>
            <a:chOff x="990600" y="4114800"/>
            <a:chExt cx="6034088" cy="2212975"/>
          </a:xfrm>
        </p:grpSpPr>
        <p:sp>
          <p:nvSpPr>
            <p:cNvPr id="21" name="Cloud 20"/>
            <p:cNvSpPr/>
            <p:nvPr/>
          </p:nvSpPr>
          <p:spPr>
            <a:xfrm>
              <a:off x="990600" y="4419600"/>
              <a:ext cx="2590800" cy="1524000"/>
            </a:xfrm>
            <a:prstGeom prst="cloud">
              <a:avLst/>
            </a:prstGeom>
            <a:gradFill>
              <a:gsLst>
                <a:gs pos="2000">
                  <a:schemeClr val="accent1"/>
                </a:gs>
                <a:gs pos="96000">
                  <a:schemeClr val="accent2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5334000" y="5562600"/>
              <a:ext cx="609600" cy="609600"/>
            </a:xfrm>
            <a:prstGeom prst="can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85000">
                  <a:srgbClr val="FF66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23" name="TextBox 19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7239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/>
                <a:t>Web</a:t>
              </a:r>
            </a:p>
            <a:p>
              <a:pPr eaLnBrk="1" hangingPunct="1"/>
              <a:r>
                <a:rPr lang="en-US" sz="1400"/>
                <a:t>Server</a:t>
              </a:r>
            </a:p>
          </p:txBody>
        </p:sp>
        <p:sp>
          <p:nvSpPr>
            <p:cNvPr id="24" name="TextBox 20"/>
            <p:cNvSpPr txBox="1">
              <a:spLocks noChangeArrowheads="1"/>
            </p:cNvSpPr>
            <p:nvPr/>
          </p:nvSpPr>
          <p:spPr bwMode="auto">
            <a:xfrm>
              <a:off x="6019800" y="5562600"/>
              <a:ext cx="1004888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Local</a:t>
              </a:r>
            </a:p>
            <a:p>
              <a:pPr eaLnBrk="1" hangingPunct="1"/>
              <a:r>
                <a:rPr lang="en-US" sz="1400" dirty="0"/>
                <a:t>File Store/</a:t>
              </a:r>
            </a:p>
            <a:p>
              <a:pPr eaLnBrk="1" hangingPunct="1"/>
              <a:r>
                <a:rPr lang="en-US" sz="1400" dirty="0"/>
                <a:t>Data</a:t>
              </a:r>
            </a:p>
          </p:txBody>
        </p:sp>
        <p:cxnSp>
          <p:nvCxnSpPr>
            <p:cNvPr id="25" name="Straight Arrow Connector 24"/>
            <p:cNvCxnSpPr>
              <a:cxnSpLocks noChangeShapeType="1"/>
            </p:cNvCxnSpPr>
            <p:nvPr/>
          </p:nvCxnSpPr>
          <p:spPr bwMode="auto">
            <a:xfrm>
              <a:off x="3733800" y="4572000"/>
              <a:ext cx="1524000" cy="1588"/>
            </a:xfrm>
            <a:prstGeom prst="straightConnector1">
              <a:avLst/>
            </a:prstGeom>
            <a:noFill/>
            <a:ln w="53975">
              <a:solidFill>
                <a:srgbClr val="B32C16"/>
              </a:solidFill>
              <a:round/>
              <a:headEnd/>
              <a:tailEnd type="triangle" w="med" len="med"/>
            </a:ln>
            <a:effectLst>
              <a:outerShdw dist="25000" dir="5400000" rotWithShape="0">
                <a:srgbClr val="808080">
                  <a:alpha val="39999"/>
                </a:srgbClr>
              </a:outerShdw>
            </a:effectLst>
          </p:spPr>
        </p:cxnSp>
        <p:sp>
          <p:nvSpPr>
            <p:cNvPr id="26" name="TextBox 27"/>
            <p:cNvSpPr txBox="1">
              <a:spLocks noChangeArrowheads="1"/>
            </p:cNvSpPr>
            <p:nvPr/>
          </p:nvSpPr>
          <p:spPr bwMode="auto">
            <a:xfrm>
              <a:off x="3733800" y="4191000"/>
              <a:ext cx="8540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/>
                <a:t>Request</a:t>
              </a:r>
            </a:p>
          </p:txBody>
        </p:sp>
        <p:sp>
          <p:nvSpPr>
            <p:cNvPr id="28" name="TextBox 28"/>
            <p:cNvSpPr txBox="1">
              <a:spLocks noChangeArrowheads="1"/>
            </p:cNvSpPr>
            <p:nvPr/>
          </p:nvSpPr>
          <p:spPr bwMode="auto">
            <a:xfrm>
              <a:off x="990600" y="6019800"/>
              <a:ext cx="12922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 dirty="0"/>
                <a:t>WWW Clients</a:t>
              </a:r>
            </a:p>
          </p:txBody>
        </p:sp>
        <p:cxnSp>
          <p:nvCxnSpPr>
            <p:cNvPr id="29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5449094" y="5295106"/>
              <a:ext cx="381000" cy="158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dist="25000" dir="5400000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10800000">
              <a:off x="3581400" y="4800600"/>
              <a:ext cx="1524000" cy="1588"/>
            </a:xfrm>
            <a:prstGeom prst="straightConnector1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 type="triangle" w="med" len="med"/>
            </a:ln>
            <a:effectLst>
              <a:outerShdw dist="25000" dir="5400000" rotWithShape="0">
                <a:srgbClr val="808080">
                  <a:alpha val="39999"/>
                </a:srgbClr>
              </a:outerShdw>
            </a:effectLst>
          </p:spPr>
        </p:cxnSp>
        <p:sp>
          <p:nvSpPr>
            <p:cNvPr id="32" name="TextBox 36"/>
            <p:cNvSpPr txBox="1">
              <a:spLocks noChangeArrowheads="1"/>
            </p:cNvSpPr>
            <p:nvPr/>
          </p:nvSpPr>
          <p:spPr bwMode="auto">
            <a:xfrm>
              <a:off x="3733800" y="4876800"/>
              <a:ext cx="6588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400"/>
                <a:t>Reply</a:t>
              </a:r>
            </a:p>
          </p:txBody>
        </p:sp>
        <p:pic>
          <p:nvPicPr>
            <p:cNvPr id="34" name="Picture 19" descr="j0424770.wm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4114800"/>
              <a:ext cx="752475" cy="976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1" descr="j0431576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4495800"/>
              <a:ext cx="6048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2" descr="j04316321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800600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3" descr="j0396858.wm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5181600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33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US" cap="none" smtClean="0">
                <a:ea typeface="ＭＳ Ｐゴシック" pitchFamily="34" charset="-128"/>
              </a:rPr>
              <a:t>HTTP Overview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069" y="3861048"/>
            <a:ext cx="54102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5857" y="4005064"/>
            <a:ext cx="28860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512" y="1576926"/>
            <a:ext cx="8712968" cy="214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lvl="0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2"/>
              <a:buChar char="§"/>
              <a:defRPr/>
            </a:pPr>
            <a:r>
              <a:rPr lang="en-IE" sz="2400" kern="0" dirty="0"/>
              <a:t>Hypertext Transfer Protocol (HTTP) is an application protocol for </a:t>
            </a:r>
            <a:r>
              <a:rPr lang="en-IE" sz="2400" kern="0" dirty="0" smtClean="0"/>
              <a:t>distributed, collaborative</a:t>
            </a:r>
            <a:r>
              <a:rPr lang="en-IE" sz="2400" kern="0" dirty="0"/>
              <a:t>, hypermedia information systems</a:t>
            </a:r>
          </a:p>
          <a:p>
            <a:pPr marL="693738" lvl="1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2"/>
              <a:buChar char="§"/>
              <a:defRPr/>
            </a:pPr>
            <a:r>
              <a:rPr lang="en-IE" sz="2400" kern="0" dirty="0" smtClean="0"/>
              <a:t>functions </a:t>
            </a:r>
            <a:r>
              <a:rPr lang="en-IE" sz="2400" kern="0" dirty="0"/>
              <a:t>as a request-response </a:t>
            </a:r>
            <a:r>
              <a:rPr lang="en-IE" sz="2400" kern="0" dirty="0" smtClean="0"/>
              <a:t>protocol</a:t>
            </a:r>
          </a:p>
          <a:p>
            <a:pPr marL="693738" lvl="1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2"/>
              <a:buChar char="§"/>
              <a:defRPr/>
            </a:pPr>
            <a:r>
              <a:rPr lang="en-IE" sz="2400" kern="0" dirty="0"/>
              <a:t>Its definition presumes an underlying and reliable transport layer protocol</a:t>
            </a:r>
            <a:r>
              <a:rPr lang="en-IE" sz="2400" kern="0" dirty="0" smtClean="0"/>
              <a:t>, </a:t>
            </a:r>
            <a:r>
              <a:rPr lang="en-IE" sz="2400" kern="0" dirty="0"/>
              <a:t>and Transmission Control Protocol (TCP) is commonly used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2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cap="none" smtClean="0">
                <a:ea typeface="ＭＳ Ｐゴシック" pitchFamily="34" charset="-128"/>
              </a:rPr>
              <a:t>HTTP – Session Overview</a:t>
            </a:r>
          </a:p>
        </p:txBody>
      </p:sp>
      <p:pic>
        <p:nvPicPr>
          <p:cNvPr id="13316" name="Picture 7" descr="j041008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858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524000"/>
            <a:ext cx="4445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10"/>
          <p:cNvSpPr txBox="1">
            <a:spLocks noChangeArrowheads="1"/>
          </p:cNvSpPr>
          <p:nvPr/>
        </p:nvSpPr>
        <p:spPr bwMode="auto">
          <a:xfrm>
            <a:off x="304800" y="15240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/>
              <a:t>Client</a:t>
            </a:r>
          </a:p>
        </p:txBody>
      </p:sp>
      <p:sp>
        <p:nvSpPr>
          <p:cNvPr id="13319" name="TextBox 11"/>
          <p:cNvSpPr txBox="1">
            <a:spLocks noChangeArrowheads="1"/>
          </p:cNvSpPr>
          <p:nvPr/>
        </p:nvSpPr>
        <p:spPr bwMode="auto">
          <a:xfrm>
            <a:off x="6902450" y="15240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/>
              <a:t>Web Server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181600" y="2209800"/>
            <a:ext cx="29718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D6F0"/>
              </a:gs>
              <a:gs pos="100000">
                <a:srgbClr val="D6E3F7"/>
              </a:gs>
            </a:gsLst>
            <a:lin ang="0" scaled="1"/>
          </a:gradFill>
          <a:ln w="12700">
            <a:solidFill>
              <a:srgbClr val="055CD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latin typeface="Century Schoolbook" charset="0"/>
                <a:ea typeface="ＭＳ Ｐゴシック" charset="-128"/>
              </a:rPr>
              <a:t>HTTP Server (Process)</a:t>
            </a:r>
          </a:p>
          <a:p>
            <a:pPr algn="ctr">
              <a:defRPr/>
            </a:pPr>
            <a:r>
              <a:rPr lang="en-US" sz="1200">
                <a:latin typeface="Century Schoolbook" charset="0"/>
                <a:ea typeface="ＭＳ Ｐゴシック" charset="-128"/>
              </a:rPr>
              <a:t>Waits or “Listens” for TCP traffic</a:t>
            </a:r>
            <a:br>
              <a:rPr lang="en-US" sz="1200">
                <a:latin typeface="Century Schoolbook" charset="0"/>
                <a:ea typeface="ＭＳ Ｐゴシック" charset="-128"/>
              </a:rPr>
            </a:br>
            <a:r>
              <a:rPr lang="en-US" sz="1200">
                <a:latin typeface="Century Schoolbook" charset="0"/>
                <a:ea typeface="ＭＳ Ｐゴシック" charset="-128"/>
              </a:rPr>
              <a:t>on Port 80 (default port for HTTP)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533400" y="2743200"/>
            <a:ext cx="2971800" cy="609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D6F0"/>
              </a:gs>
              <a:gs pos="100000">
                <a:srgbClr val="D6E3F7"/>
              </a:gs>
            </a:gsLst>
            <a:lin ang="0" scaled="1"/>
          </a:gradFill>
          <a:ln w="12700">
            <a:solidFill>
              <a:srgbClr val="055CD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latin typeface="Century Schoolbook" charset="0"/>
                <a:ea typeface="ＭＳ Ｐゴシック" charset="-128"/>
              </a:rPr>
              <a:t>Client Connect</a:t>
            </a:r>
          </a:p>
          <a:p>
            <a:pPr algn="ctr">
              <a:defRPr/>
            </a:pPr>
            <a:r>
              <a:rPr lang="en-US" sz="1200">
                <a:latin typeface="Century Schoolbook" charset="0"/>
                <a:ea typeface="ＭＳ Ｐゴシック" charset="-128"/>
              </a:rPr>
              <a:t>Initiate TCP connection to http server Port 80</a:t>
            </a:r>
          </a:p>
        </p:txBody>
      </p:sp>
      <p:cxnSp>
        <p:nvCxnSpPr>
          <p:cNvPr id="18" name="Straight Arrow Connector 17"/>
          <p:cNvCxnSpPr>
            <a:cxnSpLocks noChangeShapeType="1"/>
            <a:stCxn id="16" idx="3"/>
          </p:cNvCxnSpPr>
          <p:nvPr/>
        </p:nvCxnSpPr>
        <p:spPr bwMode="auto">
          <a:xfrm>
            <a:off x="3505200" y="3048000"/>
            <a:ext cx="6858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</p:cxn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5181600" y="3048000"/>
            <a:ext cx="2971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D6F0"/>
              </a:gs>
              <a:gs pos="100000">
                <a:srgbClr val="D6E3F7"/>
              </a:gs>
            </a:gsLst>
            <a:lin ang="0" scaled="1"/>
          </a:gradFill>
          <a:ln w="12700">
            <a:solidFill>
              <a:srgbClr val="055CD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latin typeface="Century Schoolbook" charset="0"/>
                <a:ea typeface="ＭＳ Ｐゴシック" charset="-128"/>
              </a:rPr>
              <a:t>Accept</a:t>
            </a:r>
          </a:p>
          <a:p>
            <a:pPr algn="ctr">
              <a:defRPr/>
            </a:pPr>
            <a:r>
              <a:rPr lang="en-US" sz="1200">
                <a:latin typeface="Century Schoolbook" charset="0"/>
                <a:ea typeface="ＭＳ Ｐゴシック" charset="-128"/>
              </a:rPr>
              <a:t>Accept Connection and notify client</a:t>
            </a:r>
          </a:p>
        </p:txBody>
      </p:sp>
      <p:cxnSp>
        <p:nvCxnSpPr>
          <p:cNvPr id="21" name="Straight Arrow Connector 20"/>
          <p:cNvCxnSpPr>
            <a:cxnSpLocks noChangeShapeType="1"/>
            <a:stCxn id="19" idx="1"/>
          </p:cNvCxnSpPr>
          <p:nvPr/>
        </p:nvCxnSpPr>
        <p:spPr bwMode="auto">
          <a:xfrm rot="10800000">
            <a:off x="4495800" y="3276600"/>
            <a:ext cx="6858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</p:cxn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533400" y="3581400"/>
            <a:ext cx="2971800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D6F0"/>
              </a:gs>
              <a:gs pos="100000">
                <a:srgbClr val="D6E3F7"/>
              </a:gs>
            </a:gsLst>
            <a:lin ang="0" scaled="1"/>
          </a:gradFill>
          <a:ln w="12700">
            <a:solidFill>
              <a:srgbClr val="055CD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latin typeface="Century Schoolbook" charset="0"/>
                <a:ea typeface="ＭＳ Ｐゴシック" charset="-128"/>
              </a:rPr>
              <a:t>Request</a:t>
            </a:r>
            <a:endParaRPr lang="en-US" sz="1200">
              <a:latin typeface="Century Schoolbook" charset="0"/>
              <a:ea typeface="ＭＳ Ｐゴシック" charset="-128"/>
            </a:endParaRPr>
          </a:p>
          <a:p>
            <a:pPr algn="ctr">
              <a:defRPr/>
            </a:pPr>
            <a:r>
              <a:rPr lang="en-US" sz="1200">
                <a:latin typeface="Century Schoolbook" charset="0"/>
                <a:ea typeface="ＭＳ Ｐゴシック" charset="-128"/>
              </a:rPr>
              <a:t>Send HTTP request (URL) via TCP connection socket</a:t>
            </a:r>
          </a:p>
        </p:txBody>
      </p: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3505200" y="3886200"/>
            <a:ext cx="6858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</p:cxn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5181600" y="3733800"/>
            <a:ext cx="29718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D6F0"/>
              </a:gs>
              <a:gs pos="100000">
                <a:srgbClr val="D6E3F7"/>
              </a:gs>
            </a:gsLst>
            <a:lin ang="0" scaled="1"/>
          </a:gradFill>
          <a:ln w="12700">
            <a:solidFill>
              <a:srgbClr val="055CD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latin typeface="Century Schoolbook" charset="0"/>
                <a:ea typeface="ＭＳ Ｐゴシック" charset="-128"/>
              </a:rPr>
              <a:t>Response</a:t>
            </a:r>
          </a:p>
          <a:p>
            <a:pPr algn="ctr">
              <a:defRPr/>
            </a:pPr>
            <a:r>
              <a:rPr lang="en-US" sz="1200">
                <a:latin typeface="Century Schoolbook" charset="0"/>
                <a:ea typeface="ＭＳ Ｐゴシック" charset="-128"/>
              </a:rPr>
              <a:t>Create a response containing the requested server object (e.g. HTML). Send via TCP</a:t>
            </a:r>
          </a:p>
        </p:txBody>
      </p: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rot="10800000">
            <a:off x="4495800" y="4114800"/>
            <a:ext cx="6858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</p:cxn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5181600" y="4800600"/>
            <a:ext cx="2971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D6F0"/>
              </a:gs>
              <a:gs pos="100000">
                <a:srgbClr val="D6E3F7"/>
              </a:gs>
            </a:gsLst>
            <a:lin ang="0" scaled="1"/>
          </a:gradFill>
          <a:ln w="12700">
            <a:solidFill>
              <a:srgbClr val="055CD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latin typeface="Century Schoolbook" charset="0"/>
                <a:ea typeface="ＭＳ Ｐゴシック" charset="-128"/>
              </a:rPr>
              <a:t>End Connection</a:t>
            </a:r>
          </a:p>
          <a:p>
            <a:pPr algn="ctr">
              <a:defRPr/>
            </a:pPr>
            <a:r>
              <a:rPr lang="en-US" sz="1200">
                <a:latin typeface="Century Schoolbook" charset="0"/>
                <a:ea typeface="ＭＳ Ｐゴシック" charset="-128"/>
              </a:rPr>
              <a:t>Server terminates Session</a:t>
            </a:r>
          </a:p>
        </p:txBody>
      </p: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533400" y="5181600"/>
            <a:ext cx="2971800" cy="1066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D6F0"/>
              </a:gs>
              <a:gs pos="100000">
                <a:srgbClr val="D6E3F7"/>
              </a:gs>
            </a:gsLst>
            <a:lin ang="0" scaled="1"/>
          </a:gradFill>
          <a:ln w="12700">
            <a:solidFill>
              <a:srgbClr val="055CD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>
                <a:latin typeface="Century Schoolbook" charset="0"/>
                <a:ea typeface="ＭＳ Ｐゴシック" charset="-128"/>
              </a:rPr>
              <a:t>Display</a:t>
            </a:r>
            <a:endParaRPr lang="en-US" sz="1200">
              <a:latin typeface="Century Schoolbook" charset="0"/>
              <a:ea typeface="ＭＳ Ｐゴシック" charset="-128"/>
            </a:endParaRPr>
          </a:p>
          <a:p>
            <a:pPr algn="ctr">
              <a:defRPr/>
            </a:pPr>
            <a:r>
              <a:rPr lang="en-US" sz="1200">
                <a:latin typeface="Century Schoolbook" charset="0"/>
                <a:ea typeface="ＭＳ Ｐゴシック" charset="-128"/>
              </a:rPr>
              <a:t>Parse the HTML received and display. If HTML references other objects (e.g. images) request each as above.</a:t>
            </a:r>
          </a:p>
        </p:txBody>
      </p:sp>
      <p:sp>
        <p:nvSpPr>
          <p:cNvPr id="13331" name="TextBox 45"/>
          <p:cNvSpPr txBox="1">
            <a:spLocks noChangeArrowheads="1"/>
          </p:cNvSpPr>
          <p:nvPr/>
        </p:nvSpPr>
        <p:spPr bwMode="auto">
          <a:xfrm>
            <a:off x="4876800" y="22098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>
                <a:solidFill>
                  <a:srgbClr val="B32C16"/>
                </a:solidFill>
              </a:rPr>
              <a:t>1</a:t>
            </a:r>
          </a:p>
        </p:txBody>
      </p:sp>
      <p:sp>
        <p:nvSpPr>
          <p:cNvPr id="13332" name="TextBox 46"/>
          <p:cNvSpPr txBox="1">
            <a:spLocks noChangeArrowheads="1"/>
          </p:cNvSpPr>
          <p:nvPr/>
        </p:nvSpPr>
        <p:spPr bwMode="auto">
          <a:xfrm>
            <a:off x="3505200" y="2667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>
                <a:solidFill>
                  <a:srgbClr val="B32C16"/>
                </a:solidFill>
              </a:rPr>
              <a:t>2</a:t>
            </a:r>
          </a:p>
        </p:txBody>
      </p:sp>
      <p:sp>
        <p:nvSpPr>
          <p:cNvPr id="13333" name="TextBox 47"/>
          <p:cNvSpPr txBox="1">
            <a:spLocks noChangeArrowheads="1"/>
          </p:cNvSpPr>
          <p:nvPr/>
        </p:nvSpPr>
        <p:spPr bwMode="auto">
          <a:xfrm>
            <a:off x="4876800" y="28956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>
                <a:solidFill>
                  <a:srgbClr val="B32C16"/>
                </a:solidFill>
              </a:rPr>
              <a:t>3</a:t>
            </a:r>
          </a:p>
        </p:txBody>
      </p:sp>
      <p:sp>
        <p:nvSpPr>
          <p:cNvPr id="13334" name="TextBox 49"/>
          <p:cNvSpPr txBox="1">
            <a:spLocks noChangeArrowheads="1"/>
          </p:cNvSpPr>
          <p:nvPr/>
        </p:nvSpPr>
        <p:spPr bwMode="auto">
          <a:xfrm>
            <a:off x="3505200" y="35052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>
                <a:solidFill>
                  <a:srgbClr val="B32C16"/>
                </a:solidFill>
              </a:rPr>
              <a:t>4</a:t>
            </a:r>
          </a:p>
        </p:txBody>
      </p:sp>
      <p:sp>
        <p:nvSpPr>
          <p:cNvPr id="13335" name="TextBox 50"/>
          <p:cNvSpPr txBox="1">
            <a:spLocks noChangeArrowheads="1"/>
          </p:cNvSpPr>
          <p:nvPr/>
        </p:nvSpPr>
        <p:spPr bwMode="auto">
          <a:xfrm>
            <a:off x="4876800" y="37338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>
                <a:solidFill>
                  <a:srgbClr val="B32C16"/>
                </a:solidFill>
              </a:rPr>
              <a:t>5</a:t>
            </a:r>
          </a:p>
        </p:txBody>
      </p:sp>
      <p:sp>
        <p:nvSpPr>
          <p:cNvPr id="13336" name="TextBox 51"/>
          <p:cNvSpPr txBox="1">
            <a:spLocks noChangeArrowheads="1"/>
          </p:cNvSpPr>
          <p:nvPr/>
        </p:nvSpPr>
        <p:spPr bwMode="auto">
          <a:xfrm>
            <a:off x="4876800" y="48006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>
                <a:solidFill>
                  <a:srgbClr val="B32C16"/>
                </a:solidFill>
              </a:rPr>
              <a:t>6</a:t>
            </a:r>
          </a:p>
        </p:txBody>
      </p:sp>
      <p:sp>
        <p:nvSpPr>
          <p:cNvPr id="13337" name="TextBox 52"/>
          <p:cNvSpPr txBox="1">
            <a:spLocks noChangeArrowheads="1"/>
          </p:cNvSpPr>
          <p:nvPr/>
        </p:nvSpPr>
        <p:spPr bwMode="auto">
          <a:xfrm>
            <a:off x="3505200" y="51816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>
                <a:solidFill>
                  <a:srgbClr val="B32C16"/>
                </a:solidFill>
              </a:rPr>
              <a:t>7</a:t>
            </a:r>
          </a:p>
        </p:txBody>
      </p: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>
            <a:off x="1905000" y="1803400"/>
            <a:ext cx="4356100" cy="95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</p:cxnSp>
      <p:cxnSp>
        <p:nvCxnSpPr>
          <p:cNvPr id="59" name="Straight Arrow Connector 58"/>
          <p:cNvCxnSpPr>
            <a:cxnSpLocks noChangeShapeType="1"/>
          </p:cNvCxnSpPr>
          <p:nvPr/>
        </p:nvCxnSpPr>
        <p:spPr bwMode="auto">
          <a:xfrm rot="5400000">
            <a:off x="-2133599" y="4191000"/>
            <a:ext cx="4724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</p:cxnSp>
      <p:sp>
        <p:nvSpPr>
          <p:cNvPr id="13340" name="TextBox 59"/>
          <p:cNvSpPr txBox="1">
            <a:spLocks noChangeArrowheads="1"/>
          </p:cNvSpPr>
          <p:nvPr/>
        </p:nvSpPr>
        <p:spPr bwMode="auto">
          <a:xfrm>
            <a:off x="33543" y="6446044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B32C16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3550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cap="none" smtClean="0"/>
              <a:t>HTTP &amp; Client Server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model</a:t>
            </a:r>
          </a:p>
          <a:p>
            <a:pPr lvl="1" eaLnBrk="1" hangingPunct="1"/>
            <a:r>
              <a:rPr lang="en-US" sz="2000" dirty="0" smtClean="0"/>
              <a:t>Client: browser that request, receive, and display objects</a:t>
            </a:r>
          </a:p>
          <a:p>
            <a:pPr lvl="1" eaLnBrk="1" hangingPunct="1"/>
            <a:r>
              <a:rPr lang="en-US" sz="2000" dirty="0" smtClean="0"/>
              <a:t>Server: Listens for requests and sends objects in response to requests</a:t>
            </a:r>
          </a:p>
          <a:p>
            <a:pPr lvl="1" eaLnBrk="1" hangingPunct="1"/>
            <a:endParaRPr lang="en-US" sz="1200" dirty="0" smtClean="0">
              <a:solidFill>
                <a:srgbClr val="030305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30305"/>
                </a:solidFill>
              </a:rPr>
              <a:t>An HTTP session consists of a client request followed by a server response</a:t>
            </a:r>
          </a:p>
          <a:p>
            <a:pPr lvl="1" eaLnBrk="1" hangingPunct="1"/>
            <a:r>
              <a:rPr lang="en-US" sz="2000" dirty="0" smtClean="0"/>
              <a:t>Client initiates TCP connection (via socket) to server, port 80</a:t>
            </a:r>
          </a:p>
          <a:p>
            <a:pPr lvl="1" eaLnBrk="1" hangingPunct="1"/>
            <a:r>
              <a:rPr lang="en-US" sz="2000" dirty="0" smtClean="0"/>
              <a:t>Server accepts TCP connection</a:t>
            </a:r>
          </a:p>
          <a:p>
            <a:pPr lvl="1" eaLnBrk="1" hangingPunct="1"/>
            <a:r>
              <a:rPr lang="en-US" sz="2000" dirty="0" smtClean="0">
                <a:solidFill>
                  <a:srgbClr val="002060"/>
                </a:solidFill>
              </a:rPr>
              <a:t>Virtual circuit </a:t>
            </a:r>
            <a:r>
              <a:rPr lang="en-US" sz="2000" dirty="0" smtClean="0">
                <a:solidFill>
                  <a:srgbClr val="030305"/>
                </a:solidFill>
              </a:rPr>
              <a:t>established between two programs for communication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72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IE" cap="none" dirty="0" smtClean="0">
                <a:ea typeface="ＭＳ Ｐゴシック" pitchFamily="34" charset="-128"/>
              </a:rPr>
              <a:t>HTTP Request/ Response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268760"/>
            <a:ext cx="8496944" cy="547260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HTTP messages exchanged between client and server</a:t>
            </a:r>
          </a:p>
          <a:p>
            <a:pPr lvl="1" eaLnBrk="1" hangingPunct="1"/>
            <a:r>
              <a:rPr lang="en-US" sz="2400" dirty="0" smtClean="0">
                <a:ea typeface="ＭＳ Ｐゴシック" pitchFamily="34" charset="-128"/>
              </a:rPr>
              <a:t>Requests/responses encoded in text</a:t>
            </a:r>
          </a:p>
          <a:p>
            <a:pPr lvl="1" eaLnBrk="1" hangingPunct="1"/>
            <a:r>
              <a:rPr lang="en-US" sz="2400" dirty="0" smtClean="0">
                <a:solidFill>
                  <a:srgbClr val="B32C16"/>
                </a:solidFill>
                <a:ea typeface="ＭＳ Ｐゴシック" pitchFamily="34" charset="-128"/>
              </a:rPr>
              <a:t>M</a:t>
            </a:r>
            <a:r>
              <a:rPr lang="en-US" sz="2400" dirty="0" smtClean="0">
                <a:ea typeface="ＭＳ Ｐゴシック" pitchFamily="34" charset="-128"/>
              </a:rPr>
              <a:t>ulti-</a:t>
            </a:r>
            <a:r>
              <a:rPr lang="en-US" sz="2400" dirty="0" smtClean="0">
                <a:solidFill>
                  <a:srgbClr val="B32C16"/>
                </a:solidFill>
                <a:ea typeface="ＭＳ Ｐゴシック" pitchFamily="34" charset="-128"/>
              </a:rPr>
              <a:t>P</a:t>
            </a:r>
            <a:r>
              <a:rPr lang="en-US" sz="2400" dirty="0" smtClean="0">
                <a:ea typeface="ＭＳ Ｐゴシック" pitchFamily="34" charset="-128"/>
              </a:rPr>
              <a:t>urpose </a:t>
            </a:r>
            <a:r>
              <a:rPr lang="en-US" sz="2400" dirty="0" smtClean="0">
                <a:solidFill>
                  <a:srgbClr val="B32C16"/>
                </a:solidFill>
                <a:ea typeface="ＭＳ Ｐゴシック" pitchFamily="34" charset="-128"/>
              </a:rPr>
              <a:t>I</a:t>
            </a:r>
            <a:r>
              <a:rPr lang="en-US" sz="2400" dirty="0" smtClean="0">
                <a:ea typeface="ＭＳ Ｐゴシック" pitchFamily="34" charset="-128"/>
              </a:rPr>
              <a:t>nternet </a:t>
            </a:r>
            <a:r>
              <a:rPr lang="en-US" sz="2400" dirty="0" smtClean="0">
                <a:solidFill>
                  <a:srgbClr val="B32C16"/>
                </a:solidFill>
                <a:ea typeface="ＭＳ Ｐゴシック" pitchFamily="34" charset="-128"/>
              </a:rPr>
              <a:t>M</a:t>
            </a:r>
            <a:r>
              <a:rPr lang="en-US" sz="2400" dirty="0" smtClean="0">
                <a:ea typeface="ＭＳ Ｐゴシック" pitchFamily="34" charset="-128"/>
              </a:rPr>
              <a:t>ail </a:t>
            </a:r>
            <a:r>
              <a:rPr lang="en-US" sz="2400" dirty="0" smtClean="0">
                <a:solidFill>
                  <a:srgbClr val="B32C16"/>
                </a:solidFill>
                <a:ea typeface="ＭＳ Ｐゴシック" pitchFamily="34" charset="-128"/>
              </a:rPr>
              <a:t>E</a:t>
            </a:r>
            <a:r>
              <a:rPr lang="en-US" sz="2400" dirty="0" smtClean="0">
                <a:ea typeface="ＭＳ Ｐゴシック" pitchFamily="34" charset="-128"/>
              </a:rPr>
              <a:t>xtensions (MIME)</a:t>
            </a:r>
          </a:p>
          <a:p>
            <a:pPr lvl="2"/>
            <a:r>
              <a:rPr lang="en-IE" sz="1800" dirty="0" smtClean="0"/>
              <a:t>All </a:t>
            </a:r>
            <a:r>
              <a:rPr lang="en-IE" sz="1800" dirty="0"/>
              <a:t>binary data sent via HTTP and SMTP is encoded as </a:t>
            </a:r>
            <a:r>
              <a:rPr lang="en-IE" sz="1800" dirty="0" smtClean="0"/>
              <a:t>Text</a:t>
            </a:r>
          </a:p>
          <a:p>
            <a:pPr lvl="2"/>
            <a:r>
              <a:rPr lang="en-US" sz="1800" dirty="0" smtClean="0">
                <a:ea typeface="ＭＳ Ｐゴシック" pitchFamily="34" charset="-128"/>
              </a:rPr>
              <a:t>Mime is used to Indicate the </a:t>
            </a:r>
            <a:r>
              <a:rPr lang="en-US" sz="1800" dirty="0">
                <a:ea typeface="ＭＳ Ｐゴシック" pitchFamily="34" charset="-128"/>
              </a:rPr>
              <a:t>file type being </a:t>
            </a:r>
            <a:r>
              <a:rPr lang="en-US" sz="1800" dirty="0" smtClean="0">
                <a:ea typeface="ＭＳ Ｐゴシック" pitchFamily="34" charset="-128"/>
              </a:rPr>
              <a:t>transferred</a:t>
            </a:r>
          </a:p>
          <a:p>
            <a:pPr lvl="3"/>
            <a:r>
              <a:rPr lang="en-IE" sz="1600" dirty="0"/>
              <a:t>tells browser the original file </a:t>
            </a:r>
            <a:r>
              <a:rPr lang="en-IE" sz="1600" dirty="0" smtClean="0"/>
              <a:t>format</a:t>
            </a:r>
            <a:r>
              <a:rPr lang="en-US" sz="1600" dirty="0" smtClean="0">
                <a:ea typeface="ＭＳ Ｐゴシック" pitchFamily="34" charset="-128"/>
              </a:rPr>
              <a:t>.</a:t>
            </a:r>
            <a:endParaRPr lang="en-US" sz="1600" dirty="0">
              <a:ea typeface="ＭＳ Ｐゴシック" pitchFamily="34" charset="-128"/>
            </a:endParaRPr>
          </a:p>
          <a:p>
            <a:pPr lvl="2"/>
            <a:endParaRPr lang="en-US" sz="600" dirty="0" smtClean="0"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Response-Request Protocol  :</a:t>
            </a:r>
          </a:p>
          <a:p>
            <a:pPr marL="1110996" lvl="2" indent="-342900">
              <a:buClr>
                <a:srgbClr val="FF0000"/>
              </a:buClr>
              <a:buSzPct val="110000"/>
              <a:buFont typeface="+mj-lt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Client sends request to server</a:t>
            </a:r>
          </a:p>
          <a:p>
            <a:pPr marL="1110996" lvl="2" indent="-342900">
              <a:buClr>
                <a:srgbClr val="FF0000"/>
              </a:buClr>
              <a:buSzPct val="110000"/>
              <a:buFont typeface="+mj-lt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followed by response from server to client</a:t>
            </a:r>
          </a:p>
          <a:p>
            <a:pPr marL="1110996" lvl="2" indent="-342900">
              <a:buClr>
                <a:srgbClr val="FF0000"/>
              </a:buClr>
              <a:buSzPct val="110000"/>
              <a:buFont typeface="+mj-lt"/>
              <a:buAutoNum type="arabicPeriod"/>
            </a:pPr>
            <a:r>
              <a:rPr lang="en-US" sz="1800" dirty="0" smtClean="0">
                <a:ea typeface="ＭＳ Ｐゴシック" pitchFamily="34" charset="-128"/>
              </a:rPr>
              <a:t>Server closes connection</a:t>
            </a:r>
          </a:p>
          <a:p>
            <a:pPr marL="457200" lvl="1" indent="0" eaLnBrk="1" hangingPunct="1">
              <a:buClr>
                <a:srgbClr val="FF0000"/>
              </a:buClr>
              <a:buNone/>
            </a:pPr>
            <a:endParaRPr lang="en-US" sz="14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70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1729</Words>
  <Application>Microsoft Office PowerPoint</Application>
  <PresentationFormat>On-screen Show (4:3)</PresentationFormat>
  <Paragraphs>405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HTTP PROTOCOL</vt:lpstr>
      <vt:lpstr>Overview</vt:lpstr>
      <vt:lpstr>Client/Server Computing</vt:lpstr>
      <vt:lpstr>HTTP</vt:lpstr>
      <vt:lpstr>HTTP</vt:lpstr>
      <vt:lpstr>HTTP Overview</vt:lpstr>
      <vt:lpstr>HTTP – Session Overview</vt:lpstr>
      <vt:lpstr>HTTP &amp; Client Server</vt:lpstr>
      <vt:lpstr>HTTP Request/ Response</vt:lpstr>
      <vt:lpstr>HTTP is stateless</vt:lpstr>
      <vt:lpstr>HTTP Request - Format</vt:lpstr>
      <vt:lpstr>HTTP Request - Header SEE: HTTP://WWW.W3.ORG/PROTOCOLS/RFC2616/RFC2616-SEC14.HTML</vt:lpstr>
      <vt:lpstr>HTTP Request Methods</vt:lpstr>
      <vt:lpstr>HTTP Request Methods</vt:lpstr>
      <vt:lpstr>HTTP Request Methods</vt:lpstr>
      <vt:lpstr>HTTP Response Example</vt:lpstr>
      <vt:lpstr>HTTP Response</vt:lpstr>
      <vt:lpstr>HTTP Response</vt:lpstr>
      <vt:lpstr>HTTP Response</vt:lpstr>
      <vt:lpstr>HTTP Request – Response Overview</vt:lpstr>
      <vt:lpstr>WWW Server functionality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Walsh</dc:creator>
  <cp:lastModifiedBy>Clynch, Gary - Lecturer of Computing</cp:lastModifiedBy>
  <cp:revision>56</cp:revision>
  <dcterms:created xsi:type="dcterms:W3CDTF">2013-09-25T20:52:38Z</dcterms:created>
  <dcterms:modified xsi:type="dcterms:W3CDTF">2015-01-20T16:23:10Z</dcterms:modified>
</cp:coreProperties>
</file>