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5" r:id="rId4"/>
    <p:sldId id="258" r:id="rId5"/>
    <p:sldId id="259" r:id="rId6"/>
    <p:sldId id="266" r:id="rId7"/>
    <p:sldId id="267" r:id="rId8"/>
    <p:sldId id="269" r:id="rId9"/>
    <p:sldId id="270" r:id="rId10"/>
    <p:sldId id="273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A80B944-1472-4F19-9736-84341E1B4AAE}">
          <p14:sldIdLst>
            <p14:sldId id="256"/>
          </p14:sldIdLst>
        </p14:section>
        <p14:section name="Steam" id="{BB91E5C3-6C52-4DA8-8421-71959152DE34}">
          <p14:sldIdLst>
            <p14:sldId id="262"/>
            <p14:sldId id="265"/>
            <p14:sldId id="258"/>
            <p14:sldId id="259"/>
          </p14:sldIdLst>
        </p14:section>
        <p14:section name="Dataset" id="{4D9F22FF-C679-448A-80B6-E0612922C3CC}">
          <p14:sldIdLst>
            <p14:sldId id="266"/>
            <p14:sldId id="267"/>
          </p14:sldIdLst>
        </p14:section>
        <p14:section name="Approaches" id="{8B9FA25C-F7EB-43B5-9890-CFC82ACADDAC}">
          <p14:sldIdLst>
            <p14:sldId id="269"/>
            <p14:sldId id="270"/>
            <p14:sldId id="273"/>
            <p14:sldId id="271"/>
            <p14:sldId id="272"/>
          </p14:sldIdLst>
        </p14:section>
        <p14:section name="QnA" id="{F12D29A6-CC1A-4549-9CFC-DB78C479794D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28" autoAdjust="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D3F3-AB8D-430D-A175-B1B5DEBDB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028643" cy="2387600"/>
          </a:xfrm>
        </p:spPr>
        <p:txBody>
          <a:bodyPr/>
          <a:lstStyle/>
          <a:p>
            <a:r>
              <a:rPr lang="en-US" dirty="0"/>
              <a:t>Investigating a Steam Dataset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A0EA8-892D-4482-AF48-FDA0A8231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Student: Conor McCauley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Supervisor: Prof. Doug Leith</a:t>
            </a:r>
            <a:endParaRPr lang="en-IE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9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0030"/>
          </a:xfrm>
        </p:spPr>
        <p:txBody>
          <a:bodyPr/>
          <a:lstStyle/>
          <a:p>
            <a:r>
              <a:rPr lang="en-US" dirty="0"/>
              <a:t>Approach I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6FC1-5E0C-48BF-BF10-9CA31DF9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5866"/>
            <a:ext cx="9905999" cy="4614333"/>
          </a:xfrm>
        </p:spPr>
        <p:txBody>
          <a:bodyPr>
            <a:noAutofit/>
          </a:bodyPr>
          <a:lstStyle/>
          <a:p>
            <a:r>
              <a:rPr lang="en-US" sz="2600" dirty="0"/>
              <a:t>BERT:</a:t>
            </a:r>
          </a:p>
          <a:p>
            <a:pPr lvl="1"/>
            <a:r>
              <a:rPr lang="en-US" sz="2400" dirty="0"/>
              <a:t>State-of-the-art technique in NLP</a:t>
            </a:r>
          </a:p>
          <a:p>
            <a:pPr lvl="1"/>
            <a:r>
              <a:rPr lang="en-US" sz="2400" dirty="0"/>
              <a:t>Maps tokens in text to vectors</a:t>
            </a:r>
          </a:p>
          <a:p>
            <a:pPr lvl="1"/>
            <a:r>
              <a:rPr lang="en-US" sz="2400" dirty="0"/>
              <a:t>Accounts for context of words</a:t>
            </a:r>
          </a:p>
          <a:p>
            <a:pPr lvl="1"/>
            <a:r>
              <a:rPr lang="en-US" sz="2400" dirty="0"/>
              <a:t>Fine-tune pre-trained model(s) on our dataset</a:t>
            </a:r>
          </a:p>
          <a:p>
            <a:pPr lvl="1"/>
            <a:r>
              <a:rPr lang="en-US" sz="2400" dirty="0"/>
              <a:t>Use TF-IDF as a baseline vectoriser</a:t>
            </a:r>
          </a:p>
          <a:p>
            <a:pPr lvl="1"/>
            <a:r>
              <a:rPr lang="en-US" sz="2400" dirty="0"/>
              <a:t>Use Naive Bayes, SGD as baseline classifiers/regressors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07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0030"/>
          </a:xfrm>
        </p:spPr>
        <p:txBody>
          <a:bodyPr/>
          <a:lstStyle/>
          <a:p>
            <a:r>
              <a:rPr lang="en-US" dirty="0"/>
              <a:t>Approach II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6FC1-5E0C-48BF-BF10-9CA31DF9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5867"/>
            <a:ext cx="9905999" cy="4351862"/>
          </a:xfrm>
        </p:spPr>
        <p:txBody>
          <a:bodyPr>
            <a:noAutofit/>
          </a:bodyPr>
          <a:lstStyle/>
          <a:p>
            <a:r>
              <a:rPr lang="en-US" sz="2600" dirty="0"/>
              <a:t>Relationship between early reviews and future success</a:t>
            </a:r>
          </a:p>
          <a:p>
            <a:r>
              <a:rPr lang="en-US" sz="2600" dirty="0"/>
              <a:t>How to determine success?</a:t>
            </a:r>
          </a:p>
          <a:p>
            <a:pPr lvl="1"/>
            <a:r>
              <a:rPr lang="en-US" sz="2400" dirty="0"/>
              <a:t>Number of players (reviews)</a:t>
            </a:r>
          </a:p>
          <a:p>
            <a:pPr lvl="1"/>
            <a:r>
              <a:rPr lang="en-US" sz="2400" dirty="0"/>
              <a:t>Playtime</a:t>
            </a:r>
          </a:p>
          <a:p>
            <a:pPr lvl="1"/>
            <a:r>
              <a:rPr lang="en-US" sz="2400" dirty="0"/>
              <a:t>Percentage of positive ratings</a:t>
            </a:r>
            <a:endParaRPr lang="en-US" sz="2600" dirty="0"/>
          </a:p>
          <a:p>
            <a:r>
              <a:rPr lang="en-US" sz="2600" dirty="0"/>
              <a:t>BERT used for text vectorisation</a:t>
            </a:r>
          </a:p>
        </p:txBody>
      </p:sp>
    </p:spTree>
    <p:extLst>
      <p:ext uri="{BB962C8B-B14F-4D97-AF65-F5344CB8AC3E}">
        <p14:creationId xmlns:p14="http://schemas.microsoft.com/office/powerpoint/2010/main" val="152818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0030"/>
          </a:xfrm>
        </p:spPr>
        <p:txBody>
          <a:bodyPr/>
          <a:lstStyle/>
          <a:p>
            <a:r>
              <a:rPr lang="en-US" dirty="0"/>
              <a:t>Approach III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6FC1-5E0C-48BF-BF10-9CA31DF9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5867"/>
            <a:ext cx="9905999" cy="4351862"/>
          </a:xfrm>
        </p:spPr>
        <p:txBody>
          <a:bodyPr>
            <a:noAutofit/>
          </a:bodyPr>
          <a:lstStyle/>
          <a:p>
            <a:r>
              <a:rPr lang="en-US" sz="2600" dirty="0"/>
              <a:t>Influenced behaviour among users and particularly influential users</a:t>
            </a:r>
          </a:p>
          <a:p>
            <a:r>
              <a:rPr lang="en-US" sz="2600" dirty="0"/>
              <a:t>Determine potentially influenced behaviours:</a:t>
            </a:r>
          </a:p>
          <a:p>
            <a:pPr lvl="1"/>
            <a:r>
              <a:rPr lang="en-US" sz="2400" dirty="0"/>
              <a:t>User reviews a game that a friend already reviewed</a:t>
            </a:r>
          </a:p>
          <a:p>
            <a:r>
              <a:rPr lang="en-US" sz="2600" dirty="0"/>
              <a:t>Can influenced behaviours be predicted?</a:t>
            </a:r>
          </a:p>
          <a:p>
            <a:r>
              <a:rPr lang="en-US" sz="2600" dirty="0"/>
              <a:t>Can we use the wider social graph to find “influencers”?</a:t>
            </a:r>
          </a:p>
        </p:txBody>
      </p:sp>
    </p:spTree>
    <p:extLst>
      <p:ext uri="{BB962C8B-B14F-4D97-AF65-F5344CB8AC3E}">
        <p14:creationId xmlns:p14="http://schemas.microsoft.com/office/powerpoint/2010/main" val="27120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314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0030"/>
          </a:xfrm>
        </p:spPr>
        <p:txBody>
          <a:bodyPr/>
          <a:lstStyle/>
          <a:p>
            <a:r>
              <a:rPr lang="en-US" dirty="0"/>
              <a:t>The Steam Platform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6FC1-5E0C-48BF-BF10-9CA31DF9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5867"/>
            <a:ext cx="9905999" cy="4351862"/>
          </a:xfrm>
        </p:spPr>
        <p:txBody>
          <a:bodyPr>
            <a:noAutofit/>
          </a:bodyPr>
          <a:lstStyle/>
          <a:p>
            <a:r>
              <a:rPr lang="en-US" sz="2600" dirty="0"/>
              <a:t>Video game distribution platform</a:t>
            </a:r>
          </a:p>
          <a:p>
            <a:r>
              <a:rPr lang="en-US" sz="2600" dirty="0"/>
              <a:t>Largest of its kind on PC</a:t>
            </a:r>
          </a:p>
          <a:p>
            <a:pPr lvl="1"/>
            <a:r>
              <a:rPr lang="en-US" sz="2400" dirty="0"/>
              <a:t>60 thousand games</a:t>
            </a:r>
          </a:p>
          <a:p>
            <a:pPr lvl="1"/>
            <a:r>
              <a:rPr lang="en-US" sz="2400" dirty="0"/>
              <a:t>120 million monthly users</a:t>
            </a:r>
          </a:p>
          <a:p>
            <a:r>
              <a:rPr lang="en-US" sz="2600" dirty="0"/>
              <a:t>Games purchased and launched from the desktop app</a:t>
            </a:r>
          </a:p>
          <a:p>
            <a:r>
              <a:rPr lang="en-US" sz="2600" dirty="0"/>
              <a:t>Users can review games they’ve played</a:t>
            </a:r>
          </a:p>
          <a:p>
            <a:pPr lvl="1"/>
            <a:r>
              <a:rPr lang="en-US" sz="2400" dirty="0"/>
              <a:t>Binary rating (‘thumbs up’ or ‘thumbs down’)</a:t>
            </a:r>
          </a:p>
          <a:p>
            <a:pPr lvl="1"/>
            <a:r>
              <a:rPr lang="en-US" sz="2400" dirty="0"/>
              <a:t>Written review</a:t>
            </a:r>
          </a:p>
        </p:txBody>
      </p:sp>
    </p:spTree>
    <p:extLst>
      <p:ext uri="{BB962C8B-B14F-4D97-AF65-F5344CB8AC3E}">
        <p14:creationId xmlns:p14="http://schemas.microsoft.com/office/powerpoint/2010/main" val="285459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0030"/>
          </a:xfrm>
        </p:spPr>
        <p:txBody>
          <a:bodyPr/>
          <a:lstStyle/>
          <a:p>
            <a:r>
              <a:rPr lang="en-US" dirty="0"/>
              <a:t>The Steam Platform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6FC1-5E0C-48BF-BF10-9CA31DF9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5867"/>
            <a:ext cx="9905999" cy="4351862"/>
          </a:xfrm>
        </p:spPr>
        <p:txBody>
          <a:bodyPr>
            <a:noAutofit/>
          </a:bodyPr>
          <a:lstStyle/>
          <a:p>
            <a:r>
              <a:rPr lang="en-US" sz="2600" dirty="0"/>
              <a:t>Social network functionality</a:t>
            </a:r>
          </a:p>
          <a:p>
            <a:r>
              <a:rPr lang="en-US" sz="2600" dirty="0"/>
              <a:t>Add other users as friends</a:t>
            </a:r>
          </a:p>
          <a:p>
            <a:r>
              <a:rPr lang="en-US" sz="2600" dirty="0"/>
              <a:t>‘Community Hubs’ for games</a:t>
            </a:r>
          </a:p>
          <a:p>
            <a:r>
              <a:rPr lang="en-US" sz="2600" dirty="0"/>
              <a:t>User groups</a:t>
            </a:r>
          </a:p>
        </p:txBody>
      </p:sp>
    </p:spTree>
    <p:extLst>
      <p:ext uri="{BB962C8B-B14F-4D97-AF65-F5344CB8AC3E}">
        <p14:creationId xmlns:p14="http://schemas.microsoft.com/office/powerpoint/2010/main" val="38794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7928"/>
            <a:ext cx="9905998" cy="909782"/>
          </a:xfrm>
        </p:spPr>
        <p:txBody>
          <a:bodyPr/>
          <a:lstStyle/>
          <a:p>
            <a:pPr algn="ctr"/>
            <a:r>
              <a:rPr lang="en-US" dirty="0"/>
              <a:t>Steam: store Page</a:t>
            </a:r>
            <a:endParaRPr lang="en-IE" dirty="0"/>
          </a:p>
        </p:txBody>
      </p:sp>
      <p:pic>
        <p:nvPicPr>
          <p:cNvPr id="7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9016E0B-0345-4FCC-87DC-86C9B6A97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191" y="1482757"/>
            <a:ext cx="8586441" cy="458123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58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7928"/>
            <a:ext cx="9905998" cy="909782"/>
          </a:xfrm>
        </p:spPr>
        <p:txBody>
          <a:bodyPr/>
          <a:lstStyle/>
          <a:p>
            <a:pPr algn="ctr"/>
            <a:r>
              <a:rPr lang="en-US" dirty="0"/>
              <a:t>Steam: Game Review</a:t>
            </a:r>
            <a:endParaRPr lang="en-I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016E0B-0345-4FCC-87DC-86C9B6A97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01191" y="1744103"/>
            <a:ext cx="8586441" cy="40585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6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0030"/>
          </a:xfrm>
        </p:spPr>
        <p:txBody>
          <a:bodyPr/>
          <a:lstStyle/>
          <a:p>
            <a:r>
              <a:rPr lang="en-US" dirty="0"/>
              <a:t>The Dataset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6FC1-5E0C-48BF-BF10-9CA31DF9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5867"/>
            <a:ext cx="9905999" cy="4351862"/>
          </a:xfrm>
        </p:spPr>
        <p:txBody>
          <a:bodyPr>
            <a:noAutofit/>
          </a:bodyPr>
          <a:lstStyle/>
          <a:p>
            <a:r>
              <a:rPr lang="en-US" sz="2600" dirty="0"/>
              <a:t>Scraped from Steam</a:t>
            </a:r>
          </a:p>
          <a:p>
            <a:r>
              <a:rPr lang="en-US" sz="2600" dirty="0"/>
              <a:t>Data for 4 million users</a:t>
            </a:r>
          </a:p>
          <a:p>
            <a:r>
              <a:rPr lang="en-US" sz="2600" dirty="0"/>
              <a:t>Friends</a:t>
            </a:r>
          </a:p>
          <a:p>
            <a:r>
              <a:rPr lang="en-US" sz="2600" dirty="0"/>
              <a:t>Group membership</a:t>
            </a:r>
          </a:p>
          <a:p>
            <a:r>
              <a:rPr lang="en-US" sz="2600" dirty="0"/>
              <a:t>Reviews written</a:t>
            </a:r>
          </a:p>
        </p:txBody>
      </p:sp>
    </p:spTree>
    <p:extLst>
      <p:ext uri="{BB962C8B-B14F-4D97-AF65-F5344CB8AC3E}">
        <p14:creationId xmlns:p14="http://schemas.microsoft.com/office/powerpoint/2010/main" val="219874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0030"/>
          </a:xfrm>
        </p:spPr>
        <p:txBody>
          <a:bodyPr/>
          <a:lstStyle/>
          <a:p>
            <a:r>
              <a:rPr lang="en-US" dirty="0"/>
              <a:t>The Dataset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6FC1-5E0C-48BF-BF10-9CA31DF9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5867"/>
            <a:ext cx="9905999" cy="4351862"/>
          </a:xfrm>
        </p:spPr>
        <p:txBody>
          <a:bodyPr>
            <a:noAutofit/>
          </a:bodyPr>
          <a:lstStyle/>
          <a:p>
            <a:r>
              <a:rPr lang="en-US" sz="2600" dirty="0"/>
              <a:t>Reviews written:</a:t>
            </a:r>
          </a:p>
          <a:p>
            <a:pPr lvl="1"/>
            <a:r>
              <a:rPr lang="en-US" sz="2400" dirty="0"/>
              <a:t>Rating (thumbs up/down)</a:t>
            </a:r>
          </a:p>
          <a:p>
            <a:pPr lvl="1"/>
            <a:r>
              <a:rPr lang="en-US" sz="2400" dirty="0"/>
              <a:t>Text (multiple languages)</a:t>
            </a:r>
          </a:p>
          <a:p>
            <a:pPr lvl="1"/>
            <a:r>
              <a:rPr lang="en-US" sz="2400" dirty="0"/>
              <a:t>Timestamp</a:t>
            </a:r>
          </a:p>
          <a:p>
            <a:pPr lvl="1"/>
            <a:r>
              <a:rPr lang="en-US" sz="2400" dirty="0"/>
              <a:t>Playtime (‘at review’/‘total’)</a:t>
            </a:r>
          </a:p>
          <a:p>
            <a:pPr lvl="1"/>
            <a:r>
              <a:rPr lang="en-US" sz="2400" dirty="0"/>
              <a:t>Votes (helpful/funny)</a:t>
            </a:r>
          </a:p>
        </p:txBody>
      </p:sp>
    </p:spTree>
    <p:extLst>
      <p:ext uri="{BB962C8B-B14F-4D97-AF65-F5344CB8AC3E}">
        <p14:creationId xmlns:p14="http://schemas.microsoft.com/office/powerpoint/2010/main" val="23514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0030"/>
          </a:xfrm>
        </p:spPr>
        <p:txBody>
          <a:bodyPr/>
          <a:lstStyle/>
          <a:p>
            <a:r>
              <a:rPr lang="en-US" dirty="0"/>
              <a:t>Research Approaches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6FC1-5E0C-48BF-BF10-9CA31DF9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5867"/>
            <a:ext cx="9905999" cy="4351862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2600" dirty="0"/>
              <a:t>Relationship between review text and other features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/>
              <a:t>Relationship between a game’s early reviews and future success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/>
              <a:t>Influenced behaviour among users and particularly influential users</a:t>
            </a:r>
          </a:p>
        </p:txBody>
      </p:sp>
    </p:spTree>
    <p:extLst>
      <p:ext uri="{BB962C8B-B14F-4D97-AF65-F5344CB8AC3E}">
        <p14:creationId xmlns:p14="http://schemas.microsoft.com/office/powerpoint/2010/main" val="252769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729C-A62F-4BAE-9B4E-7619BF5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0030"/>
          </a:xfrm>
        </p:spPr>
        <p:txBody>
          <a:bodyPr/>
          <a:lstStyle/>
          <a:p>
            <a:r>
              <a:rPr lang="en-US" dirty="0"/>
              <a:t>Approach I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6FC1-5E0C-48BF-BF10-9CA31DF9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65866"/>
            <a:ext cx="9905999" cy="4614333"/>
          </a:xfrm>
        </p:spPr>
        <p:txBody>
          <a:bodyPr>
            <a:noAutofit/>
          </a:bodyPr>
          <a:lstStyle/>
          <a:p>
            <a:r>
              <a:rPr lang="en-US" sz="2600" dirty="0"/>
              <a:t>Relationship between review text and …</a:t>
            </a:r>
          </a:p>
          <a:p>
            <a:pPr lvl="1"/>
            <a:r>
              <a:rPr lang="en-US" sz="2400" dirty="0"/>
              <a:t>Rating</a:t>
            </a:r>
          </a:p>
          <a:p>
            <a:pPr lvl="1"/>
            <a:r>
              <a:rPr lang="en-US" sz="2400" dirty="0"/>
              <a:t>Playtime</a:t>
            </a:r>
          </a:p>
          <a:p>
            <a:pPr lvl="1"/>
            <a:r>
              <a:rPr lang="en-US" sz="2400" dirty="0"/>
              <a:t>Votes</a:t>
            </a:r>
          </a:p>
          <a:p>
            <a:r>
              <a:rPr lang="en-US" sz="2600" dirty="0"/>
              <a:t>Can the review text predict these features?</a:t>
            </a:r>
          </a:p>
          <a:p>
            <a:r>
              <a:rPr lang="en-US" sz="2600" dirty="0"/>
              <a:t>Use BERT to vectorise the text for training a deep learning model</a:t>
            </a:r>
          </a:p>
          <a:p>
            <a:r>
              <a:rPr lang="en-US" sz="2600" dirty="0"/>
              <a:t>Use as classifier (rating) or regressor (votes)</a:t>
            </a:r>
          </a:p>
        </p:txBody>
      </p:sp>
    </p:spTree>
    <p:extLst>
      <p:ext uri="{BB962C8B-B14F-4D97-AF65-F5344CB8AC3E}">
        <p14:creationId xmlns:p14="http://schemas.microsoft.com/office/powerpoint/2010/main" val="350218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1255</TotalTime>
  <Words>321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Investigating a Steam Dataset</vt:lpstr>
      <vt:lpstr>The Steam Platform</vt:lpstr>
      <vt:lpstr>The Steam Platform</vt:lpstr>
      <vt:lpstr>Steam: store Page</vt:lpstr>
      <vt:lpstr>Steam: Game Review</vt:lpstr>
      <vt:lpstr>The Dataset</vt:lpstr>
      <vt:lpstr>The Dataset</vt:lpstr>
      <vt:lpstr>Research Approaches</vt:lpstr>
      <vt:lpstr>Approach I</vt:lpstr>
      <vt:lpstr>Approach I</vt:lpstr>
      <vt:lpstr>Approach II</vt:lpstr>
      <vt:lpstr>Approach III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a Steam Dataset</dc:title>
  <dc:creator>Conor McCauley</dc:creator>
  <cp:lastModifiedBy>Conor McCauley</cp:lastModifiedBy>
  <cp:revision>123</cp:revision>
  <dcterms:created xsi:type="dcterms:W3CDTF">2022-03-21T13:14:34Z</dcterms:created>
  <dcterms:modified xsi:type="dcterms:W3CDTF">2022-03-23T10:57:24Z</dcterms:modified>
</cp:coreProperties>
</file>