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5119350"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62" y="-6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US"/>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DD1CD5-0433-4A10-89CB-93F910BEA798}" type="datetimeFigureOut">
              <a:rPr lang="en-GB" smtClean="0"/>
              <a:t>27/01/2021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C1CA60-3DED-4192-9C4F-02D6AB383BC7}" type="slidenum">
              <a:rPr lang="en-GB" smtClean="0"/>
              <a:t>‹#›</a:t>
            </a:fld>
            <a:endParaRPr lang="en-GB"/>
          </a:p>
        </p:txBody>
      </p:sp>
    </p:spTree>
    <p:extLst>
      <p:ext uri="{BB962C8B-B14F-4D97-AF65-F5344CB8AC3E}">
        <p14:creationId xmlns:p14="http://schemas.microsoft.com/office/powerpoint/2010/main" val="793059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DD1CD5-0433-4A10-89CB-93F910BEA798}" type="datetimeFigureOut">
              <a:rPr lang="en-GB" smtClean="0"/>
              <a:t>27/01/2021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C1CA60-3DED-4192-9C4F-02D6AB383BC7}" type="slidenum">
              <a:rPr lang="en-GB" smtClean="0"/>
              <a:t>‹#›</a:t>
            </a:fld>
            <a:endParaRPr lang="en-GB"/>
          </a:p>
        </p:txBody>
      </p:sp>
    </p:spTree>
    <p:extLst>
      <p:ext uri="{BB962C8B-B14F-4D97-AF65-F5344CB8AC3E}">
        <p14:creationId xmlns:p14="http://schemas.microsoft.com/office/powerpoint/2010/main" val="1370135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DD1CD5-0433-4A10-89CB-93F910BEA798}" type="datetimeFigureOut">
              <a:rPr lang="en-GB" smtClean="0"/>
              <a:t>27/01/2021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C1CA60-3DED-4192-9C4F-02D6AB383BC7}" type="slidenum">
              <a:rPr lang="en-GB" smtClean="0"/>
              <a:t>‹#›</a:t>
            </a:fld>
            <a:endParaRPr lang="en-GB"/>
          </a:p>
        </p:txBody>
      </p:sp>
    </p:spTree>
    <p:extLst>
      <p:ext uri="{BB962C8B-B14F-4D97-AF65-F5344CB8AC3E}">
        <p14:creationId xmlns:p14="http://schemas.microsoft.com/office/powerpoint/2010/main" val="2391567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DD1CD5-0433-4A10-89CB-93F910BEA798}" type="datetimeFigureOut">
              <a:rPr lang="en-GB" smtClean="0"/>
              <a:t>27/01/2021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C1CA60-3DED-4192-9C4F-02D6AB383BC7}" type="slidenum">
              <a:rPr lang="en-GB" smtClean="0"/>
              <a:t>‹#›</a:t>
            </a:fld>
            <a:endParaRPr lang="en-GB"/>
          </a:p>
        </p:txBody>
      </p:sp>
    </p:spTree>
    <p:extLst>
      <p:ext uri="{BB962C8B-B14F-4D97-AF65-F5344CB8AC3E}">
        <p14:creationId xmlns:p14="http://schemas.microsoft.com/office/powerpoint/2010/main" val="1121452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en-US"/>
              <a:t>Click to edit Master title style</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DD1CD5-0433-4A10-89CB-93F910BEA798}" type="datetimeFigureOut">
              <a:rPr lang="en-GB" smtClean="0"/>
              <a:t>27/01/2021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C1CA60-3DED-4192-9C4F-02D6AB383BC7}" type="slidenum">
              <a:rPr lang="en-GB" smtClean="0"/>
              <a:t>‹#›</a:t>
            </a:fld>
            <a:endParaRPr lang="en-GB"/>
          </a:p>
        </p:txBody>
      </p:sp>
    </p:spTree>
    <p:extLst>
      <p:ext uri="{BB962C8B-B14F-4D97-AF65-F5344CB8AC3E}">
        <p14:creationId xmlns:p14="http://schemas.microsoft.com/office/powerpoint/2010/main" val="536788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DD1CD5-0433-4A10-89CB-93F910BEA798}" type="datetimeFigureOut">
              <a:rPr lang="en-GB" smtClean="0"/>
              <a:t>27/01/2021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C1CA60-3DED-4192-9C4F-02D6AB383BC7}" type="slidenum">
              <a:rPr lang="en-GB" smtClean="0"/>
              <a:t>‹#›</a:t>
            </a:fld>
            <a:endParaRPr lang="en-GB"/>
          </a:p>
        </p:txBody>
      </p:sp>
    </p:spTree>
    <p:extLst>
      <p:ext uri="{BB962C8B-B14F-4D97-AF65-F5344CB8AC3E}">
        <p14:creationId xmlns:p14="http://schemas.microsoft.com/office/powerpoint/2010/main" val="2922554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4" name="Content Placeholder 3"/>
          <p:cNvSpPr>
            <a:spLocks noGrp="1"/>
          </p:cNvSpPr>
          <p:nvPr>
            <p:ph sz="half" idx="2"/>
          </p:nvPr>
        </p:nvSpPr>
        <p:spPr>
          <a:xfrm>
            <a:off x="1041426" y="7810963"/>
            <a:ext cx="639619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6" name="Content Placeholder 5"/>
          <p:cNvSpPr>
            <a:spLocks noGrp="1"/>
          </p:cNvSpPr>
          <p:nvPr>
            <p:ph sz="quarter" idx="4"/>
          </p:nvPr>
        </p:nvSpPr>
        <p:spPr>
          <a:xfrm>
            <a:off x="7654172" y="7810963"/>
            <a:ext cx="642769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DD1CD5-0433-4A10-89CB-93F910BEA798}" type="datetimeFigureOut">
              <a:rPr lang="en-GB" smtClean="0"/>
              <a:t>27/01/2021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0C1CA60-3DED-4192-9C4F-02D6AB383BC7}" type="slidenum">
              <a:rPr lang="en-GB" smtClean="0"/>
              <a:t>‹#›</a:t>
            </a:fld>
            <a:endParaRPr lang="en-GB"/>
          </a:p>
        </p:txBody>
      </p:sp>
    </p:spTree>
    <p:extLst>
      <p:ext uri="{BB962C8B-B14F-4D97-AF65-F5344CB8AC3E}">
        <p14:creationId xmlns:p14="http://schemas.microsoft.com/office/powerpoint/2010/main" val="1500794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DD1CD5-0433-4A10-89CB-93F910BEA798}" type="datetimeFigureOut">
              <a:rPr lang="en-GB" smtClean="0"/>
              <a:t>27/01/2021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0C1CA60-3DED-4192-9C4F-02D6AB383BC7}" type="slidenum">
              <a:rPr lang="en-GB" smtClean="0"/>
              <a:t>‹#›</a:t>
            </a:fld>
            <a:endParaRPr lang="en-GB"/>
          </a:p>
        </p:txBody>
      </p:sp>
    </p:spTree>
    <p:extLst>
      <p:ext uri="{BB962C8B-B14F-4D97-AF65-F5344CB8AC3E}">
        <p14:creationId xmlns:p14="http://schemas.microsoft.com/office/powerpoint/2010/main" val="2008754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DD1CD5-0433-4A10-89CB-93F910BEA798}" type="datetimeFigureOut">
              <a:rPr lang="en-GB" smtClean="0"/>
              <a:t>27/01/2021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0C1CA60-3DED-4192-9C4F-02D6AB383BC7}" type="slidenum">
              <a:rPr lang="en-GB" smtClean="0"/>
              <a:t>‹#›</a:t>
            </a:fld>
            <a:endParaRPr lang="en-GB"/>
          </a:p>
        </p:txBody>
      </p:sp>
    </p:spTree>
    <p:extLst>
      <p:ext uri="{BB962C8B-B14F-4D97-AF65-F5344CB8AC3E}">
        <p14:creationId xmlns:p14="http://schemas.microsoft.com/office/powerpoint/2010/main" val="782250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46DD1CD5-0433-4A10-89CB-93F910BEA798}" type="datetimeFigureOut">
              <a:rPr lang="en-GB" smtClean="0"/>
              <a:t>27/01/2021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C1CA60-3DED-4192-9C4F-02D6AB383BC7}" type="slidenum">
              <a:rPr lang="en-GB" smtClean="0"/>
              <a:t>‹#›</a:t>
            </a:fld>
            <a:endParaRPr lang="en-GB"/>
          </a:p>
        </p:txBody>
      </p:sp>
    </p:spTree>
    <p:extLst>
      <p:ext uri="{BB962C8B-B14F-4D97-AF65-F5344CB8AC3E}">
        <p14:creationId xmlns:p14="http://schemas.microsoft.com/office/powerpoint/2010/main" val="2234627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a:t>Click icon to add picture</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46DD1CD5-0433-4A10-89CB-93F910BEA798}" type="datetimeFigureOut">
              <a:rPr lang="en-GB" smtClean="0"/>
              <a:t>27/01/2021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C1CA60-3DED-4192-9C4F-02D6AB383BC7}" type="slidenum">
              <a:rPr lang="en-GB" smtClean="0"/>
              <a:t>‹#›</a:t>
            </a:fld>
            <a:endParaRPr lang="en-GB"/>
          </a:p>
        </p:txBody>
      </p:sp>
    </p:spTree>
    <p:extLst>
      <p:ext uri="{BB962C8B-B14F-4D97-AF65-F5344CB8AC3E}">
        <p14:creationId xmlns:p14="http://schemas.microsoft.com/office/powerpoint/2010/main" val="3942617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75000"/>
                  </a:schemeClr>
                </a:solidFill>
              </a:defRPr>
            </a:lvl1pPr>
          </a:lstStyle>
          <a:p>
            <a:fld id="{46DD1CD5-0433-4A10-89CB-93F910BEA798}" type="datetimeFigureOut">
              <a:rPr lang="en-GB" smtClean="0"/>
              <a:t>27/01/2021</a:t>
            </a:fld>
            <a:endParaRPr lang="en-GB"/>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75000"/>
                  </a:schemeClr>
                </a:solidFill>
              </a:defRPr>
            </a:lvl1pPr>
          </a:lstStyle>
          <a:p>
            <a:fld id="{10C1CA60-3DED-4192-9C4F-02D6AB383BC7}" type="slidenum">
              <a:rPr lang="en-GB" smtClean="0"/>
              <a:t>‹#›</a:t>
            </a:fld>
            <a:endParaRPr lang="en-GB"/>
          </a:p>
        </p:txBody>
      </p:sp>
    </p:spTree>
    <p:extLst>
      <p:ext uri="{BB962C8B-B14F-4D97-AF65-F5344CB8AC3E}">
        <p14:creationId xmlns:p14="http://schemas.microsoft.com/office/powerpoint/2010/main" val="2087537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42B82EFF-7994-4AC6-81DB-8C4EE954A7CD}"/>
              </a:ext>
            </a:extLst>
          </p:cNvPr>
          <p:cNvGrpSpPr/>
          <p:nvPr/>
        </p:nvGrpSpPr>
        <p:grpSpPr>
          <a:xfrm>
            <a:off x="352834" y="1622569"/>
            <a:ext cx="5648960" cy="5357351"/>
            <a:chOff x="0" y="0"/>
            <a:chExt cx="5012055" cy="3140344"/>
          </a:xfrm>
        </p:grpSpPr>
        <mc:AlternateContent xmlns:mc="http://schemas.openxmlformats.org/markup-compatibility/2006">
          <mc:Choice xmlns:a14="http://schemas.microsoft.com/office/drawing/2010/main" Requires="a14">
            <p:sp>
              <p:nvSpPr>
                <p:cNvPr id="15" name="Text Box 1">
                  <a:extLst>
                    <a:ext uri="{FF2B5EF4-FFF2-40B4-BE49-F238E27FC236}">
                      <a16:creationId xmlns:a16="http://schemas.microsoft.com/office/drawing/2014/main" id="{5AC41CC3-5DC2-43E8-BC81-F521FE78A2DE}"/>
                    </a:ext>
                  </a:extLst>
                </p:cNvPr>
                <p:cNvSpPr txBox="1"/>
                <p:nvPr/>
              </p:nvSpPr>
              <p:spPr>
                <a:xfrm>
                  <a:off x="0" y="271665"/>
                  <a:ext cx="5012055" cy="2868679"/>
                </a:xfrm>
                <a:prstGeom prst="rect">
                  <a:avLst/>
                </a:prstGeom>
                <a:solidFill>
                  <a:schemeClr val="tx1"/>
                </a:solidFill>
                <a:ln w="190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07000"/>
                    </a:lnSpc>
                    <a:spcAft>
                      <a:spcPts val="800"/>
                    </a:spcAft>
                  </a:pPr>
                  <a:r>
                    <a:rPr lang="en-GB"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There are stationary solutions for the circular restricted 3 body problem known as the Lagrange points of an orbit. </a:t>
                  </a:r>
                  <a:endParaRPr lang="en-GB"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GB"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restricted 3 body problem involves 2 massive objects of masses </a:t>
                  </a:r>
                  <a14:m>
                    <m:oMath xmlns:m="http://schemas.openxmlformats.org/officeDocument/2006/math">
                      <m:sSub>
                        <m:sSubPr>
                          <m:ctrlPr>
                            <a:rPr lang="en-GB"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𝑀</m:t>
                          </m:r>
                        </m:e>
                        <m:sub>
                          <m:r>
                            <a:rPr lang="en-GB"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en-GB"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and </a:t>
                  </a:r>
                  <a14:m>
                    <m:oMath xmlns:m="http://schemas.openxmlformats.org/officeDocument/2006/math">
                      <m:sSub>
                        <m:sSubPr>
                          <m:ctrlPr>
                            <a:rPr lang="en-GB" sz="16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6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𝑀</m:t>
                          </m:r>
                        </m:e>
                        <m:sub>
                          <m:r>
                            <a:rPr lang="en-GB" sz="16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en-GB"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orbiting about a common centre of mass with period </a:t>
                  </a:r>
                  <a:r>
                    <a:rPr lang="en-GB" sz="1600"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a:t>
                  </a:r>
                  <a:r>
                    <a:rPr lang="en-GB"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and a third object with negligible mass, </a:t>
                  </a:r>
                  <a:r>
                    <a:rPr lang="en-GB" sz="1600"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GB"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moving within the system’s gravitational potential.</a:t>
                  </a:r>
                  <a:endParaRPr lang="en-GB"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GB"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These Lagrange points exist where the net force on an object in the comoving frame (</a:t>
                  </a:r>
                  <a14:m>
                    <m:oMath xmlns:m="http://schemas.openxmlformats.org/officeDocument/2006/math">
                      <m:r>
                        <a:rPr lang="en-GB"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𝜔</m:t>
                      </m:r>
                      <m:r>
                        <a:rPr lang="en-GB"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GB"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GB"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2</m:t>
                          </m:r>
                          <m:r>
                            <a:rPr lang="en-GB"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𝜋</m:t>
                          </m:r>
                        </m:num>
                        <m:den>
                          <m:r>
                            <a:rPr lang="en-GB"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𝑃</m:t>
                          </m:r>
                        </m:den>
                      </m:f>
                    </m:oMath>
                  </a14:m>
                  <a:r>
                    <a:rPr lang="en-GB"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is zero. This can also be represented by the stationary solutions of the system potential.</a:t>
                  </a:r>
                  <a:endParaRPr lang="en-GB"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r>
                          <a:rPr lang="en-GB"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𝜙</m:t>
                        </m:r>
                        <m:r>
                          <a:rPr lang="en-GB"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n-GB" sz="16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𝐺</m:t>
                        </m:r>
                        <m:r>
                          <a:rPr lang="en-GB" sz="16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6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GB" sz="16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6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𝑀</m:t>
                                </m:r>
                              </m:e>
                              <m:sub>
                                <m:r>
                                  <a:rPr lang="en-GB" sz="16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num>
                          <m:den>
                            <m:sSub>
                              <m:sSubPr>
                                <m:ctrlPr>
                                  <a:rPr lang="en-GB" sz="16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6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n-GB" sz="16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den>
                        </m:f>
                        <m:r>
                          <a:rPr lang="en-GB" sz="16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6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GB" sz="16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6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𝑀</m:t>
                                </m:r>
                              </m:e>
                              <m:sub>
                                <m:r>
                                  <a:rPr lang="en-GB" sz="16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num>
                          <m:den>
                            <m:sSub>
                              <m:sSubPr>
                                <m:ctrlPr>
                                  <a:rPr lang="en-GB" sz="16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6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n-GB" sz="16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den>
                        </m:f>
                        <m:r>
                          <a:rPr lang="en-GB" sz="16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 </m:t>
                        </m:r>
                        <m:f>
                          <m:fPr>
                            <m:ctrlPr>
                              <a:rPr lang="en-GB" sz="16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GB" sz="16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GB" sz="16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sSup>
                          <m:sSupPr>
                            <m:ctrlPr>
                              <a:rPr lang="en-GB" sz="16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6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𝑟</m:t>
                            </m:r>
                          </m:e>
                          <m:sup>
                            <m:r>
                              <a:rPr lang="en-GB" sz="16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en-GB" sz="16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6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𝜔</m:t>
                            </m:r>
                          </m:e>
                          <m:sup>
                            <m:r>
                              <a:rPr lang="en-GB" sz="16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GB" sz="16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r>
                          <a:rPr lang="en-GB" sz="16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𝑭</m:t>
                        </m:r>
                        <m:r>
                          <a:rPr lang="en-GB" sz="16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GB" sz="16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en-GB" sz="16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GB" sz="1600" b="1"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𝝓</m:t>
                        </m:r>
                        <m:r>
                          <a:rPr lang="en-GB" sz="16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 0 </m:t>
                        </m:r>
                      </m:oMath>
                    </m:oMathPara>
                  </a14:m>
                  <a:endParaRPr lang="en-GB"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GB"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Three of these stationary points are saddles, and thus are unstable (L1, L2, L3) and an additional 2 stationary points exist when the condition </a:t>
                  </a:r>
                  <a14:m>
                    <m:oMath xmlns:m="http://schemas.openxmlformats.org/officeDocument/2006/math">
                      <m:f>
                        <m:fPr>
                          <m:ctrlPr>
                            <a:rPr lang="en-GB"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GB"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𝑀</m:t>
                              </m:r>
                            </m:e>
                            <m:sub>
                              <m:r>
                                <a:rPr lang="en-GB"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1</m:t>
                              </m:r>
                            </m:sub>
                          </m:sSub>
                        </m:num>
                        <m:den>
                          <m:sSub>
                            <m:sSubPr>
                              <m:ctrlPr>
                                <a:rPr lang="en-GB"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𝑀</m:t>
                              </m:r>
                            </m:e>
                            <m:sub>
                              <m:r>
                                <a:rPr lang="en-GB"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2</m:t>
                              </m:r>
                            </m:sub>
                          </m:sSub>
                        </m:den>
                      </m:f>
                      <m:r>
                        <a:rPr lang="en-GB"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&gt;24.96</m:t>
                      </m:r>
                    </m:oMath>
                  </a14:m>
                  <a:r>
                    <a:rPr lang="en-GB"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is met, and are stable maxima (L4,L5).</a:t>
                  </a:r>
                  <a:endParaRPr lang="en-GB"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15" name="Text Box 1">
                  <a:extLst>
                    <a:ext uri="{FF2B5EF4-FFF2-40B4-BE49-F238E27FC236}">
                      <a16:creationId xmlns:a16="http://schemas.microsoft.com/office/drawing/2014/main" id="{5AC41CC3-5DC2-43E8-BC81-F521FE78A2DE}"/>
                    </a:ext>
                  </a:extLst>
                </p:cNvPr>
                <p:cNvSpPr txBox="1">
                  <a:spLocks noRot="1" noChangeAspect="1" noMove="1" noResize="1" noEditPoints="1" noAdjustHandles="1" noChangeArrowheads="1" noChangeShapeType="1" noTextEdit="1"/>
                </p:cNvSpPr>
                <p:nvPr/>
              </p:nvSpPr>
              <p:spPr>
                <a:xfrm>
                  <a:off x="0" y="271665"/>
                  <a:ext cx="5012055" cy="2868679"/>
                </a:xfrm>
                <a:prstGeom prst="rect">
                  <a:avLst/>
                </a:prstGeom>
                <a:blipFill>
                  <a:blip r:embed="rId2"/>
                  <a:stretch>
                    <a:fillRect l="-538" t="-248" r="-323"/>
                  </a:stretch>
                </a:blipFill>
                <a:ln w="19050">
                  <a:solidFill>
                    <a:schemeClr val="bg1"/>
                  </a:solidFill>
                </a:ln>
              </p:spPr>
              <p:txBody>
                <a:bodyPr/>
                <a:lstStyle/>
                <a:p>
                  <a:r>
                    <a:rPr lang="en-GB">
                      <a:noFill/>
                    </a:rPr>
                    <a:t> </a:t>
                  </a:r>
                </a:p>
              </p:txBody>
            </p:sp>
          </mc:Fallback>
        </mc:AlternateContent>
        <p:sp>
          <p:nvSpPr>
            <p:cNvPr id="16" name="Text Box 11">
              <a:extLst>
                <a:ext uri="{FF2B5EF4-FFF2-40B4-BE49-F238E27FC236}">
                  <a16:creationId xmlns:a16="http://schemas.microsoft.com/office/drawing/2014/main" id="{60DE8E7A-CFBA-4AE2-A3A6-354B8AD474DF}"/>
                </a:ext>
              </a:extLst>
            </p:cNvPr>
            <p:cNvSpPr txBox="1"/>
            <p:nvPr/>
          </p:nvSpPr>
          <p:spPr>
            <a:xfrm>
              <a:off x="0" y="0"/>
              <a:ext cx="5012055" cy="271665"/>
            </a:xfrm>
            <a:prstGeom prst="rect">
              <a:avLst/>
            </a:prstGeom>
            <a:solidFill>
              <a:schemeClr val="bg1"/>
            </a:solidFill>
            <a:ln w="190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GB" sz="2400" b="1" dirty="0">
                  <a:effectLst/>
                  <a:latin typeface="Cambria Math" panose="02040503050406030204" pitchFamily="18" charset="0"/>
                  <a:ea typeface="Calibri" panose="020F0502020204030204" pitchFamily="34" charset="0"/>
                  <a:cs typeface="Times New Roman" panose="02020603050405020304" pitchFamily="18" charset="0"/>
                </a:rPr>
                <a:t>Lagrange Points</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2" name="TextBox 1">
            <a:extLst>
              <a:ext uri="{FF2B5EF4-FFF2-40B4-BE49-F238E27FC236}">
                <a16:creationId xmlns:a16="http://schemas.microsoft.com/office/drawing/2014/main" id="{1E7627D7-2432-41E0-9772-65E1CD6B1A6D}"/>
              </a:ext>
            </a:extLst>
          </p:cNvPr>
          <p:cNvSpPr txBox="1"/>
          <p:nvPr/>
        </p:nvSpPr>
        <p:spPr>
          <a:xfrm>
            <a:off x="0" y="0"/>
            <a:ext cx="15119350" cy="1323439"/>
          </a:xfrm>
          <a:prstGeom prst="rect">
            <a:avLst/>
          </a:prstGeom>
          <a:solidFill>
            <a:schemeClr val="bg1"/>
          </a:solidFill>
        </p:spPr>
        <p:txBody>
          <a:bodyPr wrap="square" rtlCol="0">
            <a:spAutoFit/>
          </a:bodyPr>
          <a:lstStyle/>
          <a:p>
            <a:pPr algn="ctr"/>
            <a:r>
              <a:rPr lang="en-GB" sz="8000" dirty="0">
                <a:latin typeface="Times New Roman" panose="02020603050405020304" pitchFamily="18" charset="0"/>
                <a:cs typeface="Times New Roman" panose="02020603050405020304" pitchFamily="18" charset="0"/>
              </a:rPr>
              <a:t>Trojan Horseshoe Orbits</a:t>
            </a:r>
          </a:p>
        </p:txBody>
      </p:sp>
      <p:pic>
        <p:nvPicPr>
          <p:cNvPr id="17" name="Picture 16" descr="Diagram&#10;&#10;Description automatically generated">
            <a:extLst>
              <a:ext uri="{FF2B5EF4-FFF2-40B4-BE49-F238E27FC236}">
                <a16:creationId xmlns:a16="http://schemas.microsoft.com/office/drawing/2014/main" id="{E72A1242-AE0E-4A89-A642-C4BDC2D358CE}"/>
              </a:ext>
            </a:extLst>
          </p:cNvPr>
          <p:cNvPicPr>
            <a:picLocks noChangeAspect="1"/>
          </p:cNvPicPr>
          <p:nvPr/>
        </p:nvPicPr>
        <p:blipFill rotWithShape="1">
          <a:blip r:embed="rId3">
            <a:extLst>
              <a:ext uri="{28A0092B-C50C-407E-A947-70E740481C1C}">
                <a14:useLocalDpi xmlns:a14="http://schemas.microsoft.com/office/drawing/2010/main" val="0"/>
              </a:ext>
            </a:extLst>
          </a:blip>
          <a:srcRect l="4148" t="4811" r="2155" b="4221"/>
          <a:stretch/>
        </p:blipFill>
        <p:spPr>
          <a:xfrm>
            <a:off x="6198870" y="1346148"/>
            <a:ext cx="8567646" cy="8318110"/>
          </a:xfrm>
          <a:prstGeom prst="rect">
            <a:avLst/>
          </a:prstGeom>
        </p:spPr>
      </p:pic>
      <p:grpSp>
        <p:nvGrpSpPr>
          <p:cNvPr id="18" name="Group 17">
            <a:extLst>
              <a:ext uri="{FF2B5EF4-FFF2-40B4-BE49-F238E27FC236}">
                <a16:creationId xmlns:a16="http://schemas.microsoft.com/office/drawing/2014/main" id="{97562B63-EE0D-456C-A004-6716E50029F8}"/>
              </a:ext>
            </a:extLst>
          </p:cNvPr>
          <p:cNvGrpSpPr/>
          <p:nvPr/>
        </p:nvGrpSpPr>
        <p:grpSpPr>
          <a:xfrm>
            <a:off x="352834" y="7424365"/>
            <a:ext cx="8178800" cy="3983500"/>
            <a:chOff x="0" y="0"/>
            <a:chExt cx="5012055" cy="3140344"/>
          </a:xfrm>
        </p:grpSpPr>
        <p:sp>
          <p:nvSpPr>
            <p:cNvPr id="19" name="Text Box 1">
              <a:extLst>
                <a:ext uri="{FF2B5EF4-FFF2-40B4-BE49-F238E27FC236}">
                  <a16:creationId xmlns:a16="http://schemas.microsoft.com/office/drawing/2014/main" id="{F902DA2F-28B6-4321-B7A8-ADFE44D3E046}"/>
                </a:ext>
              </a:extLst>
            </p:cNvPr>
            <p:cNvSpPr txBox="1"/>
            <p:nvPr/>
          </p:nvSpPr>
          <p:spPr>
            <a:xfrm>
              <a:off x="0" y="365358"/>
              <a:ext cx="5012055" cy="2774986"/>
            </a:xfrm>
            <a:prstGeom prst="rect">
              <a:avLst/>
            </a:prstGeom>
            <a:solidFill>
              <a:schemeClr val="tx1"/>
            </a:solidFill>
            <a:ln w="190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07000"/>
                </a:lnSpc>
                <a:spcAft>
                  <a:spcPts val="800"/>
                </a:spcAft>
              </a:pPr>
              <a:r>
                <a:rPr lang="en-GB"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period of an object at a Lagrange point is equal to that of the orbital system, hence they maintain a constant distance from either massive object. In the Sun-Jupiter system, this results in asteroids at L4 and L5 closely following Jupiter in its orbit – these are known as the Trojans.</a:t>
              </a:r>
              <a:endParaRPr lang="en-GB"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GB"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Object orbits can also follow equipotential lines (FIG 1) around these Lagrange points, meaning multiple asteroids can oscillate about the stable point, with varying degrees of stability.</a:t>
              </a:r>
              <a:endParaRPr lang="en-GB"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GB"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One class of orbit are the extremely stable Tadpoles, which follow contours close to one of L4 or L5. Their orbit draws out a tadpole shape in the comoving frame.</a:t>
              </a:r>
              <a:endParaRPr lang="en-GB"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GB"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Another class of orbit are the quasi-stable Horseshoes, which follow contours encapsulating both L4 and L5. Their orbit draws out a horseshoe shape in the comoving frame. </a:t>
              </a:r>
              <a:endParaRPr lang="en-GB"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GB"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Today, almost every Trojan follows a variation of the Tadpole orbit, with no known Horseshoe orbits currently existing. </a:t>
              </a:r>
              <a:endParaRPr lang="en-GB"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Text Box 11">
              <a:extLst>
                <a:ext uri="{FF2B5EF4-FFF2-40B4-BE49-F238E27FC236}">
                  <a16:creationId xmlns:a16="http://schemas.microsoft.com/office/drawing/2014/main" id="{77A37ED2-D56E-4F65-A97E-A42609A59D2E}"/>
                </a:ext>
              </a:extLst>
            </p:cNvPr>
            <p:cNvSpPr txBox="1"/>
            <p:nvPr/>
          </p:nvSpPr>
          <p:spPr>
            <a:xfrm>
              <a:off x="0" y="0"/>
              <a:ext cx="5012055" cy="365358"/>
            </a:xfrm>
            <a:prstGeom prst="rect">
              <a:avLst/>
            </a:prstGeom>
            <a:solidFill>
              <a:schemeClr val="bg1"/>
            </a:solidFill>
            <a:ln w="190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GB" sz="2400" b="1" dirty="0">
                  <a:effectLst/>
                  <a:latin typeface="Cambria Math" panose="02040503050406030204" pitchFamily="18" charset="0"/>
                  <a:ea typeface="Calibri" panose="020F0502020204030204" pitchFamily="34" charset="0"/>
                  <a:cs typeface="Times New Roman" panose="02020603050405020304" pitchFamily="18" charset="0"/>
                </a:rPr>
                <a:t>Sun-Jupiter Trojans</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21" name="Group 20">
            <a:extLst>
              <a:ext uri="{FF2B5EF4-FFF2-40B4-BE49-F238E27FC236}">
                <a16:creationId xmlns:a16="http://schemas.microsoft.com/office/drawing/2014/main" id="{9C5089D0-8991-4C5B-999C-68841D83CDAF}"/>
              </a:ext>
            </a:extLst>
          </p:cNvPr>
          <p:cNvGrpSpPr/>
          <p:nvPr/>
        </p:nvGrpSpPr>
        <p:grpSpPr>
          <a:xfrm>
            <a:off x="5105810" y="11697425"/>
            <a:ext cx="5648960" cy="4578896"/>
            <a:chOff x="0" y="0"/>
            <a:chExt cx="5012055" cy="3140344"/>
          </a:xfrm>
        </p:grpSpPr>
        <mc:AlternateContent xmlns:mc="http://schemas.openxmlformats.org/markup-compatibility/2006">
          <mc:Choice xmlns:a14="http://schemas.microsoft.com/office/drawing/2010/main" Requires="a14">
            <p:sp>
              <p:nvSpPr>
                <p:cNvPr id="22" name="Text Box 1">
                  <a:extLst>
                    <a:ext uri="{FF2B5EF4-FFF2-40B4-BE49-F238E27FC236}">
                      <a16:creationId xmlns:a16="http://schemas.microsoft.com/office/drawing/2014/main" id="{780DCC9F-C0A0-44F7-850C-D3CB194D50C4}"/>
                    </a:ext>
                  </a:extLst>
                </p:cNvPr>
                <p:cNvSpPr txBox="1"/>
                <p:nvPr/>
              </p:nvSpPr>
              <p:spPr>
                <a:xfrm>
                  <a:off x="0" y="271665"/>
                  <a:ext cx="5012055" cy="2868679"/>
                </a:xfrm>
                <a:prstGeom prst="rect">
                  <a:avLst/>
                </a:prstGeom>
                <a:solidFill>
                  <a:schemeClr val="tx1"/>
                </a:solidFill>
                <a:ln w="190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07000"/>
                    </a:lnSpc>
                    <a:spcAft>
                      <a:spcPts val="800"/>
                    </a:spcAft>
                  </a:pPr>
                  <a:r>
                    <a:rPr lang="en-GB"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GB" sz="1600" dirty="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Horseshoe orbits exist somewhere between the extremely stable Tadpoles, and the zero stability regions at radii closer to and beyond Jupiter’s orbit. Hence, it is expected that Horseshoe orbits can exist in physical space between these regions, in a quasi-stable orbit. Rather than following potential contours around a single Lagrange point for a stable orbit, or no contours at all for an unstable one, they follow contours encapsulating both Lagrange points.</a:t>
                  </a:r>
                </a:p>
                <a:p>
                  <a:pPr algn="just">
                    <a:lnSpc>
                      <a:spcPct val="107000"/>
                    </a:lnSpc>
                    <a:spcAft>
                      <a:spcPts val="800"/>
                    </a:spcAft>
                  </a:pPr>
                  <a:r>
                    <a:rPr lang="en-GB" sz="1600" dirty="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The critical planetary/solar mass ratio for Horseshoe orbits to exist is </a:t>
                  </a:r>
                  <a14:m>
                    <m:oMath xmlns:m="http://schemas.openxmlformats.org/officeDocument/2006/math">
                      <m:sSub>
                        <m:sSubPr>
                          <m:ctrlPr>
                            <a:rPr lang="en-GB" sz="160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GB" sz="160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sz="16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𝑐</m:t>
                          </m:r>
                        </m:sub>
                      </m:sSub>
                      <m:r>
                        <a:rPr lang="en-GB" sz="160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r>
                        <a:rPr lang="en-GB" sz="16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1200</m:t>
                      </m:r>
                    </m:oMath>
                  </a14:m>
                  <a:r>
                    <a:rPr lang="en-GB"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The Jupiter/Sun mass ratio lies just below this with </a:t>
                  </a:r>
                  <a14:m>
                    <m:oMath xmlns:m="http://schemas.openxmlformats.org/officeDocument/2006/math">
                      <m:r>
                        <m:rPr>
                          <m:sty m:val="p"/>
                        </m:rPr>
                        <a:rPr lang="el-GR" sz="160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μ</m:t>
                      </m:r>
                      <m:r>
                        <a:rPr lang="en-GB" sz="1600" i="1">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r>
                        <a:rPr lang="en-GB" sz="16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1050</m:t>
                      </m:r>
                    </m:oMath>
                  </a14:m>
                  <a:r>
                    <a:rPr lang="en-GB" sz="1600" dirty="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a:t>. This close-to-critical ratio causes the instability of the Horseshoe orbits.</a:t>
                  </a:r>
                </a:p>
                <a:p>
                  <a:pPr algn="just">
                    <a:lnSpc>
                      <a:spcPct val="107000"/>
                    </a:lnSpc>
                    <a:spcAft>
                      <a:spcPts val="800"/>
                    </a:spcAft>
                  </a:pPr>
                  <a:r>
                    <a:rPr lang="en-GB" sz="1600" dirty="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A Monte Carlo simulation was used to find the regions where Horseshoe and Tadpole orbits can exist for the L5 half of the system</a:t>
                  </a:r>
                  <a:endParaRPr lang="en-GB"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22" name="Text Box 1">
                  <a:extLst>
                    <a:ext uri="{FF2B5EF4-FFF2-40B4-BE49-F238E27FC236}">
                      <a16:creationId xmlns:a16="http://schemas.microsoft.com/office/drawing/2014/main" id="{780DCC9F-C0A0-44F7-850C-D3CB194D50C4}"/>
                    </a:ext>
                  </a:extLst>
                </p:cNvPr>
                <p:cNvSpPr txBox="1">
                  <a:spLocks noRot="1" noChangeAspect="1" noMove="1" noResize="1" noEditPoints="1" noAdjustHandles="1" noChangeArrowheads="1" noChangeShapeType="1" noTextEdit="1"/>
                </p:cNvSpPr>
                <p:nvPr/>
              </p:nvSpPr>
              <p:spPr>
                <a:xfrm>
                  <a:off x="0" y="271665"/>
                  <a:ext cx="5012055" cy="2868679"/>
                </a:xfrm>
                <a:prstGeom prst="rect">
                  <a:avLst/>
                </a:prstGeom>
                <a:blipFill>
                  <a:blip r:embed="rId4"/>
                  <a:stretch>
                    <a:fillRect l="-538" t="-435" r="-431" b="-1742"/>
                  </a:stretch>
                </a:blipFill>
                <a:ln w="19050">
                  <a:solidFill>
                    <a:schemeClr val="bg1"/>
                  </a:solidFill>
                </a:ln>
              </p:spPr>
              <p:txBody>
                <a:bodyPr/>
                <a:lstStyle/>
                <a:p>
                  <a:r>
                    <a:rPr lang="en-GB">
                      <a:noFill/>
                    </a:rPr>
                    <a:t> </a:t>
                  </a:r>
                </a:p>
              </p:txBody>
            </p:sp>
          </mc:Fallback>
        </mc:AlternateContent>
        <p:sp>
          <p:nvSpPr>
            <p:cNvPr id="23" name="Text Box 11">
              <a:extLst>
                <a:ext uri="{FF2B5EF4-FFF2-40B4-BE49-F238E27FC236}">
                  <a16:creationId xmlns:a16="http://schemas.microsoft.com/office/drawing/2014/main" id="{C32C11F1-4642-4060-9298-D8067542DA2D}"/>
                </a:ext>
              </a:extLst>
            </p:cNvPr>
            <p:cNvSpPr txBox="1"/>
            <p:nvPr/>
          </p:nvSpPr>
          <p:spPr>
            <a:xfrm>
              <a:off x="0" y="0"/>
              <a:ext cx="5012055" cy="271665"/>
            </a:xfrm>
            <a:prstGeom prst="rect">
              <a:avLst/>
            </a:prstGeom>
            <a:solidFill>
              <a:schemeClr val="bg1"/>
            </a:solidFill>
            <a:ln w="190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GB" sz="2400" b="1" dirty="0">
                  <a:effectLst/>
                  <a:latin typeface="Cambria Math" panose="02040503050406030204" pitchFamily="18" charset="0"/>
                  <a:ea typeface="Calibri" panose="020F0502020204030204" pitchFamily="34" charset="0"/>
                  <a:cs typeface="Times New Roman" panose="02020603050405020304" pitchFamily="18" charset="0"/>
                </a:rPr>
                <a:t>Horseshoe Regions</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pic>
        <p:nvPicPr>
          <p:cNvPr id="25" name="Picture 24" descr="A picture containing shape&#10;&#10;Description automatically generated">
            <a:extLst>
              <a:ext uri="{FF2B5EF4-FFF2-40B4-BE49-F238E27FC236}">
                <a16:creationId xmlns:a16="http://schemas.microsoft.com/office/drawing/2014/main" id="{0DEBE211-80B8-4B51-BAE4-B36DDF744BD0}"/>
              </a:ext>
            </a:extLst>
          </p:cNvPr>
          <p:cNvPicPr>
            <a:picLocks noChangeAspect="1"/>
          </p:cNvPicPr>
          <p:nvPr/>
        </p:nvPicPr>
        <p:blipFill rotWithShape="1">
          <a:blip r:embed="rId5">
            <a:extLst>
              <a:ext uri="{28A0092B-C50C-407E-A947-70E740481C1C}">
                <a14:useLocalDpi xmlns:a14="http://schemas.microsoft.com/office/drawing/2010/main" val="0"/>
              </a:ext>
            </a:extLst>
          </a:blip>
          <a:srcRect t="11548" r="8646" b="5971"/>
          <a:stretch/>
        </p:blipFill>
        <p:spPr>
          <a:xfrm>
            <a:off x="93754" y="11373042"/>
            <a:ext cx="5012056" cy="9050463"/>
          </a:xfrm>
          <a:prstGeom prst="rect">
            <a:avLst/>
          </a:prstGeom>
        </p:spPr>
      </p:pic>
      <p:sp>
        <p:nvSpPr>
          <p:cNvPr id="26" name="TextBox 25">
            <a:extLst>
              <a:ext uri="{FF2B5EF4-FFF2-40B4-BE49-F238E27FC236}">
                <a16:creationId xmlns:a16="http://schemas.microsoft.com/office/drawing/2014/main" id="{48683EC9-3C23-420A-AD28-C4BE869BEAFE}"/>
              </a:ext>
            </a:extLst>
          </p:cNvPr>
          <p:cNvSpPr txBox="1"/>
          <p:nvPr/>
        </p:nvSpPr>
        <p:spPr>
          <a:xfrm>
            <a:off x="0" y="20833080"/>
            <a:ext cx="15119350" cy="646331"/>
          </a:xfrm>
          <a:prstGeom prst="rect">
            <a:avLst/>
          </a:prstGeom>
          <a:solidFill>
            <a:schemeClr val="bg1"/>
          </a:solidFill>
          <a:ln>
            <a:solidFill>
              <a:schemeClr val="bg1"/>
            </a:solidFill>
          </a:ln>
        </p:spPr>
        <p:txBody>
          <a:bodyPr wrap="square" rtlCol="0">
            <a:spAutoFit/>
          </a:bodyPr>
          <a:lstStyle/>
          <a:p>
            <a:r>
              <a:rPr lang="en-GB" dirty="0">
                <a:latin typeface="Times New Roman" panose="02020603050405020304" pitchFamily="18" charset="0"/>
                <a:cs typeface="Times New Roman" panose="02020603050405020304" pitchFamily="18" charset="0"/>
              </a:rPr>
              <a:t>REFERENCES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94161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249</TotalTime>
  <Words>513</Words>
  <Application>Microsoft Office PowerPoint</Application>
  <PresentationFormat>Custom</PresentationFormat>
  <Paragraphs>22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Conor Diver</dc:creator>
  <cp:lastModifiedBy>Conor Diver</cp:lastModifiedBy>
  <cp:revision>14</cp:revision>
  <dcterms:created xsi:type="dcterms:W3CDTF">2021-01-17T22:45:04Z</dcterms:created>
  <dcterms:modified xsi:type="dcterms:W3CDTF">2021-01-27T16:53:55Z</dcterms:modified>
</cp:coreProperties>
</file>