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15119350"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749" y="-24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US"/>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DD1CD5-0433-4A10-89CB-93F910BEA798}" type="datetimeFigureOut">
              <a:rPr lang="en-GB" smtClean="0"/>
              <a:t>28/01/2021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C1CA60-3DED-4192-9C4F-02D6AB383BC7}" type="slidenum">
              <a:rPr lang="en-GB" smtClean="0"/>
              <a:t>‹#›</a:t>
            </a:fld>
            <a:endParaRPr lang="en-GB"/>
          </a:p>
        </p:txBody>
      </p:sp>
    </p:spTree>
    <p:extLst>
      <p:ext uri="{BB962C8B-B14F-4D97-AF65-F5344CB8AC3E}">
        <p14:creationId xmlns:p14="http://schemas.microsoft.com/office/powerpoint/2010/main" val="793059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DD1CD5-0433-4A10-89CB-93F910BEA798}" type="datetimeFigureOut">
              <a:rPr lang="en-GB" smtClean="0"/>
              <a:t>28/01/2021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C1CA60-3DED-4192-9C4F-02D6AB383BC7}" type="slidenum">
              <a:rPr lang="en-GB" smtClean="0"/>
              <a:t>‹#›</a:t>
            </a:fld>
            <a:endParaRPr lang="en-GB"/>
          </a:p>
        </p:txBody>
      </p:sp>
    </p:spTree>
    <p:extLst>
      <p:ext uri="{BB962C8B-B14F-4D97-AF65-F5344CB8AC3E}">
        <p14:creationId xmlns:p14="http://schemas.microsoft.com/office/powerpoint/2010/main" val="1370135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DD1CD5-0433-4A10-89CB-93F910BEA798}" type="datetimeFigureOut">
              <a:rPr lang="en-GB" smtClean="0"/>
              <a:t>28/01/2021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C1CA60-3DED-4192-9C4F-02D6AB383BC7}" type="slidenum">
              <a:rPr lang="en-GB" smtClean="0"/>
              <a:t>‹#›</a:t>
            </a:fld>
            <a:endParaRPr lang="en-GB"/>
          </a:p>
        </p:txBody>
      </p:sp>
    </p:spTree>
    <p:extLst>
      <p:ext uri="{BB962C8B-B14F-4D97-AF65-F5344CB8AC3E}">
        <p14:creationId xmlns:p14="http://schemas.microsoft.com/office/powerpoint/2010/main" val="2391567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DD1CD5-0433-4A10-89CB-93F910BEA798}" type="datetimeFigureOut">
              <a:rPr lang="en-GB" smtClean="0"/>
              <a:t>28/01/2021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C1CA60-3DED-4192-9C4F-02D6AB383BC7}" type="slidenum">
              <a:rPr lang="en-GB" smtClean="0"/>
              <a:t>‹#›</a:t>
            </a:fld>
            <a:endParaRPr lang="en-GB"/>
          </a:p>
        </p:txBody>
      </p:sp>
    </p:spTree>
    <p:extLst>
      <p:ext uri="{BB962C8B-B14F-4D97-AF65-F5344CB8AC3E}">
        <p14:creationId xmlns:p14="http://schemas.microsoft.com/office/powerpoint/2010/main" val="1121452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en-US"/>
              <a:t>Click to edit Master title style</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DD1CD5-0433-4A10-89CB-93F910BEA798}" type="datetimeFigureOut">
              <a:rPr lang="en-GB" smtClean="0"/>
              <a:t>28/01/2021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C1CA60-3DED-4192-9C4F-02D6AB383BC7}" type="slidenum">
              <a:rPr lang="en-GB" smtClean="0"/>
              <a:t>‹#›</a:t>
            </a:fld>
            <a:endParaRPr lang="en-GB"/>
          </a:p>
        </p:txBody>
      </p:sp>
    </p:spTree>
    <p:extLst>
      <p:ext uri="{BB962C8B-B14F-4D97-AF65-F5344CB8AC3E}">
        <p14:creationId xmlns:p14="http://schemas.microsoft.com/office/powerpoint/2010/main" val="536788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DD1CD5-0433-4A10-89CB-93F910BEA798}" type="datetimeFigureOut">
              <a:rPr lang="en-GB" smtClean="0"/>
              <a:t>28/01/2021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C1CA60-3DED-4192-9C4F-02D6AB383BC7}" type="slidenum">
              <a:rPr lang="en-GB" smtClean="0"/>
              <a:t>‹#›</a:t>
            </a:fld>
            <a:endParaRPr lang="en-GB"/>
          </a:p>
        </p:txBody>
      </p:sp>
    </p:spTree>
    <p:extLst>
      <p:ext uri="{BB962C8B-B14F-4D97-AF65-F5344CB8AC3E}">
        <p14:creationId xmlns:p14="http://schemas.microsoft.com/office/powerpoint/2010/main" val="2922554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4" name="Content Placeholder 3"/>
          <p:cNvSpPr>
            <a:spLocks noGrp="1"/>
          </p:cNvSpPr>
          <p:nvPr>
            <p:ph sz="half" idx="2"/>
          </p:nvPr>
        </p:nvSpPr>
        <p:spPr>
          <a:xfrm>
            <a:off x="1041426" y="7810963"/>
            <a:ext cx="639619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6" name="Content Placeholder 5"/>
          <p:cNvSpPr>
            <a:spLocks noGrp="1"/>
          </p:cNvSpPr>
          <p:nvPr>
            <p:ph sz="quarter" idx="4"/>
          </p:nvPr>
        </p:nvSpPr>
        <p:spPr>
          <a:xfrm>
            <a:off x="7654172" y="7810963"/>
            <a:ext cx="642769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DD1CD5-0433-4A10-89CB-93F910BEA798}" type="datetimeFigureOut">
              <a:rPr lang="en-GB" smtClean="0"/>
              <a:t>28/01/2021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0C1CA60-3DED-4192-9C4F-02D6AB383BC7}" type="slidenum">
              <a:rPr lang="en-GB" smtClean="0"/>
              <a:t>‹#›</a:t>
            </a:fld>
            <a:endParaRPr lang="en-GB"/>
          </a:p>
        </p:txBody>
      </p:sp>
    </p:spTree>
    <p:extLst>
      <p:ext uri="{BB962C8B-B14F-4D97-AF65-F5344CB8AC3E}">
        <p14:creationId xmlns:p14="http://schemas.microsoft.com/office/powerpoint/2010/main" val="1500794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DD1CD5-0433-4A10-89CB-93F910BEA798}" type="datetimeFigureOut">
              <a:rPr lang="en-GB" smtClean="0"/>
              <a:t>28/01/2021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0C1CA60-3DED-4192-9C4F-02D6AB383BC7}" type="slidenum">
              <a:rPr lang="en-GB" smtClean="0"/>
              <a:t>‹#›</a:t>
            </a:fld>
            <a:endParaRPr lang="en-GB"/>
          </a:p>
        </p:txBody>
      </p:sp>
    </p:spTree>
    <p:extLst>
      <p:ext uri="{BB962C8B-B14F-4D97-AF65-F5344CB8AC3E}">
        <p14:creationId xmlns:p14="http://schemas.microsoft.com/office/powerpoint/2010/main" val="2008754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DD1CD5-0433-4A10-89CB-93F910BEA798}" type="datetimeFigureOut">
              <a:rPr lang="en-GB" smtClean="0"/>
              <a:t>28/01/2021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0C1CA60-3DED-4192-9C4F-02D6AB383BC7}" type="slidenum">
              <a:rPr lang="en-GB" smtClean="0"/>
              <a:t>‹#›</a:t>
            </a:fld>
            <a:endParaRPr lang="en-GB"/>
          </a:p>
        </p:txBody>
      </p:sp>
    </p:spTree>
    <p:extLst>
      <p:ext uri="{BB962C8B-B14F-4D97-AF65-F5344CB8AC3E}">
        <p14:creationId xmlns:p14="http://schemas.microsoft.com/office/powerpoint/2010/main" val="782250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46DD1CD5-0433-4A10-89CB-93F910BEA798}" type="datetimeFigureOut">
              <a:rPr lang="en-GB" smtClean="0"/>
              <a:t>28/01/2021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C1CA60-3DED-4192-9C4F-02D6AB383BC7}" type="slidenum">
              <a:rPr lang="en-GB" smtClean="0"/>
              <a:t>‹#›</a:t>
            </a:fld>
            <a:endParaRPr lang="en-GB"/>
          </a:p>
        </p:txBody>
      </p:sp>
    </p:spTree>
    <p:extLst>
      <p:ext uri="{BB962C8B-B14F-4D97-AF65-F5344CB8AC3E}">
        <p14:creationId xmlns:p14="http://schemas.microsoft.com/office/powerpoint/2010/main" val="2234627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a:t>Click icon to add picture</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46DD1CD5-0433-4A10-89CB-93F910BEA798}" type="datetimeFigureOut">
              <a:rPr lang="en-GB" smtClean="0"/>
              <a:t>28/01/2021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C1CA60-3DED-4192-9C4F-02D6AB383BC7}" type="slidenum">
              <a:rPr lang="en-GB" smtClean="0"/>
              <a:t>‹#›</a:t>
            </a:fld>
            <a:endParaRPr lang="en-GB"/>
          </a:p>
        </p:txBody>
      </p:sp>
    </p:spTree>
    <p:extLst>
      <p:ext uri="{BB962C8B-B14F-4D97-AF65-F5344CB8AC3E}">
        <p14:creationId xmlns:p14="http://schemas.microsoft.com/office/powerpoint/2010/main" val="3942617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75000"/>
                  </a:schemeClr>
                </a:solidFill>
              </a:defRPr>
            </a:lvl1pPr>
          </a:lstStyle>
          <a:p>
            <a:fld id="{46DD1CD5-0433-4A10-89CB-93F910BEA798}" type="datetimeFigureOut">
              <a:rPr lang="en-GB" smtClean="0"/>
              <a:t>28/01/2021</a:t>
            </a:fld>
            <a:endParaRPr lang="en-GB"/>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75000"/>
                  </a:schemeClr>
                </a:solidFill>
              </a:defRPr>
            </a:lvl1pPr>
          </a:lstStyle>
          <a:p>
            <a:fld id="{10C1CA60-3DED-4192-9C4F-02D6AB383BC7}" type="slidenum">
              <a:rPr lang="en-GB" smtClean="0"/>
              <a:t>‹#›</a:t>
            </a:fld>
            <a:endParaRPr lang="en-GB"/>
          </a:p>
        </p:txBody>
      </p:sp>
    </p:spTree>
    <p:extLst>
      <p:ext uri="{BB962C8B-B14F-4D97-AF65-F5344CB8AC3E}">
        <p14:creationId xmlns:p14="http://schemas.microsoft.com/office/powerpoint/2010/main" val="2087537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7627D7-2432-41E0-9772-65E1CD6B1A6D}"/>
              </a:ext>
            </a:extLst>
          </p:cNvPr>
          <p:cNvSpPr txBox="1"/>
          <p:nvPr/>
        </p:nvSpPr>
        <p:spPr>
          <a:xfrm>
            <a:off x="0" y="0"/>
            <a:ext cx="15119350" cy="1323439"/>
          </a:xfrm>
          <a:prstGeom prst="rect">
            <a:avLst/>
          </a:prstGeom>
          <a:solidFill>
            <a:schemeClr val="bg1"/>
          </a:solidFill>
        </p:spPr>
        <p:txBody>
          <a:bodyPr wrap="square" rtlCol="0">
            <a:spAutoFit/>
          </a:bodyPr>
          <a:lstStyle/>
          <a:p>
            <a:pPr algn="ctr"/>
            <a:r>
              <a:rPr lang="en-GB" sz="8000" dirty="0">
                <a:latin typeface="Times New Roman" panose="02020603050405020304" pitchFamily="18" charset="0"/>
                <a:cs typeface="Times New Roman" panose="02020603050405020304" pitchFamily="18" charset="0"/>
              </a:rPr>
              <a:t>Trojan Horseshoe Orbits</a:t>
            </a:r>
          </a:p>
        </p:txBody>
      </p:sp>
      <p:grpSp>
        <p:nvGrpSpPr>
          <p:cNvPr id="21" name="Group 20">
            <a:extLst>
              <a:ext uri="{FF2B5EF4-FFF2-40B4-BE49-F238E27FC236}">
                <a16:creationId xmlns:a16="http://schemas.microsoft.com/office/drawing/2014/main" id="{9C5089D0-8991-4C5B-999C-68841D83CDAF}"/>
              </a:ext>
            </a:extLst>
          </p:cNvPr>
          <p:cNvGrpSpPr/>
          <p:nvPr/>
        </p:nvGrpSpPr>
        <p:grpSpPr>
          <a:xfrm>
            <a:off x="5245100" y="9759073"/>
            <a:ext cx="4768442" cy="5572367"/>
            <a:chOff x="0" y="0"/>
            <a:chExt cx="5012055" cy="3489148"/>
          </a:xfrm>
        </p:grpSpPr>
        <mc:AlternateContent xmlns:mc="http://schemas.openxmlformats.org/markup-compatibility/2006">
          <mc:Choice xmlns:a14="http://schemas.microsoft.com/office/drawing/2010/main" Requires="a14">
            <p:sp>
              <p:nvSpPr>
                <p:cNvPr id="22" name="Text Box 1">
                  <a:extLst>
                    <a:ext uri="{FF2B5EF4-FFF2-40B4-BE49-F238E27FC236}">
                      <a16:creationId xmlns:a16="http://schemas.microsoft.com/office/drawing/2014/main" id="{780DCC9F-C0A0-44F7-850C-D3CB194D50C4}"/>
                    </a:ext>
                  </a:extLst>
                </p:cNvPr>
                <p:cNvSpPr txBox="1"/>
                <p:nvPr/>
              </p:nvSpPr>
              <p:spPr>
                <a:xfrm>
                  <a:off x="0" y="271665"/>
                  <a:ext cx="5012055" cy="3217483"/>
                </a:xfrm>
                <a:prstGeom prst="rect">
                  <a:avLst/>
                </a:prstGeom>
                <a:solidFill>
                  <a:schemeClr val="tx1"/>
                </a:solidFill>
                <a:ln w="190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07000"/>
                    </a:lnSpc>
                    <a:spcAft>
                      <a:spcPts val="800"/>
                    </a:spcAft>
                  </a:pPr>
                  <a:r>
                    <a:rPr lang="en-GB" sz="1600" dirty="0">
                      <a:solidFill>
                        <a:schemeClr val="bg1"/>
                      </a:solidFill>
                      <a:latin typeface="Times New Roman" panose="02020603050405020304" pitchFamily="18" charset="0"/>
                      <a:ea typeface="Cambria Math" panose="02040503050406030204" pitchFamily="18" charset="0"/>
                      <a:cs typeface="Times New Roman" panose="02020603050405020304" pitchFamily="18" charset="0"/>
                    </a:rPr>
                    <a:t>On a stability scale, Horseshoe orbits exist between the extremely stable Tadpoles, and the remaining unstable asteroids. Hence, it is expected that Horseshoe orbits can exist in physical space between these regions, in a quasi-stable orbit. Such zones exist within the potential contours encapsulating both Lagrange points.</a:t>
                  </a:r>
                </a:p>
                <a:p>
                  <a:pPr algn="just">
                    <a:lnSpc>
                      <a:spcPct val="107000"/>
                    </a:lnSpc>
                    <a:spcAft>
                      <a:spcPts val="800"/>
                    </a:spcAft>
                  </a:pPr>
                  <a:r>
                    <a:rPr lang="en-GB" sz="1600" dirty="0">
                      <a:solidFill>
                        <a:schemeClr val="bg1"/>
                      </a:solidFill>
                      <a:latin typeface="Times New Roman" panose="02020603050405020304" pitchFamily="18" charset="0"/>
                      <a:ea typeface="Cambria Math" panose="02040503050406030204" pitchFamily="18" charset="0"/>
                      <a:cs typeface="Times New Roman" panose="02020603050405020304" pitchFamily="18" charset="0"/>
                    </a:rPr>
                    <a:t>The critical system mass ratio for Horseshoe orbits to exist is </a:t>
                  </a:r>
                  <a14:m>
                    <m:oMath xmlns:m="http://schemas.openxmlformats.org/officeDocument/2006/math">
                      <m:sSub>
                        <m:sSubPr>
                          <m:ctrlPr>
                            <a:rPr lang="en-GB" sz="160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GB" sz="160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sz="16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𝑐</m:t>
                          </m:r>
                        </m:sub>
                      </m:sSub>
                      <m:r>
                        <a:rPr lang="en-GB" sz="160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r>
                        <a:rPr lang="en-GB" sz="16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1200</m:t>
                      </m:r>
                    </m:oMath>
                  </a14:m>
                  <a:r>
                    <a:rPr lang="en-GB"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600" dirty="0">
                      <a:solidFill>
                        <a:schemeClr val="bg1"/>
                      </a:solidFill>
                      <a:latin typeface="Times New Roman" panose="02020603050405020304" pitchFamily="18" charset="0"/>
                      <a:ea typeface="Cambria Math" panose="02040503050406030204" pitchFamily="18" charset="0"/>
                      <a:cs typeface="Times New Roman" panose="02020603050405020304" pitchFamily="18" charset="0"/>
                    </a:rPr>
                    <a:t>The Sun/Jupiter mass ratio lies just below this with </a:t>
                  </a:r>
                  <a14:m>
                    <m:oMath xmlns:m="http://schemas.openxmlformats.org/officeDocument/2006/math">
                      <m:r>
                        <m:rPr>
                          <m:sty m:val="p"/>
                        </m:rPr>
                        <a:rPr lang="el-GR" sz="160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μ</m:t>
                      </m:r>
                      <m:r>
                        <a:rPr lang="en-GB" sz="1600" i="1">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r>
                        <a:rPr lang="en-GB" sz="16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1050</m:t>
                      </m:r>
                    </m:oMath>
                  </a14:m>
                  <a:r>
                    <a:rPr lang="en-GB" sz="1600" dirty="0">
                      <a:solidFill>
                        <a:schemeClr val="bg1"/>
                      </a:solidFill>
                      <a:effectLst/>
                      <a:latin typeface="Times New Roman" panose="02020603050405020304" pitchFamily="18" charset="0"/>
                      <a:ea typeface="Cambria Math" panose="02040503050406030204" pitchFamily="18" charset="0"/>
                      <a:cs typeface="Times New Roman" panose="02020603050405020304" pitchFamily="18" charset="0"/>
                    </a:rPr>
                    <a:t>. This close-to-critical ratio </a:t>
                  </a:r>
                  <a:r>
                    <a:rPr lang="en-GB" sz="1600" dirty="0">
                      <a:solidFill>
                        <a:schemeClr val="bg1"/>
                      </a:solidFill>
                      <a:latin typeface="Times New Roman" panose="02020603050405020304" pitchFamily="18" charset="0"/>
                      <a:ea typeface="Cambria Math" panose="02040503050406030204" pitchFamily="18" charset="0"/>
                      <a:cs typeface="Times New Roman" panose="02020603050405020304" pitchFamily="18" charset="0"/>
                    </a:rPr>
                    <a:t>allows for them to exist, albeit with low stability.</a:t>
                  </a:r>
                </a:p>
                <a:p>
                  <a:pPr algn="just">
                    <a:lnSpc>
                      <a:spcPct val="107000"/>
                    </a:lnSpc>
                    <a:spcAft>
                      <a:spcPts val="800"/>
                    </a:spcAft>
                  </a:pPr>
                  <a:r>
                    <a:rPr lang="en-GB" sz="1600" dirty="0">
                      <a:solidFill>
                        <a:schemeClr val="bg1"/>
                      </a:solidFill>
                      <a:effectLst/>
                      <a:latin typeface="Times New Roman" panose="02020603050405020304" pitchFamily="18" charset="0"/>
                      <a:ea typeface="Cambria Math" panose="02040503050406030204" pitchFamily="18" charset="0"/>
                      <a:cs typeface="Times New Roman" panose="02020603050405020304" pitchFamily="18" charset="0"/>
                    </a:rPr>
                    <a:t>This </a:t>
                  </a:r>
                  <a:r>
                    <a:rPr lang="en-GB" sz="1600" dirty="0">
                      <a:solidFill>
                        <a:schemeClr val="bg1"/>
                      </a:solidFill>
                      <a:latin typeface="Times New Roman" panose="02020603050405020304" pitchFamily="18" charset="0"/>
                      <a:ea typeface="Cambria Math" panose="02040503050406030204" pitchFamily="18" charset="0"/>
                      <a:cs typeface="Times New Roman" panose="02020603050405020304" pitchFamily="18" charset="0"/>
                    </a:rPr>
                    <a:t>narrow zone for existence can be seen in </a:t>
                  </a:r>
                  <a:r>
                    <a:rPr lang="en-GB" sz="1600" b="1" dirty="0">
                      <a:solidFill>
                        <a:schemeClr val="bg1"/>
                      </a:solidFill>
                      <a:latin typeface="Times New Roman" panose="02020603050405020304" pitchFamily="18" charset="0"/>
                      <a:ea typeface="Cambria Math" panose="02040503050406030204" pitchFamily="18" charset="0"/>
                      <a:cs typeface="Times New Roman" panose="02020603050405020304" pitchFamily="18" charset="0"/>
                    </a:rPr>
                    <a:t>FIG 2</a:t>
                  </a:r>
                  <a:r>
                    <a:rPr lang="en-GB" sz="1600" dirty="0">
                      <a:solidFill>
                        <a:schemeClr val="bg1"/>
                      </a:solidFill>
                      <a:latin typeface="Times New Roman" panose="02020603050405020304" pitchFamily="18" charset="0"/>
                      <a:ea typeface="Cambria Math" panose="02040503050406030204" pitchFamily="18" charset="0"/>
                      <a:cs typeface="Times New Roman" panose="02020603050405020304" pitchFamily="18" charset="0"/>
                    </a:rPr>
                    <a:t>. </a:t>
                  </a:r>
                  <a:r>
                    <a:rPr lang="en-GB" sz="1600" dirty="0">
                      <a:solidFill>
                        <a:schemeClr val="bg1"/>
                      </a:solidFill>
                      <a:latin typeface="Times New Roman" panose="02020603050405020304" pitchFamily="18" charset="0"/>
                      <a:cs typeface="Times New Roman" panose="02020603050405020304" pitchFamily="18" charset="0"/>
                    </a:rPr>
                    <a:t>The greatest stability appears to be along </a:t>
                  </a:r>
                  <a14:m>
                    <m:oMath xmlns:m="http://schemas.openxmlformats.org/officeDocument/2006/math">
                      <m:r>
                        <a:rPr lang="en-GB" sz="1600" i="1">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𝑟</m:t>
                      </m:r>
                      <m:r>
                        <m:rPr>
                          <m:nor/>
                        </m:rPr>
                        <a:rPr lang="en-GB" sz="1600" b="0" i="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GB" sz="1600" i="1">
                              <a:solidFill>
                                <a:schemeClr val="bg1"/>
                              </a:solidFill>
                              <a:latin typeface="Cambria Math" panose="02040503050406030204" pitchFamily="18" charset="0"/>
                              <a:cs typeface="Times New Roman" panose="02020603050405020304" pitchFamily="18" charset="0"/>
                            </a:rPr>
                          </m:ctrlPr>
                        </m:sSubPr>
                        <m:e>
                          <m:r>
                            <a:rPr lang="en-GB" sz="1600" i="1">
                              <a:solidFill>
                                <a:schemeClr val="bg1"/>
                              </a:solidFill>
                              <a:latin typeface="Cambria Math" panose="02040503050406030204" pitchFamily="18" charset="0"/>
                              <a:cs typeface="Times New Roman" panose="02020603050405020304" pitchFamily="18" charset="0"/>
                            </a:rPr>
                            <m:t>𝑅</m:t>
                          </m:r>
                        </m:e>
                        <m:sub>
                          <m:r>
                            <a:rPr lang="en-GB" sz="1600" i="1">
                              <a:solidFill>
                                <a:schemeClr val="bg1"/>
                              </a:solidFill>
                              <a:latin typeface="Cambria Math" panose="02040503050406030204" pitchFamily="18" charset="0"/>
                              <a:cs typeface="Times New Roman" panose="02020603050405020304" pitchFamily="18" charset="0"/>
                            </a:rPr>
                            <m:t>𝐽</m:t>
                          </m:r>
                        </m:sub>
                      </m:sSub>
                    </m:oMath>
                  </a14:m>
                  <a:r>
                    <a:rPr lang="en-GB" sz="1600" dirty="0">
                      <a:solidFill>
                        <a:schemeClr val="bg1"/>
                      </a:solidFill>
                      <a:effectLst/>
                      <a:latin typeface="Times New Roman" panose="02020603050405020304" pitchFamily="18" charset="0"/>
                      <a:ea typeface="Cambria Math" panose="02040503050406030204" pitchFamily="18" charset="0"/>
                      <a:cs typeface="Times New Roman" panose="02020603050405020304" pitchFamily="18" charset="0"/>
                    </a:rPr>
                    <a:t> </a:t>
                  </a:r>
                  <a:r>
                    <a:rPr lang="en-GB"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r>
                    <a:rPr lang="en-GB" sz="1600" dirty="0">
                      <a:solidFill>
                        <a:schemeClr val="bg1"/>
                      </a:solidFill>
                      <a:effectLst/>
                      <a:latin typeface="Times New Roman" panose="02020603050405020304" pitchFamily="18" charset="0"/>
                      <a:ea typeface="Cambria Math" panose="02040503050406030204" pitchFamily="18" charset="0"/>
                      <a:cs typeface="Times New Roman" panose="02020603050405020304" pitchFamily="18" charset="0"/>
                    </a:rPr>
                    <a:t> close to the Langrage points. All asteroids within </a:t>
                  </a:r>
                  <a14:m>
                    <m:oMath xmlns:m="http://schemas.openxmlformats.org/officeDocument/2006/math">
                      <m:r>
                        <a:rPr lang="en-GB" sz="160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GB" sz="1600" b="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5</m:t>
                      </m:r>
                    </m:oMath>
                  </a14:m>
                  <a:r>
                    <a:rPr lang="en-GB" sz="1600" dirty="0">
                      <a:solidFill>
                        <a:schemeClr val="bg1"/>
                      </a:solidFill>
                      <a:effectLst/>
                      <a:latin typeface="Times New Roman" panose="02020603050405020304" pitchFamily="18" charset="0"/>
                      <a:ea typeface="Cambria Math" panose="02040503050406030204" pitchFamily="18" charset="0"/>
                      <a:cs typeface="Times New Roman" panose="02020603050405020304" pitchFamily="18" charset="0"/>
                    </a:rPr>
                    <a:t> hill radii of Jupiter are unstable, leaving a small pocket for Horseshoes to exist before the L5 Tadpole zone. </a:t>
                  </a:r>
                  <a:r>
                    <a:rPr lang="en-GB" sz="1600" dirty="0">
                      <a:solidFill>
                        <a:schemeClr val="bg1"/>
                      </a:solidFill>
                      <a:latin typeface="Times New Roman" panose="02020603050405020304" pitchFamily="18" charset="0"/>
                      <a:ea typeface="Cambria Math" panose="02040503050406030204" pitchFamily="18" charset="0"/>
                      <a:cs typeface="Times New Roman" panose="02020603050405020304" pitchFamily="18" charset="0"/>
                    </a:rPr>
                    <a:t>Horseshoes have an extremely narrow area to exist near </a:t>
                  </a:r>
                  <a14:m>
                    <m:oMath xmlns:m="http://schemas.openxmlformats.org/officeDocument/2006/math">
                      <m:r>
                        <a:rPr lang="en-GB" sz="160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𝜃</m:t>
                      </m:r>
                      <m:r>
                        <a:rPr lang="en-GB" sz="160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≈0</m:t>
                      </m:r>
                    </m:oMath>
                  </a14:m>
                  <a:r>
                    <a:rPr lang="en-GB" sz="1600" dirty="0">
                      <a:solidFill>
                        <a:schemeClr val="bg1"/>
                      </a:solidFill>
                      <a:effectLst/>
                      <a:latin typeface="Times New Roman" panose="02020603050405020304" pitchFamily="18" charset="0"/>
                      <a:ea typeface="Cambria Math" panose="02040503050406030204" pitchFamily="18" charset="0"/>
                      <a:cs typeface="Times New Roman" panose="02020603050405020304" pitchFamily="18" charset="0"/>
                    </a:rPr>
                    <a:t>, which expands significantly for </a:t>
                  </a:r>
                  <a14:m>
                    <m:oMath xmlns:m="http://schemas.openxmlformats.org/officeDocument/2006/math">
                      <m:r>
                        <a:rPr lang="en-GB" sz="160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𝜃</m:t>
                      </m:r>
                      <m:r>
                        <a:rPr lang="en-GB" sz="160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en-GB" sz="160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GB" sz="160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𝜋</m:t>
                          </m:r>
                        </m:num>
                        <m:den>
                          <m:r>
                            <a:rPr lang="en-GB" sz="1600" b="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2</m:t>
                          </m:r>
                        </m:den>
                      </m:f>
                    </m:oMath>
                  </a14:m>
                  <a:r>
                    <a:rPr lang="en-GB" sz="1600" dirty="0">
                      <a:solidFill>
                        <a:schemeClr val="bg1"/>
                      </a:solidFill>
                      <a:effectLst/>
                      <a:latin typeface="Times New Roman" panose="02020603050405020304" pitchFamily="18" charset="0"/>
                      <a:ea typeface="Cambria Math" panose="02040503050406030204" pitchFamily="18" charset="0"/>
                      <a:cs typeface="Times New Roman" panose="02020603050405020304" pitchFamily="18" charset="0"/>
                    </a:rPr>
                    <a:t> as the influence of L5 tapers off.</a:t>
                  </a:r>
                </a:p>
              </p:txBody>
            </p:sp>
          </mc:Choice>
          <mc:Fallback>
            <p:sp>
              <p:nvSpPr>
                <p:cNvPr id="22" name="Text Box 1">
                  <a:extLst>
                    <a:ext uri="{FF2B5EF4-FFF2-40B4-BE49-F238E27FC236}">
                      <a16:creationId xmlns:a16="http://schemas.microsoft.com/office/drawing/2014/main" id="{780DCC9F-C0A0-44F7-850C-D3CB194D50C4}"/>
                    </a:ext>
                  </a:extLst>
                </p:cNvPr>
                <p:cNvSpPr txBox="1">
                  <a:spLocks noRot="1" noChangeAspect="1" noMove="1" noResize="1" noEditPoints="1" noAdjustHandles="1" noChangeArrowheads="1" noChangeShapeType="1" noTextEdit="1"/>
                </p:cNvSpPr>
                <p:nvPr/>
              </p:nvSpPr>
              <p:spPr>
                <a:xfrm>
                  <a:off x="0" y="271665"/>
                  <a:ext cx="5012055" cy="3217483"/>
                </a:xfrm>
                <a:prstGeom prst="rect">
                  <a:avLst/>
                </a:prstGeom>
                <a:blipFill>
                  <a:blip r:embed="rId2"/>
                  <a:stretch>
                    <a:fillRect l="-509" t="-236" r="-382" b="-118"/>
                  </a:stretch>
                </a:blipFill>
                <a:ln w="19050">
                  <a:solidFill>
                    <a:schemeClr val="bg1"/>
                  </a:solidFill>
                </a:ln>
              </p:spPr>
              <p:txBody>
                <a:bodyPr/>
                <a:lstStyle/>
                <a:p>
                  <a:r>
                    <a:rPr lang="en-GB">
                      <a:noFill/>
                    </a:rPr>
                    <a:t> </a:t>
                  </a:r>
                </a:p>
              </p:txBody>
            </p:sp>
          </mc:Fallback>
        </mc:AlternateContent>
        <p:sp>
          <p:nvSpPr>
            <p:cNvPr id="23" name="Text Box 11">
              <a:extLst>
                <a:ext uri="{FF2B5EF4-FFF2-40B4-BE49-F238E27FC236}">
                  <a16:creationId xmlns:a16="http://schemas.microsoft.com/office/drawing/2014/main" id="{C32C11F1-4642-4060-9298-D8067542DA2D}"/>
                </a:ext>
              </a:extLst>
            </p:cNvPr>
            <p:cNvSpPr txBox="1"/>
            <p:nvPr/>
          </p:nvSpPr>
          <p:spPr>
            <a:xfrm>
              <a:off x="0" y="0"/>
              <a:ext cx="5012055" cy="271665"/>
            </a:xfrm>
            <a:prstGeom prst="rect">
              <a:avLst/>
            </a:prstGeom>
            <a:solidFill>
              <a:schemeClr val="bg1"/>
            </a:solidFill>
            <a:ln w="190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GB" sz="2400" b="1" dirty="0">
                  <a:effectLst/>
                  <a:latin typeface="Cambria Math" panose="02040503050406030204" pitchFamily="18" charset="0"/>
                  <a:ea typeface="Calibri" panose="020F0502020204030204" pitchFamily="34" charset="0"/>
                  <a:cs typeface="Times New Roman" panose="02020603050405020304" pitchFamily="18" charset="0"/>
                </a:rPr>
                <a:t>Horseshoe Regions</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26" name="TextBox 25">
            <a:extLst>
              <a:ext uri="{FF2B5EF4-FFF2-40B4-BE49-F238E27FC236}">
                <a16:creationId xmlns:a16="http://schemas.microsoft.com/office/drawing/2014/main" id="{48683EC9-3C23-420A-AD28-C4BE869BEAFE}"/>
              </a:ext>
            </a:extLst>
          </p:cNvPr>
          <p:cNvSpPr txBox="1"/>
          <p:nvPr/>
        </p:nvSpPr>
        <p:spPr>
          <a:xfrm>
            <a:off x="0" y="20833080"/>
            <a:ext cx="15119350" cy="646331"/>
          </a:xfrm>
          <a:prstGeom prst="rect">
            <a:avLst/>
          </a:prstGeom>
          <a:solidFill>
            <a:schemeClr val="bg1"/>
          </a:solidFill>
          <a:ln>
            <a:solidFill>
              <a:schemeClr val="bg1"/>
            </a:solidFill>
          </a:ln>
        </p:spPr>
        <p:txBody>
          <a:bodyPr wrap="square" rtlCol="0">
            <a:spAutoFit/>
          </a:bodyPr>
          <a:lstStyle/>
          <a:p>
            <a:r>
              <a:rPr lang="en-GB" dirty="0">
                <a:latin typeface="Times New Roman" panose="02020603050405020304" pitchFamily="18" charset="0"/>
                <a:cs typeface="Times New Roman" panose="02020603050405020304" pitchFamily="18" charset="0"/>
              </a:rPr>
              <a:t>REFERENCES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endParaRPr lang="en-GB" dirty="0">
              <a:latin typeface="Times New Roman" panose="02020603050405020304" pitchFamily="18" charset="0"/>
              <a:cs typeface="Times New Roman" panose="02020603050405020304" pitchFamily="18" charset="0"/>
            </a:endParaRPr>
          </a:p>
        </p:txBody>
      </p:sp>
      <p:pic>
        <p:nvPicPr>
          <p:cNvPr id="53" name="Picture 52" descr="A picture containing diagram&#10;&#10;Description automatically generated">
            <a:extLst>
              <a:ext uri="{FF2B5EF4-FFF2-40B4-BE49-F238E27FC236}">
                <a16:creationId xmlns:a16="http://schemas.microsoft.com/office/drawing/2014/main" id="{984BAD49-1318-4D9D-93A6-56ED96E2341C}"/>
              </a:ext>
            </a:extLst>
          </p:cNvPr>
          <p:cNvPicPr>
            <a:picLocks noChangeAspect="1"/>
          </p:cNvPicPr>
          <p:nvPr/>
        </p:nvPicPr>
        <p:blipFill rotWithShape="1">
          <a:blip r:embed="rId3">
            <a:extLst>
              <a:ext uri="{28A0092B-C50C-407E-A947-70E740481C1C}">
                <a14:useLocalDpi xmlns:a14="http://schemas.microsoft.com/office/drawing/2010/main" val="0"/>
              </a:ext>
            </a:extLst>
          </a:blip>
          <a:srcRect t="11635" r="8714" b="5848"/>
          <a:stretch/>
        </p:blipFill>
        <p:spPr>
          <a:xfrm>
            <a:off x="25937" y="9654911"/>
            <a:ext cx="5071207" cy="9168054"/>
          </a:xfrm>
          <a:prstGeom prst="rect">
            <a:avLst/>
          </a:prstGeom>
        </p:spPr>
      </p:pic>
      <p:pic>
        <p:nvPicPr>
          <p:cNvPr id="49" name="Picture 48" descr="Diagram, schematic&#10;&#10;Description automatically generated">
            <a:extLst>
              <a:ext uri="{FF2B5EF4-FFF2-40B4-BE49-F238E27FC236}">
                <a16:creationId xmlns:a16="http://schemas.microsoft.com/office/drawing/2014/main" id="{467CA185-B855-47E1-9C5C-E3071E624EDC}"/>
              </a:ext>
            </a:extLst>
          </p:cNvPr>
          <p:cNvPicPr>
            <a:picLocks noChangeAspect="1"/>
          </p:cNvPicPr>
          <p:nvPr/>
        </p:nvPicPr>
        <p:blipFill rotWithShape="1">
          <a:blip r:embed="rId4">
            <a:extLst>
              <a:ext uri="{28A0092B-C50C-407E-A947-70E740481C1C}">
                <a14:useLocalDpi xmlns:a14="http://schemas.microsoft.com/office/drawing/2010/main" val="0"/>
              </a:ext>
            </a:extLst>
          </a:blip>
          <a:srcRect l="4094" t="5681" r="2339" b="5004"/>
          <a:stretch/>
        </p:blipFill>
        <p:spPr>
          <a:xfrm>
            <a:off x="6548375" y="1360904"/>
            <a:ext cx="8555735" cy="8166923"/>
          </a:xfrm>
          <a:prstGeom prst="rect">
            <a:avLst/>
          </a:prstGeom>
        </p:spPr>
      </p:pic>
      <p:grpSp>
        <p:nvGrpSpPr>
          <p:cNvPr id="14" name="Group 13">
            <a:extLst>
              <a:ext uri="{FF2B5EF4-FFF2-40B4-BE49-F238E27FC236}">
                <a16:creationId xmlns:a16="http://schemas.microsoft.com/office/drawing/2014/main" id="{42B82EFF-7994-4AC6-81DB-8C4EE954A7CD}"/>
              </a:ext>
            </a:extLst>
          </p:cNvPr>
          <p:cNvGrpSpPr/>
          <p:nvPr/>
        </p:nvGrpSpPr>
        <p:grpSpPr>
          <a:xfrm>
            <a:off x="322354" y="1439689"/>
            <a:ext cx="6232116" cy="3050591"/>
            <a:chOff x="0" y="0"/>
            <a:chExt cx="5012055" cy="1788180"/>
          </a:xfrm>
        </p:grpSpPr>
        <mc:AlternateContent xmlns:mc="http://schemas.openxmlformats.org/markup-compatibility/2006">
          <mc:Choice xmlns:a14="http://schemas.microsoft.com/office/drawing/2010/main" Requires="a14">
            <p:sp>
              <p:nvSpPr>
                <p:cNvPr id="15" name="Text Box 1">
                  <a:extLst>
                    <a:ext uri="{FF2B5EF4-FFF2-40B4-BE49-F238E27FC236}">
                      <a16:creationId xmlns:a16="http://schemas.microsoft.com/office/drawing/2014/main" id="{5AC41CC3-5DC2-43E8-BC81-F521FE78A2DE}"/>
                    </a:ext>
                  </a:extLst>
                </p:cNvPr>
                <p:cNvSpPr txBox="1"/>
                <p:nvPr/>
              </p:nvSpPr>
              <p:spPr>
                <a:xfrm>
                  <a:off x="0" y="271665"/>
                  <a:ext cx="5012055" cy="1516515"/>
                </a:xfrm>
                <a:prstGeom prst="rect">
                  <a:avLst/>
                </a:prstGeom>
                <a:solidFill>
                  <a:schemeClr val="tx1"/>
                </a:solidFill>
                <a:ln w="190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07000"/>
                    </a:lnSpc>
                    <a:spcAft>
                      <a:spcPts val="800"/>
                    </a:spcAft>
                  </a:pPr>
                  <a:r>
                    <a:rPr lang="en-GB"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There are stationary solutions for the circular restricted 3 body problem known as the Lagrange points of an orbit. </a:t>
                  </a:r>
                  <a:endParaRPr lang="en-GB"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GB"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These Lagrange points exist where the net force on an object in the comoving frame (</a:t>
                  </a:r>
                  <a14:m>
                    <m:oMath xmlns:m="http://schemas.openxmlformats.org/officeDocument/2006/math">
                      <m:r>
                        <a:rPr lang="en-GB"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𝜔</m:t>
                      </m:r>
                      <m:r>
                        <a:rPr lang="en-GB"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GB"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GB"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2</m:t>
                          </m:r>
                          <m:r>
                            <a:rPr lang="en-GB"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𝜋</m:t>
                          </m:r>
                        </m:num>
                        <m:den>
                          <m:r>
                            <a:rPr lang="en-GB"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𝑃</m:t>
                          </m:r>
                        </m:den>
                      </m:f>
                    </m:oMath>
                  </a14:m>
                  <a:r>
                    <a:rPr lang="en-GB"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is zero. This can also be represented by the stationary solutions of the system potential.</a:t>
                  </a:r>
                  <a:endParaRPr lang="en-GB"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r>
                          <a:rPr lang="en-GB" sz="16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𝑭</m:t>
                        </m:r>
                        <m:r>
                          <a:rPr lang="en-GB" sz="16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GB" sz="16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𝒎</m:t>
                        </m:r>
                        <m:r>
                          <a:rPr lang="en-GB" sz="16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𝜵𝝓</m:t>
                        </m:r>
                        <m:r>
                          <a:rPr lang="en-GB" sz="1600" b="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GB" sz="16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𝟎</m:t>
                        </m:r>
                        <m:r>
                          <a:rPr lang="en-GB" sz="1600" b="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GB"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Three of these stationary points are saddles, and thus are unstable (L1, L2, L3), the other two</a:t>
                  </a:r>
                  <a:r>
                    <a:rPr lang="en-GB"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are stable maxima (L4, L5).</a:t>
                  </a:r>
                  <a:endParaRPr lang="en-GB"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15" name="Text Box 1">
                  <a:extLst>
                    <a:ext uri="{FF2B5EF4-FFF2-40B4-BE49-F238E27FC236}">
                      <a16:creationId xmlns:a16="http://schemas.microsoft.com/office/drawing/2014/main" id="{5AC41CC3-5DC2-43E8-BC81-F521FE78A2DE}"/>
                    </a:ext>
                  </a:extLst>
                </p:cNvPr>
                <p:cNvSpPr txBox="1">
                  <a:spLocks noRot="1" noChangeAspect="1" noMove="1" noResize="1" noEditPoints="1" noAdjustHandles="1" noChangeArrowheads="1" noChangeShapeType="1" noTextEdit="1"/>
                </p:cNvSpPr>
                <p:nvPr/>
              </p:nvSpPr>
              <p:spPr>
                <a:xfrm>
                  <a:off x="0" y="271665"/>
                  <a:ext cx="5012055" cy="1516515"/>
                </a:xfrm>
                <a:prstGeom prst="rect">
                  <a:avLst/>
                </a:prstGeom>
                <a:blipFill>
                  <a:blip r:embed="rId5"/>
                  <a:stretch>
                    <a:fillRect l="-488" t="-467" r="-293" b="-1869"/>
                  </a:stretch>
                </a:blipFill>
                <a:ln w="19050">
                  <a:solidFill>
                    <a:schemeClr val="bg1"/>
                  </a:solidFill>
                </a:ln>
              </p:spPr>
              <p:txBody>
                <a:bodyPr/>
                <a:lstStyle/>
                <a:p>
                  <a:r>
                    <a:rPr lang="en-GB">
                      <a:noFill/>
                    </a:rPr>
                    <a:t> </a:t>
                  </a:r>
                </a:p>
              </p:txBody>
            </p:sp>
          </mc:Fallback>
        </mc:AlternateContent>
        <p:sp>
          <p:nvSpPr>
            <p:cNvPr id="16" name="Text Box 11">
              <a:extLst>
                <a:ext uri="{FF2B5EF4-FFF2-40B4-BE49-F238E27FC236}">
                  <a16:creationId xmlns:a16="http://schemas.microsoft.com/office/drawing/2014/main" id="{60DE8E7A-CFBA-4AE2-A3A6-354B8AD474DF}"/>
                </a:ext>
              </a:extLst>
            </p:cNvPr>
            <p:cNvSpPr txBox="1"/>
            <p:nvPr/>
          </p:nvSpPr>
          <p:spPr>
            <a:xfrm>
              <a:off x="0" y="0"/>
              <a:ext cx="5012055" cy="271665"/>
            </a:xfrm>
            <a:prstGeom prst="rect">
              <a:avLst/>
            </a:prstGeom>
            <a:solidFill>
              <a:schemeClr val="bg1"/>
            </a:solidFill>
            <a:ln w="190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GB" sz="2400" b="1" dirty="0">
                  <a:effectLst/>
                  <a:latin typeface="Cambria Math" panose="02040503050406030204" pitchFamily="18" charset="0"/>
                  <a:ea typeface="Calibri" panose="020F0502020204030204" pitchFamily="34" charset="0"/>
                  <a:cs typeface="Times New Roman" panose="02020603050405020304" pitchFamily="18" charset="0"/>
                </a:rPr>
                <a:t>Lagrange Points</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31" name="TextBox 30">
            <a:extLst>
              <a:ext uri="{FF2B5EF4-FFF2-40B4-BE49-F238E27FC236}">
                <a16:creationId xmlns:a16="http://schemas.microsoft.com/office/drawing/2014/main" id="{8CB8356F-29E3-414E-A9B1-92DDF7D250CF}"/>
              </a:ext>
            </a:extLst>
          </p:cNvPr>
          <p:cNvSpPr txBox="1"/>
          <p:nvPr/>
        </p:nvSpPr>
        <p:spPr>
          <a:xfrm>
            <a:off x="6639561" y="7330263"/>
            <a:ext cx="2286000" cy="2308324"/>
          </a:xfrm>
          <a:prstGeom prst="rect">
            <a:avLst/>
          </a:prstGeom>
          <a:noFill/>
          <a:ln w="19050">
            <a:solidFill>
              <a:schemeClr val="bg1"/>
            </a:solidFill>
          </a:ln>
        </p:spPr>
        <p:txBody>
          <a:bodyPr wrap="square" rtlCol="0">
            <a:spAutoFit/>
          </a:bodyPr>
          <a:lstStyle/>
          <a:p>
            <a:pPr algn="just"/>
            <a:r>
              <a:rPr lang="en-GB" sz="1200" b="1" dirty="0">
                <a:solidFill>
                  <a:schemeClr val="bg1"/>
                </a:solidFill>
                <a:latin typeface="Times New Roman" panose="02020603050405020304" pitchFamily="18" charset="0"/>
                <a:cs typeface="Times New Roman" panose="02020603050405020304" pitchFamily="18" charset="0"/>
              </a:rPr>
              <a:t>FIG 1 </a:t>
            </a:r>
            <a:r>
              <a:rPr lang="en-GB" sz="1200" dirty="0">
                <a:solidFill>
                  <a:schemeClr val="bg1"/>
                </a:solidFill>
                <a:latin typeface="Times New Roman" panose="02020603050405020304" pitchFamily="18" charset="0"/>
                <a:cs typeface="Times New Roman" panose="02020603050405020304" pitchFamily="18" charset="0"/>
              </a:rPr>
              <a:t>shows the potential contours of the Sun-Jupiter system in the comoving frame. The Lagrange points exist where the potential is at a maxima. The darkest contour is representative of a Tadpole. The adjacent contour is representative of a Horseshoe. They are closed equipotential contours which encapsulate one of L4/L5, or both, respectively. </a:t>
            </a:r>
            <a:endParaRPr lang="en-GB" sz="1200" b="1" dirty="0">
              <a:solidFill>
                <a:schemeClr val="bg1"/>
              </a:solidFill>
              <a:latin typeface="Times New Roman" panose="02020603050405020304" pitchFamily="18" charset="0"/>
              <a:cs typeface="Times New Roman" panose="02020603050405020304" pitchFamily="18" charset="0"/>
            </a:endParaRPr>
          </a:p>
        </p:txBody>
      </p:sp>
      <p:grpSp>
        <p:nvGrpSpPr>
          <p:cNvPr id="18" name="Group 17">
            <a:extLst>
              <a:ext uri="{FF2B5EF4-FFF2-40B4-BE49-F238E27FC236}">
                <a16:creationId xmlns:a16="http://schemas.microsoft.com/office/drawing/2014/main" id="{97562B63-EE0D-456C-A004-6716E50029F8}"/>
              </a:ext>
            </a:extLst>
          </p:cNvPr>
          <p:cNvGrpSpPr/>
          <p:nvPr/>
        </p:nvGrpSpPr>
        <p:grpSpPr>
          <a:xfrm>
            <a:off x="322354" y="4620946"/>
            <a:ext cx="6232116" cy="5037546"/>
            <a:chOff x="0" y="0"/>
            <a:chExt cx="5012055" cy="3376360"/>
          </a:xfrm>
        </p:grpSpPr>
        <p:sp>
          <p:nvSpPr>
            <p:cNvPr id="19" name="Text Box 1">
              <a:extLst>
                <a:ext uri="{FF2B5EF4-FFF2-40B4-BE49-F238E27FC236}">
                  <a16:creationId xmlns:a16="http://schemas.microsoft.com/office/drawing/2014/main" id="{F902DA2F-28B6-4321-B7A8-ADFE44D3E046}"/>
                </a:ext>
              </a:extLst>
            </p:cNvPr>
            <p:cNvSpPr txBox="1"/>
            <p:nvPr/>
          </p:nvSpPr>
          <p:spPr>
            <a:xfrm>
              <a:off x="0" y="288326"/>
              <a:ext cx="5012055" cy="3088034"/>
            </a:xfrm>
            <a:prstGeom prst="rect">
              <a:avLst/>
            </a:prstGeom>
            <a:solidFill>
              <a:schemeClr val="tx1"/>
            </a:solidFill>
            <a:ln w="190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07000"/>
                </a:lnSpc>
                <a:spcAft>
                  <a:spcPts val="800"/>
                </a:spcAft>
              </a:pPr>
              <a:r>
                <a:rPr lang="en-GB"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 the Sun-Jupiter system asteroids at L4 and L5 closely following Jupiter in its orbit – these are known as the Trojans. There are two types:</a:t>
              </a:r>
            </a:p>
            <a:p>
              <a:pPr algn="just">
                <a:lnSpc>
                  <a:spcPct val="107000"/>
                </a:lnSpc>
                <a:spcAft>
                  <a:spcPts val="800"/>
                </a:spcAft>
              </a:pPr>
              <a:endParaRPr lang="en-GB"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GB"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GB" sz="16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GB"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GB"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GB" sz="16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GB"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GB"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Text Box 11">
              <a:extLst>
                <a:ext uri="{FF2B5EF4-FFF2-40B4-BE49-F238E27FC236}">
                  <a16:creationId xmlns:a16="http://schemas.microsoft.com/office/drawing/2014/main" id="{77A37ED2-D56E-4F65-A97E-A42609A59D2E}"/>
                </a:ext>
              </a:extLst>
            </p:cNvPr>
            <p:cNvSpPr txBox="1"/>
            <p:nvPr/>
          </p:nvSpPr>
          <p:spPr>
            <a:xfrm>
              <a:off x="0" y="0"/>
              <a:ext cx="5012055" cy="288326"/>
            </a:xfrm>
            <a:prstGeom prst="rect">
              <a:avLst/>
            </a:prstGeom>
            <a:solidFill>
              <a:schemeClr val="bg1"/>
            </a:solidFill>
            <a:ln w="190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GB" sz="2400" b="1" dirty="0">
                  <a:effectLst/>
                  <a:latin typeface="Cambria Math" panose="02040503050406030204" pitchFamily="18" charset="0"/>
                  <a:ea typeface="Calibri" panose="020F0502020204030204" pitchFamily="34" charset="0"/>
                  <a:cs typeface="Times New Roman" panose="02020603050405020304" pitchFamily="18" charset="0"/>
                </a:rPr>
                <a:t>Sun-Jupiter Trojans</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pic>
        <p:nvPicPr>
          <p:cNvPr id="32" name="Picture 4" descr="Durham University: So Much More - Limehouse">
            <a:extLst>
              <a:ext uri="{FF2B5EF4-FFF2-40B4-BE49-F238E27FC236}">
                <a16:creationId xmlns:a16="http://schemas.microsoft.com/office/drawing/2014/main" id="{664707C1-8536-47C3-A49E-374D4403A61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1155" t="25700" r="66658" b="38567"/>
          <a:stretch/>
        </p:blipFill>
        <p:spPr bwMode="auto">
          <a:xfrm>
            <a:off x="13243559" y="7817"/>
            <a:ext cx="1021081" cy="1315622"/>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6DD02181-689B-45A1-BA91-156CA5AF8577}"/>
              </a:ext>
            </a:extLst>
          </p:cNvPr>
          <p:cNvSpPr txBox="1"/>
          <p:nvPr/>
        </p:nvSpPr>
        <p:spPr>
          <a:xfrm>
            <a:off x="93754" y="315181"/>
            <a:ext cx="2344646" cy="707886"/>
          </a:xfrm>
          <a:prstGeom prst="rect">
            <a:avLst/>
          </a:prstGeom>
          <a:noFill/>
        </p:spPr>
        <p:txBody>
          <a:bodyPr wrap="square" rtlCol="0">
            <a:spAutoFit/>
          </a:bodyPr>
          <a:lstStyle/>
          <a:p>
            <a:r>
              <a:rPr lang="en-GB" sz="2000" b="1" dirty="0">
                <a:latin typeface="Times New Roman" panose="02020603050405020304" pitchFamily="18" charset="0"/>
                <a:cs typeface="Times New Roman" panose="02020603050405020304" pitchFamily="18" charset="0"/>
              </a:rPr>
              <a:t>Conor Diver</a:t>
            </a:r>
            <a:br>
              <a:rPr lang="en-GB" sz="2000" b="1" dirty="0">
                <a:latin typeface="Times New Roman" panose="02020603050405020304" pitchFamily="18" charset="0"/>
                <a:cs typeface="Times New Roman" panose="02020603050405020304" pitchFamily="18" charset="0"/>
              </a:rPr>
            </a:br>
            <a:r>
              <a:rPr lang="en-GB" sz="2000" b="1" dirty="0">
                <a:latin typeface="Times New Roman" panose="02020603050405020304" pitchFamily="18" charset="0"/>
                <a:cs typeface="Times New Roman" panose="02020603050405020304" pitchFamily="18" charset="0"/>
              </a:rPr>
              <a:t>Durham University</a:t>
            </a:r>
          </a:p>
        </p:txBody>
      </p:sp>
      <p:sp>
        <p:nvSpPr>
          <p:cNvPr id="36" name="TextBox 35">
            <a:extLst>
              <a:ext uri="{FF2B5EF4-FFF2-40B4-BE49-F238E27FC236}">
                <a16:creationId xmlns:a16="http://schemas.microsoft.com/office/drawing/2014/main" id="{290ECE79-5F22-4F5C-ABDC-26BE17E2135B}"/>
              </a:ext>
            </a:extLst>
          </p:cNvPr>
          <p:cNvSpPr txBox="1"/>
          <p:nvPr/>
        </p:nvSpPr>
        <p:spPr>
          <a:xfrm>
            <a:off x="322353" y="5658858"/>
            <a:ext cx="4774791" cy="1569660"/>
          </a:xfrm>
          <a:prstGeom prst="rect">
            <a:avLst/>
          </a:prstGeom>
          <a:noFill/>
          <a:ln>
            <a:noFill/>
          </a:ln>
        </p:spPr>
        <p:txBody>
          <a:bodyPr wrap="square" rtlCol="0">
            <a:spAutoFit/>
          </a:bodyPr>
          <a:lstStyle/>
          <a:p>
            <a:pPr algn="just"/>
            <a:r>
              <a:rPr lang="en-GB" sz="16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TADPOLES </a:t>
            </a:r>
            <a:r>
              <a:rPr lang="en-GB"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orbit L4 or L5. They are extremely stable, and follow potential contours around either L4 or L5 – they draw out their namesake in a comoving frame with Jupiter. Their distance oscillations from Jupiter as they orbit L4/5 are low amplitude, and are of a constant period.</a:t>
            </a:r>
            <a:endParaRPr lang="en-GB" sz="1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11CDC49D-9FC1-4A6B-833F-F4354D17271F}"/>
                  </a:ext>
                </a:extLst>
              </p:cNvPr>
              <p:cNvSpPr txBox="1"/>
              <p:nvPr/>
            </p:nvSpPr>
            <p:spPr>
              <a:xfrm>
                <a:off x="81763" y="18841244"/>
                <a:ext cx="4952855" cy="1814599"/>
              </a:xfrm>
              <a:prstGeom prst="rect">
                <a:avLst/>
              </a:prstGeom>
              <a:noFill/>
              <a:ln w="19050">
                <a:solidFill>
                  <a:schemeClr val="bg1"/>
                </a:solidFill>
              </a:ln>
            </p:spPr>
            <p:txBody>
              <a:bodyPr wrap="square" rtlCol="0">
                <a:spAutoFit/>
              </a:bodyPr>
              <a:lstStyle/>
              <a:p>
                <a:pPr algn="just"/>
                <a:r>
                  <a:rPr lang="en-GB" sz="1200" b="1" dirty="0">
                    <a:solidFill>
                      <a:schemeClr val="bg1"/>
                    </a:solidFill>
                    <a:latin typeface="Times New Roman" panose="02020603050405020304" pitchFamily="18" charset="0"/>
                    <a:cs typeface="Times New Roman" panose="02020603050405020304" pitchFamily="18" charset="0"/>
                  </a:rPr>
                  <a:t>FIG 2 </a:t>
                </a:r>
                <a:r>
                  <a:rPr lang="en-GB" sz="1200" dirty="0">
                    <a:solidFill>
                      <a:schemeClr val="bg1"/>
                    </a:solidFill>
                    <a:latin typeface="Times New Roman" panose="02020603050405020304" pitchFamily="18" charset="0"/>
                    <a:cs typeface="Times New Roman" panose="02020603050405020304" pitchFamily="18" charset="0"/>
                  </a:rPr>
                  <a:t>is a Monte Carlo simulation of </a:t>
                </a:r>
                <a14:m>
                  <m:oMath xmlns:m="http://schemas.openxmlformats.org/officeDocument/2006/math">
                    <m:r>
                      <a:rPr lang="en-GB" sz="1200" b="0" i="1" smtClean="0">
                        <a:solidFill>
                          <a:schemeClr val="bg1"/>
                        </a:solidFill>
                        <a:latin typeface="Cambria Math" panose="02040503050406030204" pitchFamily="18" charset="0"/>
                        <a:cs typeface="Times New Roman" panose="02020603050405020304" pitchFamily="18" charset="0"/>
                      </a:rPr>
                      <m:t>𝑁</m:t>
                    </m:r>
                    <m:r>
                      <a:rPr lang="en-GB" sz="12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≈2300</m:t>
                    </m:r>
                  </m:oMath>
                </a14:m>
                <a:r>
                  <a:rPr lang="en-GB" sz="1200" b="1" dirty="0">
                    <a:solidFill>
                      <a:schemeClr val="bg1"/>
                    </a:solidFill>
                    <a:latin typeface="Times New Roman" panose="02020603050405020304" pitchFamily="18" charset="0"/>
                    <a:cs typeface="Times New Roman" panose="02020603050405020304" pitchFamily="18" charset="0"/>
                  </a:rPr>
                  <a:t> </a:t>
                </a:r>
                <a:r>
                  <a:rPr lang="en-GB" sz="1200" dirty="0">
                    <a:solidFill>
                      <a:schemeClr val="bg1"/>
                    </a:solidFill>
                    <a:latin typeface="Times New Roman" panose="02020603050405020304" pitchFamily="18" charset="0"/>
                    <a:cs typeface="Times New Roman" panose="02020603050405020304" pitchFamily="18" charset="0"/>
                  </a:rPr>
                  <a:t>asteroids with conditions </a:t>
                </a:r>
                <a14:m>
                  <m:oMath xmlns:m="http://schemas.openxmlformats.org/officeDocument/2006/math">
                    <m:r>
                      <a:rPr lang="en-GB" sz="1200" b="0" i="0" smtClean="0">
                        <a:solidFill>
                          <a:schemeClr val="bg1"/>
                        </a:solidFill>
                        <a:latin typeface="Cambria Math" panose="02040503050406030204" pitchFamily="18" charset="0"/>
                        <a:cs typeface="Times New Roman" panose="02020603050405020304" pitchFamily="18" charset="0"/>
                      </a:rPr>
                      <m:t>0.95</m:t>
                    </m:r>
                    <m:sSub>
                      <m:sSubPr>
                        <m:ctrlPr>
                          <a:rPr lang="en-GB" sz="1200" i="1" smtClean="0">
                            <a:solidFill>
                              <a:schemeClr val="bg1"/>
                            </a:solidFill>
                            <a:latin typeface="Cambria Math" panose="02040503050406030204" pitchFamily="18" charset="0"/>
                            <a:cs typeface="Times New Roman" panose="02020603050405020304" pitchFamily="18" charset="0"/>
                          </a:rPr>
                        </m:ctrlPr>
                      </m:sSubPr>
                      <m:e>
                        <m:r>
                          <a:rPr lang="en-GB" sz="1200" b="0" i="1" smtClean="0">
                            <a:solidFill>
                              <a:schemeClr val="bg1"/>
                            </a:solidFill>
                            <a:latin typeface="Cambria Math" panose="02040503050406030204" pitchFamily="18" charset="0"/>
                            <a:cs typeface="Times New Roman" panose="02020603050405020304" pitchFamily="18" charset="0"/>
                          </a:rPr>
                          <m:t>𝑅</m:t>
                        </m:r>
                      </m:e>
                      <m:sub>
                        <m:r>
                          <a:rPr lang="en-GB" sz="1200" b="0" i="1" smtClean="0">
                            <a:solidFill>
                              <a:schemeClr val="bg1"/>
                            </a:solidFill>
                            <a:latin typeface="Cambria Math" panose="02040503050406030204" pitchFamily="18" charset="0"/>
                            <a:cs typeface="Times New Roman" panose="02020603050405020304" pitchFamily="18" charset="0"/>
                          </a:rPr>
                          <m:t>𝐽</m:t>
                        </m:r>
                      </m:sub>
                    </m:sSub>
                    <m:r>
                      <a:rPr lang="en-GB" sz="12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r>
                      <a:rPr lang="en-GB" sz="12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𝑟</m:t>
                    </m:r>
                    <m:r>
                      <a:rPr lang="en-GB" sz="12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r>
                      <m:rPr>
                        <m:nor/>
                      </m:rPr>
                      <a:rPr lang="en-GB" sz="1200" i="0" dirty="0" smtClean="0">
                        <a:solidFill>
                          <a:schemeClr val="bg1"/>
                        </a:solidFill>
                        <a:latin typeface="Times New Roman" panose="02020603050405020304" pitchFamily="18" charset="0"/>
                        <a:cs typeface="Times New Roman" panose="02020603050405020304" pitchFamily="18" charset="0"/>
                      </a:rPr>
                      <m:t>1.</m:t>
                    </m:r>
                    <m:r>
                      <a:rPr lang="en-GB" sz="1200" b="0" i="1" dirty="0" smtClean="0">
                        <a:solidFill>
                          <a:schemeClr val="bg1"/>
                        </a:solidFill>
                        <a:latin typeface="Cambria Math" panose="02040503050406030204" pitchFamily="18" charset="0"/>
                        <a:cs typeface="Times New Roman" panose="02020603050405020304" pitchFamily="18" charset="0"/>
                      </a:rPr>
                      <m:t>05</m:t>
                    </m:r>
                    <m:sSub>
                      <m:sSubPr>
                        <m:ctrlPr>
                          <a:rPr lang="en-GB" sz="1200" i="1">
                            <a:solidFill>
                              <a:schemeClr val="bg1"/>
                            </a:solidFill>
                            <a:latin typeface="Cambria Math" panose="02040503050406030204" pitchFamily="18" charset="0"/>
                            <a:cs typeface="Times New Roman" panose="02020603050405020304" pitchFamily="18" charset="0"/>
                          </a:rPr>
                        </m:ctrlPr>
                      </m:sSubPr>
                      <m:e>
                        <m:r>
                          <a:rPr lang="en-GB" sz="1200" b="0" i="1">
                            <a:solidFill>
                              <a:schemeClr val="bg1"/>
                            </a:solidFill>
                            <a:latin typeface="Cambria Math" panose="02040503050406030204" pitchFamily="18" charset="0"/>
                            <a:cs typeface="Times New Roman" panose="02020603050405020304" pitchFamily="18" charset="0"/>
                          </a:rPr>
                          <m:t>𝑅</m:t>
                        </m:r>
                      </m:e>
                      <m:sub>
                        <m:r>
                          <a:rPr lang="en-GB" sz="1200" b="0" i="1">
                            <a:solidFill>
                              <a:schemeClr val="bg1"/>
                            </a:solidFill>
                            <a:latin typeface="Cambria Math" panose="02040503050406030204" pitchFamily="18" charset="0"/>
                            <a:cs typeface="Times New Roman" panose="02020603050405020304" pitchFamily="18" charset="0"/>
                          </a:rPr>
                          <m:t>𝐽</m:t>
                        </m:r>
                      </m:sub>
                    </m:sSub>
                  </m:oMath>
                </a14:m>
                <a:r>
                  <a:rPr lang="en-GB" sz="1200" dirty="0">
                    <a:solidFill>
                      <a:schemeClr val="bg1"/>
                    </a:solidFill>
                    <a:latin typeface="Times New Roman" panose="02020603050405020304" pitchFamily="18" charset="0"/>
                    <a:cs typeface="Times New Roman" panose="02020603050405020304" pitchFamily="18" charset="0"/>
                  </a:rPr>
                  <a:t>;</a:t>
                </a:r>
                <a14:m>
                  <m:oMath xmlns:m="http://schemas.openxmlformats.org/officeDocument/2006/math">
                    <m:r>
                      <a:rPr lang="en-GB" sz="1200" b="0" i="0" dirty="0" smtClean="0">
                        <a:solidFill>
                          <a:schemeClr val="bg1"/>
                        </a:solidFill>
                        <a:latin typeface="Cambria Math" panose="02040503050406030204" pitchFamily="18" charset="0"/>
                        <a:cs typeface="Times New Roman" panose="02020603050405020304" pitchFamily="18" charset="0"/>
                      </a:rPr>
                      <m:t>−</m:t>
                    </m:r>
                    <m:f>
                      <m:fPr>
                        <m:ctrlPr>
                          <a:rPr lang="en-GB" sz="1200" i="1" dirty="0" smtClean="0">
                            <a:solidFill>
                              <a:schemeClr val="bg1"/>
                            </a:solidFill>
                            <a:latin typeface="Cambria Math" panose="02040503050406030204" pitchFamily="18" charset="0"/>
                            <a:cs typeface="Times New Roman" panose="02020603050405020304" pitchFamily="18" charset="0"/>
                          </a:rPr>
                        </m:ctrlPr>
                      </m:fPr>
                      <m:num>
                        <m:r>
                          <a:rPr lang="en-GB" sz="1200" i="1" dirty="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𝜋</m:t>
                        </m:r>
                      </m:num>
                      <m:den>
                        <m:r>
                          <a:rPr lang="en-GB" sz="1200" b="0" i="1" dirty="0" smtClean="0">
                            <a:solidFill>
                              <a:schemeClr val="bg1"/>
                            </a:solidFill>
                            <a:latin typeface="Cambria Math" panose="02040503050406030204" pitchFamily="18" charset="0"/>
                            <a:cs typeface="Times New Roman" panose="02020603050405020304" pitchFamily="18" charset="0"/>
                          </a:rPr>
                          <m:t>2</m:t>
                        </m:r>
                      </m:den>
                    </m:f>
                    <m:r>
                      <a:rPr lang="en-GB" sz="1200" i="1" dirty="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r>
                      <a:rPr lang="en-GB" sz="1200" i="1" dirty="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𝜃</m:t>
                    </m:r>
                    <m:r>
                      <a:rPr lang="en-GB" sz="1200" i="1" dirty="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GB" sz="1200" i="1" dirty="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GB" sz="1200" i="1" dirty="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𝜋</m:t>
                        </m:r>
                      </m:num>
                      <m:den>
                        <m:r>
                          <a:rPr lang="en-GB" sz="1200" b="0" i="1" dirty="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2</m:t>
                        </m:r>
                      </m:den>
                    </m:f>
                  </m:oMath>
                </a14:m>
                <a:r>
                  <a:rPr lang="en-GB" sz="1200" dirty="0">
                    <a:solidFill>
                      <a:schemeClr val="bg1"/>
                    </a:solidFill>
                    <a:latin typeface="Times New Roman" panose="02020603050405020304" pitchFamily="18" charset="0"/>
                    <a:cs typeface="Times New Roman" panose="02020603050405020304" pitchFamily="18" charset="0"/>
                  </a:rPr>
                  <a:t>. Each dot represents the initial position of an asteroid generated with a “stable” velocity, which was then simulated over </a:t>
                </a:r>
                <a14:m>
                  <m:oMath xmlns:m="http://schemas.openxmlformats.org/officeDocument/2006/math">
                    <m:r>
                      <a:rPr lang="en-GB" sz="120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r>
                      <a:rPr lang="en-GB" sz="12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340</m:t>
                    </m:r>
                  </m:oMath>
                </a14:m>
                <a:r>
                  <a:rPr lang="en-GB" sz="1200" dirty="0">
                    <a:solidFill>
                      <a:schemeClr val="bg1"/>
                    </a:solidFill>
                    <a:latin typeface="Times New Roman" panose="02020603050405020304" pitchFamily="18" charset="0"/>
                    <a:cs typeface="Times New Roman" panose="02020603050405020304" pitchFamily="18" charset="0"/>
                  </a:rPr>
                  <a:t>yrs and subsequently classified as a Tadpole, Horseshoe, or Unstable asteroid. The Tadpoles and Horseshoes generally follow the previously described equipotential contours. Some Tadpoles extend further past the expected L5 influence zone, and the zone containing Horseshoes is narrower than expected. The system is symmetric about </a:t>
                </a:r>
                <a14:m>
                  <m:oMath xmlns:m="http://schemas.openxmlformats.org/officeDocument/2006/math">
                    <m:r>
                      <a:rPr lang="en-GB" sz="1200" i="1">
                        <a:solidFill>
                          <a:schemeClr val="bg1"/>
                        </a:solidFill>
                        <a:latin typeface="Cambria Math" panose="02040503050406030204" pitchFamily="18" charset="0"/>
                        <a:cs typeface="Times New Roman" panose="02020603050405020304" pitchFamily="18" charset="0"/>
                      </a:rPr>
                      <m:t>𝑦</m:t>
                    </m:r>
                    <m:r>
                      <a:rPr lang="en-GB" sz="1200" i="1">
                        <a:solidFill>
                          <a:schemeClr val="bg1"/>
                        </a:solidFill>
                        <a:latin typeface="Cambria Math" panose="02040503050406030204" pitchFamily="18" charset="0"/>
                        <a:cs typeface="Times New Roman" panose="02020603050405020304" pitchFamily="18" charset="0"/>
                      </a:rPr>
                      <m:t>=0</m:t>
                    </m:r>
                  </m:oMath>
                </a14:m>
                <a:r>
                  <a:rPr lang="en-GB" sz="1200" dirty="0">
                    <a:solidFill>
                      <a:schemeClr val="bg1"/>
                    </a:solidFill>
                    <a:latin typeface="Times New Roman" panose="02020603050405020304" pitchFamily="18" charset="0"/>
                    <a:cs typeface="Times New Roman" panose="02020603050405020304" pitchFamily="18" charset="0"/>
                  </a:rPr>
                  <a:t>, and hence L4 is identical to L5.</a:t>
                </a:r>
              </a:p>
            </p:txBody>
          </p:sp>
        </mc:Choice>
        <mc:Fallback>
          <p:sp>
            <p:nvSpPr>
              <p:cNvPr id="45" name="TextBox 44">
                <a:extLst>
                  <a:ext uri="{FF2B5EF4-FFF2-40B4-BE49-F238E27FC236}">
                    <a16:creationId xmlns:a16="http://schemas.microsoft.com/office/drawing/2014/main" id="{11CDC49D-9FC1-4A6B-833F-F4354D17271F}"/>
                  </a:ext>
                </a:extLst>
              </p:cNvPr>
              <p:cNvSpPr txBox="1">
                <a:spLocks noRot="1" noChangeAspect="1" noMove="1" noResize="1" noEditPoints="1" noAdjustHandles="1" noChangeArrowheads="1" noChangeShapeType="1" noTextEdit="1"/>
              </p:cNvSpPr>
              <p:nvPr/>
            </p:nvSpPr>
            <p:spPr>
              <a:xfrm>
                <a:off x="81763" y="18841244"/>
                <a:ext cx="4952855" cy="1814599"/>
              </a:xfrm>
              <a:prstGeom prst="rect">
                <a:avLst/>
              </a:prstGeom>
              <a:blipFill>
                <a:blip r:embed="rId7"/>
                <a:stretch>
                  <a:fillRect b="-1333"/>
                </a:stretch>
              </a:blipFill>
              <a:ln w="19050">
                <a:solidFill>
                  <a:schemeClr val="bg1"/>
                </a:solidFill>
              </a:ln>
            </p:spPr>
            <p:txBody>
              <a:bodyPr/>
              <a:lstStyle/>
              <a:p>
                <a:r>
                  <a:rPr lang="en-GB">
                    <a:noFill/>
                  </a:rPr>
                  <a:t> </a:t>
                </a:r>
              </a:p>
            </p:txBody>
          </p:sp>
        </mc:Fallback>
      </mc:AlternateContent>
      <p:grpSp>
        <p:nvGrpSpPr>
          <p:cNvPr id="46" name="Group 45">
            <a:extLst>
              <a:ext uri="{FF2B5EF4-FFF2-40B4-BE49-F238E27FC236}">
                <a16:creationId xmlns:a16="http://schemas.microsoft.com/office/drawing/2014/main" id="{85007539-C781-4F6C-A098-DB19ED1AB6DF}"/>
              </a:ext>
            </a:extLst>
          </p:cNvPr>
          <p:cNvGrpSpPr/>
          <p:nvPr/>
        </p:nvGrpSpPr>
        <p:grpSpPr>
          <a:xfrm>
            <a:off x="10152832" y="9759073"/>
            <a:ext cx="4703628" cy="5572367"/>
            <a:chOff x="0" y="0"/>
            <a:chExt cx="5012055" cy="3605206"/>
          </a:xfrm>
        </p:grpSpPr>
        <mc:AlternateContent xmlns:mc="http://schemas.openxmlformats.org/markup-compatibility/2006" xmlns:a14="http://schemas.microsoft.com/office/drawing/2010/main">
          <mc:Choice Requires="a14">
            <p:sp>
              <p:nvSpPr>
                <p:cNvPr id="47" name="Text Box 1">
                  <a:extLst>
                    <a:ext uri="{FF2B5EF4-FFF2-40B4-BE49-F238E27FC236}">
                      <a16:creationId xmlns:a16="http://schemas.microsoft.com/office/drawing/2014/main" id="{D2A32063-B8C5-4023-BFAF-02E17B34B613}"/>
                    </a:ext>
                  </a:extLst>
                </p:cNvPr>
                <p:cNvSpPr txBox="1"/>
                <p:nvPr/>
              </p:nvSpPr>
              <p:spPr>
                <a:xfrm>
                  <a:off x="0" y="271665"/>
                  <a:ext cx="5012055" cy="3333541"/>
                </a:xfrm>
                <a:prstGeom prst="rect">
                  <a:avLst/>
                </a:prstGeom>
                <a:solidFill>
                  <a:schemeClr val="tx1"/>
                </a:solidFill>
                <a:ln w="190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07000"/>
                    </a:lnSpc>
                    <a:spcAft>
                      <a:spcPts val="800"/>
                    </a:spcAft>
                  </a:pPr>
                  <a:r>
                    <a:rPr lang="en-GB" sz="1600" dirty="0">
                      <a:solidFill>
                        <a:schemeClr val="bg1"/>
                      </a:solidFill>
                      <a:effectLst/>
                      <a:latin typeface="Times New Roman" panose="02020603050405020304" pitchFamily="18" charset="0"/>
                      <a:ea typeface="Cambria Math" panose="02040503050406030204" pitchFamily="18" charset="0"/>
                      <a:cs typeface="Times New Roman" panose="02020603050405020304" pitchFamily="18" charset="0"/>
                    </a:rPr>
                    <a:t>Horseshoe orbits of any type have a maximum theoretical lifetime of </a:t>
                  </a:r>
                  <a14:m>
                    <m:oMath xmlns:m="http://schemas.openxmlformats.org/officeDocument/2006/math">
                      <m:r>
                        <m:rPr>
                          <m:sty m:val="p"/>
                        </m:rPr>
                        <a:rPr lang="el-GR" sz="160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Γ</m:t>
                      </m:r>
                      <m:r>
                        <a:rPr lang="el-GR" sz="160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GB" sz="1600" b="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𝑃</m:t>
                      </m:r>
                      <m:r>
                        <a:rPr lang="en-GB" sz="1600" b="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Sup>
                        <m:sSupPr>
                          <m:ctrlPr>
                            <a:rPr lang="en-GB" sz="1600" b="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GB" sz="1600" b="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𝜇</m:t>
                          </m:r>
                        </m:e>
                        <m:sup>
                          <m:r>
                            <a:rPr lang="en-GB" sz="1600" b="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5/3</m:t>
                          </m:r>
                        </m:sup>
                      </m:sSup>
                      <m:r>
                        <a:rPr lang="en-GB" sz="1600" b="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Sup>
                        <m:sSupPr>
                          <m:ctrlPr>
                            <a:rPr lang="en-GB" sz="1600" b="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GB" sz="1600" b="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10</m:t>
                          </m:r>
                        </m:e>
                        <m:sup>
                          <m:r>
                            <a:rPr lang="en-GB" sz="1600" b="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6</m:t>
                          </m:r>
                        </m:sup>
                      </m:sSup>
                      <m:r>
                        <m:rPr>
                          <m:sty m:val="p"/>
                        </m:rPr>
                        <a:rPr lang="en-GB" sz="1600" b="0" i="0"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yrs</m:t>
                      </m:r>
                    </m:oMath>
                  </a14:m>
                  <a:r>
                    <a:rPr lang="en-GB" sz="1600" dirty="0">
                      <a:solidFill>
                        <a:schemeClr val="bg1"/>
                      </a:solidFill>
                      <a:effectLst/>
                      <a:latin typeface="Times New Roman" panose="02020603050405020304" pitchFamily="18" charset="0"/>
                      <a:ea typeface="Cambria Math" panose="02040503050406030204" pitchFamily="18" charset="0"/>
                      <a:cs typeface="Times New Roman" panose="02020603050405020304" pitchFamily="18" charset="0"/>
                    </a:rPr>
                    <a:t> for the Sun/Jupiter system. </a:t>
                  </a:r>
                </a:p>
                <a:p>
                  <a:pPr algn="just">
                    <a:lnSpc>
                      <a:spcPct val="107000"/>
                    </a:lnSpc>
                    <a:spcAft>
                      <a:spcPts val="800"/>
                    </a:spcAft>
                  </a:pPr>
                  <a:r>
                    <a:rPr lang="en-GB" sz="1600" dirty="0">
                      <a:solidFill>
                        <a:schemeClr val="bg1"/>
                      </a:solidFill>
                      <a:effectLst/>
                      <a:latin typeface="Times New Roman" panose="02020603050405020304" pitchFamily="18" charset="0"/>
                      <a:ea typeface="Cambria Math" panose="02040503050406030204" pitchFamily="18" charset="0"/>
                      <a:cs typeface="Times New Roman" panose="02020603050405020304" pitchFamily="18" charset="0"/>
                    </a:rPr>
                    <a:t>With each subsequent pursuit, the acceleration kick from Jupiter proximity causes the horns of the orbit to approach closer to Jupiter. </a:t>
                  </a:r>
                  <a:r>
                    <a:rPr lang="en-GB" sz="1600" dirty="0">
                      <a:solidFill>
                        <a:schemeClr val="bg1"/>
                      </a:solidFill>
                      <a:latin typeface="Times New Roman" panose="02020603050405020304" pitchFamily="18" charset="0"/>
                      <a:ea typeface="Cambria Math" panose="02040503050406030204" pitchFamily="18" charset="0"/>
                      <a:cs typeface="Times New Roman" panose="02020603050405020304" pitchFamily="18" charset="0"/>
                    </a:rPr>
                    <a:t>This results in a positive feedback cycle where the closest approach to Jupiter shrinks with each cycle, until the asteroid is ejected at </a:t>
                  </a:r>
                  <a14:m>
                    <m:oMath xmlns:m="http://schemas.openxmlformats.org/officeDocument/2006/math">
                      <m:r>
                        <a:rPr lang="en-GB" sz="16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𝑑</m:t>
                      </m:r>
                      <m:r>
                        <a:rPr lang="en-GB" sz="16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≈5</m:t>
                      </m:r>
                    </m:oMath>
                  </a14:m>
                  <a:r>
                    <a:rPr lang="en-GB" sz="1600" dirty="0">
                      <a:solidFill>
                        <a:schemeClr val="bg1"/>
                      </a:solidFill>
                      <a:effectLst/>
                      <a:latin typeface="Times New Roman" panose="02020603050405020304" pitchFamily="18" charset="0"/>
                      <a:ea typeface="Cambria Math" panose="02040503050406030204" pitchFamily="18" charset="0"/>
                      <a:cs typeface="Times New Roman" panose="02020603050405020304" pitchFamily="18" charset="0"/>
                    </a:rPr>
                    <a:t> Jupiter hill radii. Hence we hypothesise that asteroids perturbed into a Horseshoe trajectory further from Jupiter have longer lifetimes. </a:t>
                  </a:r>
                </a:p>
                <a:p>
                  <a:pPr algn="just">
                    <a:lnSpc>
                      <a:spcPct val="107000"/>
                    </a:lnSpc>
                    <a:spcAft>
                      <a:spcPts val="800"/>
                    </a:spcAft>
                  </a:pPr>
                  <a:r>
                    <a:rPr lang="en-GB" sz="1600" dirty="0">
                      <a:solidFill>
                        <a:schemeClr val="bg1"/>
                      </a:solidFill>
                      <a:latin typeface="Times New Roman" panose="02020603050405020304" pitchFamily="18" charset="0"/>
                      <a:ea typeface="Cambria Math" panose="02040503050406030204" pitchFamily="18" charset="0"/>
                      <a:cs typeface="Times New Roman" panose="02020603050405020304" pitchFamily="18" charset="0"/>
                    </a:rPr>
                    <a:t>The most likely perturbation candidate is a fringe Tadpole Trojan. Inter-Trojan dynamics could “swing” an asteroid; or a high eccentricity comet may collide with and push it into a Horseshoe zone. Long-term solar effects such as radiation pressure, or the </a:t>
                  </a:r>
                  <a:r>
                    <a:rPr lang="en-GB" sz="1600" dirty="0" err="1">
                      <a:solidFill>
                        <a:schemeClr val="bg1"/>
                      </a:solidFill>
                      <a:latin typeface="Times New Roman" panose="02020603050405020304" pitchFamily="18" charset="0"/>
                      <a:ea typeface="Cambria Math" panose="02040503050406030204" pitchFamily="18" charset="0"/>
                      <a:cs typeface="Times New Roman" panose="02020603050405020304" pitchFamily="18" charset="0"/>
                    </a:rPr>
                    <a:t>Yarkovsky</a:t>
                  </a:r>
                  <a:r>
                    <a:rPr lang="en-GB" sz="1600" dirty="0">
                      <a:solidFill>
                        <a:schemeClr val="bg1"/>
                      </a:solidFill>
                      <a:latin typeface="Times New Roman" panose="02020603050405020304" pitchFamily="18" charset="0"/>
                      <a:ea typeface="Cambria Math" panose="02040503050406030204" pitchFamily="18" charset="0"/>
                      <a:cs typeface="Times New Roman" panose="02020603050405020304" pitchFamily="18" charset="0"/>
                    </a:rPr>
                    <a:t> effect may eventually lead to sufficient perturbation – however this is unlikely.</a:t>
                  </a:r>
                  <a:endParaRPr lang="en-GB" sz="1600" dirty="0">
                    <a:solidFill>
                      <a:schemeClr val="bg1"/>
                    </a:solidFill>
                    <a:effectLst/>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47" name="Text Box 1">
                  <a:extLst>
                    <a:ext uri="{FF2B5EF4-FFF2-40B4-BE49-F238E27FC236}">
                      <a16:creationId xmlns:a16="http://schemas.microsoft.com/office/drawing/2014/main" id="{D2A32063-B8C5-4023-BFAF-02E17B34B613}"/>
                    </a:ext>
                  </a:extLst>
                </p:cNvPr>
                <p:cNvSpPr txBox="1">
                  <a:spLocks noRot="1" noChangeAspect="1" noMove="1" noResize="1" noEditPoints="1" noAdjustHandles="1" noChangeArrowheads="1" noChangeShapeType="1" noTextEdit="1"/>
                </p:cNvSpPr>
                <p:nvPr/>
              </p:nvSpPr>
              <p:spPr>
                <a:xfrm>
                  <a:off x="0" y="271665"/>
                  <a:ext cx="5012055" cy="3333541"/>
                </a:xfrm>
                <a:prstGeom prst="rect">
                  <a:avLst/>
                </a:prstGeom>
                <a:blipFill>
                  <a:blip r:embed="rId8"/>
                  <a:stretch>
                    <a:fillRect l="-516" t="-236" r="-387"/>
                  </a:stretch>
                </a:blipFill>
                <a:ln w="19050">
                  <a:solidFill>
                    <a:schemeClr val="bg1"/>
                  </a:solidFill>
                </a:ln>
              </p:spPr>
              <p:txBody>
                <a:bodyPr/>
                <a:lstStyle/>
                <a:p>
                  <a:r>
                    <a:rPr lang="en-GB">
                      <a:noFill/>
                    </a:rPr>
                    <a:t> </a:t>
                  </a:r>
                </a:p>
              </p:txBody>
            </p:sp>
          </mc:Fallback>
        </mc:AlternateContent>
        <p:sp>
          <p:nvSpPr>
            <p:cNvPr id="48" name="Text Box 11">
              <a:extLst>
                <a:ext uri="{FF2B5EF4-FFF2-40B4-BE49-F238E27FC236}">
                  <a16:creationId xmlns:a16="http://schemas.microsoft.com/office/drawing/2014/main" id="{A0531CD0-6A29-4EA3-AC86-EC5BC585D17B}"/>
                </a:ext>
              </a:extLst>
            </p:cNvPr>
            <p:cNvSpPr txBox="1"/>
            <p:nvPr/>
          </p:nvSpPr>
          <p:spPr>
            <a:xfrm>
              <a:off x="0" y="0"/>
              <a:ext cx="5012055" cy="271665"/>
            </a:xfrm>
            <a:prstGeom prst="rect">
              <a:avLst/>
            </a:prstGeom>
            <a:solidFill>
              <a:schemeClr val="bg1"/>
            </a:solidFill>
            <a:ln w="190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GB" sz="2400" b="1" dirty="0">
                  <a:effectLst/>
                  <a:latin typeface="Cambria Math" panose="02040503050406030204" pitchFamily="18" charset="0"/>
                  <a:ea typeface="Calibri" panose="020F0502020204030204" pitchFamily="34" charset="0"/>
                  <a:cs typeface="Times New Roman" panose="02020603050405020304" pitchFamily="18" charset="0"/>
                </a:rPr>
                <a:t>Horseshoe Lifetime</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40" name="Group 39">
            <a:extLst>
              <a:ext uri="{FF2B5EF4-FFF2-40B4-BE49-F238E27FC236}">
                <a16:creationId xmlns:a16="http://schemas.microsoft.com/office/drawing/2014/main" id="{96E4B725-7C6E-43A0-B995-51E6A6745C15}"/>
              </a:ext>
            </a:extLst>
          </p:cNvPr>
          <p:cNvGrpSpPr/>
          <p:nvPr/>
        </p:nvGrpSpPr>
        <p:grpSpPr>
          <a:xfrm>
            <a:off x="322352" y="7223851"/>
            <a:ext cx="6232116" cy="2434640"/>
            <a:chOff x="352832" y="7574371"/>
            <a:chExt cx="6232116" cy="2434640"/>
          </a:xfrm>
        </p:grpSpPr>
        <p:sp>
          <p:nvSpPr>
            <p:cNvPr id="37" name="TextBox 36">
              <a:extLst>
                <a:ext uri="{FF2B5EF4-FFF2-40B4-BE49-F238E27FC236}">
                  <a16:creationId xmlns:a16="http://schemas.microsoft.com/office/drawing/2014/main" id="{ADF23866-D816-4CC0-9F2B-650DA088F629}"/>
                </a:ext>
              </a:extLst>
            </p:cNvPr>
            <p:cNvSpPr txBox="1"/>
            <p:nvPr/>
          </p:nvSpPr>
          <p:spPr>
            <a:xfrm>
              <a:off x="1810157" y="7574371"/>
              <a:ext cx="4774791" cy="1918859"/>
            </a:xfrm>
            <a:prstGeom prst="rect">
              <a:avLst/>
            </a:prstGeom>
            <a:noFill/>
            <a:ln>
              <a:noFill/>
            </a:ln>
          </p:spPr>
          <p:txBody>
            <a:bodyPr wrap="square" rtlCol="0">
              <a:spAutoFit/>
            </a:bodyPr>
            <a:lstStyle/>
            <a:p>
              <a:pPr algn="just">
                <a:lnSpc>
                  <a:spcPct val="107000"/>
                </a:lnSpc>
                <a:spcAft>
                  <a:spcPts val="800"/>
                </a:spcAft>
              </a:pPr>
              <a:r>
                <a:rPr lang="en-GB"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HORSESHOES</a:t>
              </a:r>
              <a:r>
                <a:rPr lang="en-GB"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orbit both L4 and L5. They are quasi-stable, and follow potential contours around both L4 and L5 in a horseshoe shape. They have a higher amplitude distance oscillation, with a more erratic period. </a:t>
              </a:r>
              <a:r>
                <a:rPr lang="en-GB"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They exist in a pursuit orbit with Jupiter – catching up decelerates them into a higher orbit with the</a:t>
              </a:r>
              <a:endParaRPr lang="en-GB" sz="1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2" name="TextBox 41">
              <a:extLst>
                <a:ext uri="{FF2B5EF4-FFF2-40B4-BE49-F238E27FC236}">
                  <a16:creationId xmlns:a16="http://schemas.microsoft.com/office/drawing/2014/main" id="{038AF590-3DEC-43DA-B8BC-FDAC23383B07}"/>
                </a:ext>
              </a:extLst>
            </p:cNvPr>
            <p:cNvSpPr txBox="1"/>
            <p:nvPr/>
          </p:nvSpPr>
          <p:spPr>
            <a:xfrm>
              <a:off x="352832" y="9144031"/>
              <a:ext cx="6232116" cy="864980"/>
            </a:xfrm>
            <a:prstGeom prst="rect">
              <a:avLst/>
            </a:prstGeom>
            <a:noFill/>
            <a:ln>
              <a:noFill/>
            </a:ln>
          </p:spPr>
          <p:txBody>
            <a:bodyPr wrap="square" rtlCol="0">
              <a:spAutoFit/>
            </a:bodyPr>
            <a:lstStyle/>
            <a:p>
              <a:pPr algn="just">
                <a:lnSpc>
                  <a:spcPct val="107000"/>
                </a:lnSpc>
                <a:spcAft>
                  <a:spcPts val="800"/>
                </a:spcAft>
              </a:pPr>
              <a:r>
                <a:rPr lang="en-GB"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sun, and getting caught accelerates them into a lowe</a:t>
              </a:r>
              <a:r>
                <a:rPr lang="en-GB"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r one. The orbit “wobble” in the comoving frame is due to the orbit shape not being exactly circular. Currently no Trojan Horseshoe orbits are known to exist. </a:t>
              </a:r>
              <a:endParaRPr lang="en-GB"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pSp>
      <p:pic>
        <p:nvPicPr>
          <p:cNvPr id="1026" name="Picture 2">
            <a:extLst>
              <a:ext uri="{FF2B5EF4-FFF2-40B4-BE49-F238E27FC236}">
                <a16:creationId xmlns:a16="http://schemas.microsoft.com/office/drawing/2014/main" id="{833732CB-ACEF-43CC-B8A1-E40B7814202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4940" y="7288791"/>
            <a:ext cx="1513757" cy="15137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E475C1A-8214-49DE-A1E0-CE529DC48E2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34618" y="5679464"/>
            <a:ext cx="1513757" cy="1513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3660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2104</TotalTime>
  <Words>829</Words>
  <Application>Microsoft Office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Conor Diver</dc:creator>
  <cp:lastModifiedBy>Conor Diver</cp:lastModifiedBy>
  <cp:revision>59</cp:revision>
  <dcterms:created xsi:type="dcterms:W3CDTF">2021-01-17T22:45:04Z</dcterms:created>
  <dcterms:modified xsi:type="dcterms:W3CDTF">2021-01-29T12:22:33Z</dcterms:modified>
</cp:coreProperties>
</file>