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83" y="-2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27080-9477-401B-A5B1-0800F5DE39A5}" type="datetimeFigureOut">
              <a:rPr lang="en-GB" smtClean="0"/>
              <a:t>12/02/2021</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B9157-1335-4215-B32E-99BDA5F3C7FD}" type="slidenum">
              <a:rPr lang="en-GB" smtClean="0"/>
              <a:t>‹#›</a:t>
            </a:fld>
            <a:endParaRPr lang="en-GB"/>
          </a:p>
        </p:txBody>
      </p:sp>
    </p:spTree>
    <p:extLst>
      <p:ext uri="{BB962C8B-B14F-4D97-AF65-F5344CB8AC3E}">
        <p14:creationId xmlns:p14="http://schemas.microsoft.com/office/powerpoint/2010/main" val="601912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12/02/2021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930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12/02/2021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3701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12/02/2021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3915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12/02/2021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1214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D1CD5-0433-4A10-89CB-93F910BEA798}" type="datetimeFigureOut">
              <a:rPr lang="en-GB" smtClean="0"/>
              <a:t>12/02/2021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5367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D1CD5-0433-4A10-89CB-93F910BEA798}" type="datetimeFigureOut">
              <a:rPr lang="en-GB" smtClean="0"/>
              <a:t>12/02/2021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9225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D1CD5-0433-4A10-89CB-93F910BEA798}" type="datetimeFigureOut">
              <a:rPr lang="en-GB" smtClean="0"/>
              <a:t>12/02/2021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50079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1CD5-0433-4A10-89CB-93F910BEA798}" type="datetimeFigureOut">
              <a:rPr lang="en-GB" smtClean="0"/>
              <a:t>12/02/2021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00875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D1CD5-0433-4A10-89CB-93F910BEA798}" type="datetimeFigureOut">
              <a:rPr lang="en-GB" smtClean="0"/>
              <a:t>12/02/2021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8225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12/02/2021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23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12/02/2021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39426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6DD1CD5-0433-4A10-89CB-93F910BEA798}" type="datetimeFigureOut">
              <a:rPr lang="en-GB" smtClean="0"/>
              <a:t>12/02/2021</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0C1CA60-3DED-4192-9C4F-02D6AB383BC7}" type="slidenum">
              <a:rPr lang="en-GB" smtClean="0"/>
              <a:t>‹#›</a:t>
            </a:fld>
            <a:endParaRPr lang="en-GB"/>
          </a:p>
        </p:txBody>
      </p:sp>
    </p:spTree>
    <p:extLst>
      <p:ext uri="{BB962C8B-B14F-4D97-AF65-F5344CB8AC3E}">
        <p14:creationId xmlns:p14="http://schemas.microsoft.com/office/powerpoint/2010/main" val="20875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Diagram, schematic&#10;&#10;Description automatically generated">
            <a:extLst>
              <a:ext uri="{FF2B5EF4-FFF2-40B4-BE49-F238E27FC236}">
                <a16:creationId xmlns:a16="http://schemas.microsoft.com/office/drawing/2014/main" id="{467CA185-B855-47E1-9C5C-E3071E624EDC}"/>
              </a:ext>
            </a:extLst>
          </p:cNvPr>
          <p:cNvPicPr>
            <a:picLocks noChangeAspect="1"/>
          </p:cNvPicPr>
          <p:nvPr/>
        </p:nvPicPr>
        <p:blipFill rotWithShape="1">
          <a:blip r:embed="rId2">
            <a:extLst>
              <a:ext uri="{28A0092B-C50C-407E-A947-70E740481C1C}">
                <a14:useLocalDpi xmlns:a14="http://schemas.microsoft.com/office/drawing/2010/main" val="0"/>
              </a:ext>
            </a:extLst>
          </a:blip>
          <a:srcRect l="4094" t="5681" r="2339" b="5004"/>
          <a:stretch/>
        </p:blipFill>
        <p:spPr>
          <a:xfrm>
            <a:off x="6536800" y="1314604"/>
            <a:ext cx="8555735" cy="8166923"/>
          </a:xfrm>
          <a:prstGeom prst="rect">
            <a:avLst/>
          </a:prstGeom>
        </p:spPr>
      </p:pic>
      <p:pic>
        <p:nvPicPr>
          <p:cNvPr id="10" name="Picture 9" descr="Chart&#10;&#10;Description automatically generated">
            <a:extLst>
              <a:ext uri="{FF2B5EF4-FFF2-40B4-BE49-F238E27FC236}">
                <a16:creationId xmlns:a16="http://schemas.microsoft.com/office/drawing/2014/main" id="{DFD1464C-FC06-415E-882D-5A4D41A17254}"/>
              </a:ext>
            </a:extLst>
          </p:cNvPr>
          <p:cNvPicPr>
            <a:picLocks noChangeAspect="1"/>
          </p:cNvPicPr>
          <p:nvPr/>
        </p:nvPicPr>
        <p:blipFill rotWithShape="1">
          <a:blip r:embed="rId3">
            <a:extLst>
              <a:ext uri="{28A0092B-C50C-407E-A947-70E740481C1C}">
                <a14:useLocalDpi xmlns:a14="http://schemas.microsoft.com/office/drawing/2010/main" val="0"/>
              </a:ext>
            </a:extLst>
          </a:blip>
          <a:srcRect l="4218" t="9128" r="8230"/>
          <a:stretch/>
        </p:blipFill>
        <p:spPr>
          <a:xfrm>
            <a:off x="5210048" y="14754215"/>
            <a:ext cx="9606988" cy="4985616"/>
          </a:xfrm>
          <a:prstGeom prst="rect">
            <a:avLst/>
          </a:prstGeom>
        </p:spPr>
      </p:pic>
      <p:sp>
        <p:nvSpPr>
          <p:cNvPr id="2" name="TextBox 1">
            <a:extLst>
              <a:ext uri="{FF2B5EF4-FFF2-40B4-BE49-F238E27FC236}">
                <a16:creationId xmlns:a16="http://schemas.microsoft.com/office/drawing/2014/main" id="{1E7627D7-2432-41E0-9772-65E1CD6B1A6D}"/>
              </a:ext>
            </a:extLst>
          </p:cNvPr>
          <p:cNvSpPr txBox="1"/>
          <p:nvPr/>
        </p:nvSpPr>
        <p:spPr>
          <a:xfrm>
            <a:off x="0" y="0"/>
            <a:ext cx="15119350" cy="1323439"/>
          </a:xfrm>
          <a:prstGeom prst="rect">
            <a:avLst/>
          </a:prstGeom>
          <a:solidFill>
            <a:schemeClr val="bg1"/>
          </a:solidFill>
        </p:spPr>
        <p:txBody>
          <a:bodyPr wrap="square" rtlCol="0">
            <a:spAutoFit/>
          </a:bodyPr>
          <a:lstStyle/>
          <a:p>
            <a:pPr algn="ctr"/>
            <a:r>
              <a:rPr lang="en-GB" sz="8000" dirty="0">
                <a:latin typeface="Times New Roman" panose="02020603050405020304" pitchFamily="18" charset="0"/>
                <a:cs typeface="Times New Roman" panose="02020603050405020304" pitchFamily="18" charset="0"/>
              </a:rPr>
              <a:t>Trojan Horseshoe Orbits</a:t>
            </a:r>
          </a:p>
        </p:txBody>
      </p:sp>
      <p:grpSp>
        <p:nvGrpSpPr>
          <p:cNvPr id="21" name="Group 20">
            <a:extLst>
              <a:ext uri="{FF2B5EF4-FFF2-40B4-BE49-F238E27FC236}">
                <a16:creationId xmlns:a16="http://schemas.microsoft.com/office/drawing/2014/main" id="{9C5089D0-8991-4C5B-999C-68841D83CDAF}"/>
              </a:ext>
            </a:extLst>
          </p:cNvPr>
          <p:cNvGrpSpPr/>
          <p:nvPr/>
        </p:nvGrpSpPr>
        <p:grpSpPr>
          <a:xfrm>
            <a:off x="5245100" y="9709108"/>
            <a:ext cx="4768442" cy="5103174"/>
            <a:chOff x="0" y="0"/>
            <a:chExt cx="5012055" cy="3195362"/>
          </a:xfrm>
        </p:grpSpPr>
        <mc:AlternateContent xmlns:mc="http://schemas.openxmlformats.org/markup-compatibility/2006">
          <mc:Choice xmlns:a14="http://schemas.microsoft.com/office/drawing/2010/main" Requires="a14">
            <p:sp>
              <p:nvSpPr>
                <p:cNvPr id="22" name="Text Box 1">
                  <a:extLst>
                    <a:ext uri="{FF2B5EF4-FFF2-40B4-BE49-F238E27FC236}">
                      <a16:creationId xmlns:a16="http://schemas.microsoft.com/office/drawing/2014/main" id="{780DCC9F-C0A0-44F7-850C-D3CB194D50C4}"/>
                    </a:ext>
                  </a:extLst>
                </p:cNvPr>
                <p:cNvSpPr txBox="1"/>
                <p:nvPr/>
              </p:nvSpPr>
              <p:spPr>
                <a:xfrm>
                  <a:off x="0" y="271665"/>
                  <a:ext cx="5012055" cy="2923697"/>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Due to their quasi-stability, Horseshoe orbits can exist in physical space between the stable Tadpoles, and the other unstable non-Trojans. They exist within the potential contours encapsulating both Lagrange points.</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critical system mass ratio for </a:t>
                  </a:r>
                  <a:r>
                    <a:rPr lang="en-GB" sz="160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Horseshoe orbit</a:t>
                  </a:r>
                  <a:r>
                    <a:rPr lang="en-GB" sz="1600" baseline="30000">
                      <a:solidFill>
                        <a:schemeClr val="bg1"/>
                      </a:solidFill>
                      <a:latin typeface="Times New Roman" panose="02020603050405020304" pitchFamily="18" charset="0"/>
                      <a:cs typeface="Times New Roman" panose="02020603050405020304" pitchFamily="18" charset="0"/>
                    </a:rPr>
                    <a:t> </a:t>
                  </a:r>
                  <a:r>
                    <a:rPr lang="en-GB" sz="1600" baseline="30000" dirty="0">
                      <a:solidFill>
                        <a:schemeClr val="bg1"/>
                      </a:solidFill>
                      <a:latin typeface="Times New Roman" panose="02020603050405020304" pitchFamily="18" charset="0"/>
                      <a:cs typeface="Times New Roman" panose="02020603050405020304" pitchFamily="18" charset="0"/>
                    </a:rPr>
                    <a:t>[2</a:t>
                  </a:r>
                  <a:r>
                    <a:rPr lang="en-GB" sz="1600" baseline="30000">
                      <a:solidFill>
                        <a:schemeClr val="bg1"/>
                      </a:solidFill>
                      <a:latin typeface="Times New Roman" panose="02020603050405020304" pitchFamily="18" charset="0"/>
                      <a:cs typeface="Times New Roman" panose="02020603050405020304" pitchFamily="18" charset="0"/>
                    </a:rPr>
                    <a:t>]</a:t>
                  </a:r>
                  <a:r>
                    <a:rPr lang="en-GB" sz="160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stability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is </a:t>
                  </a:r>
                  <a14:m>
                    <m:oMath xmlns:m="http://schemas.openxmlformats.org/officeDocument/2006/math">
                      <m:sSub>
                        <m:sSubPr>
                          <m:ctrlP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1200</m:t>
                      </m:r>
                    </m:oMath>
                  </a14:m>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Sun/Jupiter mass ratio lies just below this with </a:t>
                  </a:r>
                  <a14:m>
                    <m:oMath xmlns:m="http://schemas.openxmlformats.org/officeDocument/2006/math">
                      <m:r>
                        <m:rPr>
                          <m:sty m:val="p"/>
                        </m:rPr>
                        <a:rPr lang="el-GR"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μ</m:t>
                      </m:r>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1050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This close-to-critical ratio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allows for them to exist, albeit with low stability.</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This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narrow zone for existence can be seen in </a:t>
                  </a:r>
                  <a:r>
                    <a:rPr lang="en-GB" sz="1600" b="1"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FIG 2</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cs typeface="Times New Roman" panose="02020603050405020304" pitchFamily="18" charset="0"/>
                    </a:rPr>
                    <a:t>The greatest stability appears to be along </a:t>
                  </a:r>
                  <a14:m>
                    <m:oMath xmlns:m="http://schemas.openxmlformats.org/officeDocument/2006/math">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m:rPr>
                          <m:nor/>
                        </m:rPr>
                        <a:rPr lang="en-GB"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i="1">
                              <a:solidFill>
                                <a:schemeClr val="bg1"/>
                              </a:solidFill>
                              <a:latin typeface="Cambria Math" panose="02040503050406030204" pitchFamily="18" charset="0"/>
                              <a:cs typeface="Times New Roman" panose="02020603050405020304" pitchFamily="18" charset="0"/>
                            </a:rPr>
                          </m:ctrlPr>
                        </m:sSubPr>
                        <m:e>
                          <m:r>
                            <a:rPr lang="en-GB" sz="1600" i="1">
                              <a:solidFill>
                                <a:schemeClr val="bg1"/>
                              </a:solidFill>
                              <a:latin typeface="Cambria Math" panose="02040503050406030204" pitchFamily="18" charset="0"/>
                              <a:cs typeface="Times New Roman" panose="02020603050405020304" pitchFamily="18" charset="0"/>
                            </a:rPr>
                            <m:t>𝑅</m:t>
                          </m:r>
                        </m:e>
                        <m:sub>
                          <m:r>
                            <a:rPr lang="en-GB" sz="1600" i="1">
                              <a:solidFill>
                                <a:schemeClr val="bg1"/>
                              </a:solidFill>
                              <a:latin typeface="Cambria Math" panose="02040503050406030204" pitchFamily="18" charset="0"/>
                              <a:cs typeface="Times New Roman" panose="02020603050405020304" pitchFamily="18" charset="0"/>
                            </a:rPr>
                            <m:t>𝐽</m:t>
                          </m:r>
                        </m:sub>
                      </m:sSub>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close to the Langrage points. All asteroids within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hill radii</a:t>
                  </a:r>
                  <a:r>
                    <a:rPr lang="en-GB" sz="1600" baseline="30000" dirty="0">
                      <a:solidFill>
                        <a:schemeClr val="bg1"/>
                      </a:solidFill>
                      <a:latin typeface="Times New Roman" panose="02020603050405020304" pitchFamily="18" charset="0"/>
                      <a:cs typeface="Times New Roman" panose="02020603050405020304" pitchFamily="18" charset="0"/>
                    </a:rPr>
                    <a:t> </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of Jupiter are unstable</a:t>
                  </a:r>
                  <a:r>
                    <a:rPr lang="en-GB" sz="1600" baseline="30000" dirty="0">
                      <a:solidFill>
                        <a:schemeClr val="bg1"/>
                      </a:solidFill>
                      <a:latin typeface="Times New Roman" panose="02020603050405020304" pitchFamily="18" charset="0"/>
                      <a:cs typeface="Times New Roman" panose="02020603050405020304" pitchFamily="18" charset="0"/>
                    </a:rPr>
                    <a:t>[2]</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leaving a small pocket for Horseshoes to exist before the L5 Tadpole zone.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Horseshoes have an extremely narrow area to exist near </a:t>
                  </a:r>
                  <a14:m>
                    <m:oMath xmlns:m="http://schemas.openxmlformats.org/officeDocument/2006/math">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which expands significantly for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𝜋</m:t>
                          </m:r>
                        </m:num>
                        <m:den>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as the influence of L5 tapers off.</a:t>
                  </a:r>
                </a:p>
              </p:txBody>
            </p:sp>
          </mc:Choice>
          <mc:Fallback>
            <p:sp>
              <p:nvSpPr>
                <p:cNvPr id="22" name="Text Box 1">
                  <a:extLst>
                    <a:ext uri="{FF2B5EF4-FFF2-40B4-BE49-F238E27FC236}">
                      <a16:creationId xmlns:a16="http://schemas.microsoft.com/office/drawing/2014/main" id="{780DCC9F-C0A0-44F7-850C-D3CB194D50C4}"/>
                    </a:ext>
                  </a:extLst>
                </p:cNvPr>
                <p:cNvSpPr txBox="1">
                  <a:spLocks noRot="1" noChangeAspect="1" noMove="1" noResize="1" noEditPoints="1" noAdjustHandles="1" noChangeArrowheads="1" noChangeShapeType="1" noTextEdit="1"/>
                </p:cNvSpPr>
                <p:nvPr/>
              </p:nvSpPr>
              <p:spPr>
                <a:xfrm>
                  <a:off x="0" y="271665"/>
                  <a:ext cx="5012055" cy="2923697"/>
                </a:xfrm>
                <a:prstGeom prst="rect">
                  <a:avLst/>
                </a:prstGeom>
                <a:blipFill>
                  <a:blip r:embed="rId4"/>
                  <a:stretch>
                    <a:fillRect l="-509" t="-260" r="-382"/>
                  </a:stretch>
                </a:blipFill>
                <a:ln w="19050">
                  <a:solidFill>
                    <a:schemeClr val="bg1"/>
                  </a:solidFill>
                </a:ln>
              </p:spPr>
              <p:txBody>
                <a:bodyPr/>
                <a:lstStyle/>
                <a:p>
                  <a:r>
                    <a:rPr lang="en-GB">
                      <a:noFill/>
                    </a:rPr>
                    <a:t> </a:t>
                  </a:r>
                </a:p>
              </p:txBody>
            </p:sp>
          </mc:Fallback>
        </mc:AlternateContent>
        <p:sp>
          <p:nvSpPr>
            <p:cNvPr id="23" name="Text Box 11">
              <a:extLst>
                <a:ext uri="{FF2B5EF4-FFF2-40B4-BE49-F238E27FC236}">
                  <a16:creationId xmlns:a16="http://schemas.microsoft.com/office/drawing/2014/main" id="{C32C11F1-4642-4060-9298-D8067542DA2D}"/>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Regions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6" name="TextBox 25">
            <a:extLst>
              <a:ext uri="{FF2B5EF4-FFF2-40B4-BE49-F238E27FC236}">
                <a16:creationId xmlns:a16="http://schemas.microsoft.com/office/drawing/2014/main" id="{48683EC9-3C23-420A-AD28-C4BE869BEAFE}"/>
              </a:ext>
            </a:extLst>
          </p:cNvPr>
          <p:cNvSpPr txBox="1"/>
          <p:nvPr/>
        </p:nvSpPr>
        <p:spPr>
          <a:xfrm>
            <a:off x="0" y="20985480"/>
            <a:ext cx="15119350" cy="430887"/>
          </a:xfrm>
          <a:prstGeom prst="rect">
            <a:avLst/>
          </a:prstGeom>
          <a:solidFill>
            <a:schemeClr val="bg1"/>
          </a:solidFill>
          <a:ln>
            <a:solidFill>
              <a:schemeClr val="bg1"/>
            </a:solidFill>
          </a:ln>
        </p:spPr>
        <p:txBody>
          <a:bodyPr wrap="square" rtlCol="0">
            <a:spAutoFit/>
          </a:bodyPr>
          <a:lstStyle/>
          <a:p>
            <a:pPr algn="just"/>
            <a:r>
              <a:rPr lang="en-GB" sz="1100" dirty="0">
                <a:latin typeface="Times New Roman" panose="02020603050405020304" pitchFamily="18" charset="0"/>
                <a:cs typeface="Times New Roman" panose="02020603050405020304" pitchFamily="18" charset="0"/>
              </a:rPr>
              <a:t>[1] R. Stacey &amp; M. Connors, ‘A centenary survey of obits of co-orbitals of Jupiter’, </a:t>
            </a:r>
            <a:r>
              <a:rPr lang="en-GB" sz="1100" i="1" dirty="0">
                <a:latin typeface="Times New Roman" panose="02020603050405020304" pitchFamily="18" charset="0"/>
                <a:cs typeface="Times New Roman" panose="02020603050405020304" pitchFamily="18" charset="0"/>
              </a:rPr>
              <a:t>Planetary and Space Science</a:t>
            </a:r>
            <a:r>
              <a:rPr lang="en-GB" sz="1100" dirty="0">
                <a:latin typeface="Times New Roman" panose="02020603050405020304" pitchFamily="18" charset="0"/>
                <a:cs typeface="Times New Roman" panose="02020603050405020304" pitchFamily="18" charset="0"/>
              </a:rPr>
              <a:t>, March 2008. [2] M. </a:t>
            </a:r>
            <a:r>
              <a:rPr lang="en-GB" sz="1100" dirty="0" err="1">
                <a:latin typeface="Times New Roman" panose="02020603050405020304" pitchFamily="18" charset="0"/>
                <a:cs typeface="Times New Roman" panose="02020603050405020304" pitchFamily="18" charset="0"/>
              </a:rPr>
              <a:t>Ćuk</a:t>
            </a:r>
            <a:r>
              <a:rPr lang="en-GB" sz="1100" dirty="0">
                <a:latin typeface="Times New Roman" panose="02020603050405020304" pitchFamily="18" charset="0"/>
                <a:cs typeface="Times New Roman" panose="02020603050405020304" pitchFamily="18" charset="0"/>
              </a:rPr>
              <a:t> et al, ‘Long-Term Stability of Horseshoe Orbits’, </a:t>
            </a:r>
            <a:r>
              <a:rPr lang="en-GB" sz="1100" i="1" dirty="0">
                <a:latin typeface="Times New Roman" panose="02020603050405020304" pitchFamily="18" charset="0"/>
                <a:cs typeface="Times New Roman" panose="02020603050405020304" pitchFamily="18" charset="0"/>
              </a:rPr>
              <a:t>MNRAS</a:t>
            </a:r>
            <a:r>
              <a:rPr lang="en-GB" sz="1100" dirty="0">
                <a:latin typeface="Times New Roman" panose="02020603050405020304" pitchFamily="18" charset="0"/>
                <a:cs typeface="Times New Roman" panose="02020603050405020304" pitchFamily="18" charset="0"/>
              </a:rPr>
              <a:t>, August 2012. [3] D. </a:t>
            </a:r>
            <a:r>
              <a:rPr lang="en-GB" sz="1100" dirty="0" err="1">
                <a:latin typeface="Times New Roman" panose="02020603050405020304" pitchFamily="18" charset="0"/>
                <a:cs typeface="Times New Roman" panose="02020603050405020304" pitchFamily="18" charset="0"/>
              </a:rPr>
              <a:t>Jewitt</a:t>
            </a:r>
            <a:r>
              <a:rPr lang="en-GB" sz="1100" dirty="0">
                <a:latin typeface="Times New Roman" panose="02020603050405020304" pitchFamily="18" charset="0"/>
                <a:cs typeface="Times New Roman" panose="02020603050405020304" pitchFamily="18" charset="0"/>
              </a:rPr>
              <a:t> et al, ‘Jupiter’s outer satellites and Trojans’, </a:t>
            </a:r>
            <a:r>
              <a:rPr lang="en-GB" sz="1100" i="1" dirty="0">
                <a:latin typeface="Times New Roman" panose="02020603050405020304" pitchFamily="18" charset="0"/>
                <a:cs typeface="Times New Roman" panose="02020603050405020304" pitchFamily="18" charset="0"/>
              </a:rPr>
              <a:t>Jupiter. The planet, satellites and magnetosphere</a:t>
            </a:r>
            <a:r>
              <a:rPr lang="en-GB" sz="1100" dirty="0">
                <a:latin typeface="Times New Roman" panose="02020603050405020304" pitchFamily="18" charset="0"/>
                <a:cs typeface="Times New Roman" panose="02020603050405020304" pitchFamily="18" charset="0"/>
              </a:rPr>
              <a:t>, 2004. [4] S. </a:t>
            </a:r>
            <a:r>
              <a:rPr lang="en-GB" sz="1100" dirty="0" err="1">
                <a:latin typeface="Times New Roman" panose="02020603050405020304" pitchFamily="18" charset="0"/>
                <a:cs typeface="Times New Roman" panose="02020603050405020304" pitchFamily="18" charset="0"/>
              </a:rPr>
              <a:t>Hellmich</a:t>
            </a:r>
            <a:r>
              <a:rPr lang="en-GB" sz="1100" dirty="0">
                <a:latin typeface="Times New Roman" panose="02020603050405020304" pitchFamily="18" charset="0"/>
                <a:cs typeface="Times New Roman" panose="02020603050405020304" pitchFamily="18" charset="0"/>
              </a:rPr>
              <a:t> et al, ‘Influence of the </a:t>
            </a:r>
            <a:r>
              <a:rPr lang="en-GB" sz="1100" dirty="0" err="1">
                <a:latin typeface="Times New Roman" panose="02020603050405020304" pitchFamily="18" charset="0"/>
                <a:cs typeface="Times New Roman" panose="02020603050405020304" pitchFamily="18" charset="0"/>
              </a:rPr>
              <a:t>Yarkovsky</a:t>
            </a:r>
            <a:r>
              <a:rPr lang="en-GB" sz="1100" dirty="0">
                <a:latin typeface="Times New Roman" panose="02020603050405020304" pitchFamily="18" charset="0"/>
                <a:cs typeface="Times New Roman" panose="02020603050405020304" pitchFamily="18" charset="0"/>
              </a:rPr>
              <a:t> force on Jupiter Trojan asteroids’, </a:t>
            </a:r>
            <a:r>
              <a:rPr lang="en-GB" sz="1100" i="1" dirty="0">
                <a:latin typeface="Times New Roman" panose="02020603050405020304" pitchFamily="18" charset="0"/>
                <a:cs typeface="Times New Roman" panose="02020603050405020304" pitchFamily="18" charset="0"/>
              </a:rPr>
              <a:t>Astronomy &amp; Astrophysics</a:t>
            </a:r>
            <a:r>
              <a:rPr lang="en-GB" sz="1100" dirty="0">
                <a:latin typeface="Times New Roman" panose="02020603050405020304" pitchFamily="18" charset="0"/>
                <a:cs typeface="Times New Roman" panose="02020603050405020304" pitchFamily="18" charset="0"/>
              </a:rPr>
              <a:t>, October 2019. This work made use of the Hamilton HPC service. </a:t>
            </a:r>
          </a:p>
        </p:txBody>
      </p:sp>
      <p:pic>
        <p:nvPicPr>
          <p:cNvPr id="53" name="Picture 52" descr="A picture containing diagram&#10;&#10;Description automatically generated">
            <a:extLst>
              <a:ext uri="{FF2B5EF4-FFF2-40B4-BE49-F238E27FC236}">
                <a16:creationId xmlns:a16="http://schemas.microsoft.com/office/drawing/2014/main" id="{984BAD49-1318-4D9D-93A6-56ED96E2341C}"/>
              </a:ext>
            </a:extLst>
          </p:cNvPr>
          <p:cNvPicPr>
            <a:picLocks noChangeAspect="1"/>
          </p:cNvPicPr>
          <p:nvPr/>
        </p:nvPicPr>
        <p:blipFill rotWithShape="1">
          <a:blip r:embed="rId5">
            <a:extLst>
              <a:ext uri="{28A0092B-C50C-407E-A947-70E740481C1C}">
                <a14:useLocalDpi xmlns:a14="http://schemas.microsoft.com/office/drawing/2010/main" val="0"/>
              </a:ext>
            </a:extLst>
          </a:blip>
          <a:srcRect t="11635" r="8714" b="5848"/>
          <a:stretch/>
        </p:blipFill>
        <p:spPr>
          <a:xfrm>
            <a:off x="25937" y="9756511"/>
            <a:ext cx="5071207" cy="9168054"/>
          </a:xfrm>
          <a:prstGeom prst="rect">
            <a:avLst/>
          </a:prstGeom>
        </p:spPr>
      </p:pic>
      <p:grpSp>
        <p:nvGrpSpPr>
          <p:cNvPr id="14" name="Group 13">
            <a:extLst>
              <a:ext uri="{FF2B5EF4-FFF2-40B4-BE49-F238E27FC236}">
                <a16:creationId xmlns:a16="http://schemas.microsoft.com/office/drawing/2014/main" id="{42B82EFF-7994-4AC6-81DB-8C4EE954A7CD}"/>
              </a:ext>
            </a:extLst>
          </p:cNvPr>
          <p:cNvGrpSpPr/>
          <p:nvPr/>
        </p:nvGrpSpPr>
        <p:grpSpPr>
          <a:xfrm>
            <a:off x="252904" y="1428114"/>
            <a:ext cx="6232116" cy="3050591"/>
            <a:chOff x="0" y="0"/>
            <a:chExt cx="5012055" cy="1788180"/>
          </a:xfrm>
        </p:grpSpPr>
        <mc:AlternateContent xmlns:mc="http://schemas.openxmlformats.org/markup-compatibility/2006" xmlns:a14="http://schemas.microsoft.com/office/drawing/2010/main">
          <mc:Choice Requires="a14">
            <p:sp>
              <p:nvSpPr>
                <p:cNvPr id="15" name="Text Box 1">
                  <a:extLst>
                    <a:ext uri="{FF2B5EF4-FFF2-40B4-BE49-F238E27FC236}">
                      <a16:creationId xmlns:a16="http://schemas.microsoft.com/office/drawing/2014/main" id="{5AC41CC3-5DC2-43E8-BC81-F521FE78A2DE}"/>
                    </a:ext>
                  </a:extLst>
                </p:cNvPr>
                <p:cNvSpPr txBox="1"/>
                <p:nvPr/>
              </p:nvSpPr>
              <p:spPr>
                <a:xfrm>
                  <a:off x="0" y="271665"/>
                  <a:ext cx="5012055" cy="1516515"/>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stationary solutions for the circular restricted 3 body problem known as the Lagrange points of an orbit.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These Lagrange points exist where the net force on an object in the comoving frame (</a:t>
                  </a:r>
                  <a14:m>
                    <m:oMath xmlns:m="http://schemas.openxmlformats.org/officeDocument/2006/math">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𝜋</m:t>
                          </m:r>
                        </m:num>
                        <m:den>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m:t>
                          </m:r>
                        </m:den>
                      </m:f>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zero. This can also be represented by the stationary solutions of the system potential.</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𝑭</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𝒎</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𝜵𝝓</m:t>
                        </m:r>
                        <m:r>
                          <a:rPr lang="en-GB" sz="16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16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GB" sz="16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Three of these stationary points are saddles, and thus are unstable (L1, L2, L3), the other two</a:t>
                  </a:r>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are stable maxima (L4, L5).</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 Box 1">
                  <a:extLst>
                    <a:ext uri="{FF2B5EF4-FFF2-40B4-BE49-F238E27FC236}">
                      <a16:creationId xmlns:a16="http://schemas.microsoft.com/office/drawing/2014/main" id="{5AC41CC3-5DC2-43E8-BC81-F521FE78A2DE}"/>
                    </a:ext>
                  </a:extLst>
                </p:cNvPr>
                <p:cNvSpPr txBox="1">
                  <a:spLocks noRot="1" noChangeAspect="1" noMove="1" noResize="1" noEditPoints="1" noAdjustHandles="1" noChangeArrowheads="1" noChangeShapeType="1" noTextEdit="1"/>
                </p:cNvSpPr>
                <p:nvPr/>
              </p:nvSpPr>
              <p:spPr>
                <a:xfrm>
                  <a:off x="0" y="271665"/>
                  <a:ext cx="5012055" cy="1516515"/>
                </a:xfrm>
                <a:prstGeom prst="rect">
                  <a:avLst/>
                </a:prstGeom>
                <a:blipFill>
                  <a:blip r:embed="rId6"/>
                  <a:stretch>
                    <a:fillRect l="-488" t="-467" r="-293" b="-1869"/>
                  </a:stretch>
                </a:blipFill>
                <a:ln w="19050">
                  <a:solidFill>
                    <a:schemeClr val="bg1"/>
                  </a:solidFill>
                </a:ln>
              </p:spPr>
              <p:txBody>
                <a:bodyPr/>
                <a:lstStyle/>
                <a:p>
                  <a:r>
                    <a:rPr lang="en-GB">
                      <a:noFill/>
                    </a:rPr>
                    <a:t> </a:t>
                  </a:r>
                </a:p>
              </p:txBody>
            </p:sp>
          </mc:Fallback>
        </mc:AlternateContent>
        <p:sp>
          <p:nvSpPr>
            <p:cNvPr id="16" name="Text Box 11">
              <a:extLst>
                <a:ext uri="{FF2B5EF4-FFF2-40B4-BE49-F238E27FC236}">
                  <a16:creationId xmlns:a16="http://schemas.microsoft.com/office/drawing/2014/main" id="{60DE8E7A-CFBA-4AE2-A3A6-354B8AD474DF}"/>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Lagrange Points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1" name="TextBox 30">
            <a:extLst>
              <a:ext uri="{FF2B5EF4-FFF2-40B4-BE49-F238E27FC236}">
                <a16:creationId xmlns:a16="http://schemas.microsoft.com/office/drawing/2014/main" id="{8CB8356F-29E3-414E-A9B1-92DDF7D250CF}"/>
              </a:ext>
            </a:extLst>
          </p:cNvPr>
          <p:cNvSpPr txBox="1"/>
          <p:nvPr/>
        </p:nvSpPr>
        <p:spPr>
          <a:xfrm>
            <a:off x="6627986" y="7283963"/>
            <a:ext cx="2286000" cy="2308324"/>
          </a:xfrm>
          <a:prstGeom prst="rect">
            <a:avLst/>
          </a:prstGeom>
          <a:noFill/>
          <a:ln w="19050">
            <a:solidFill>
              <a:schemeClr val="bg1"/>
            </a:solidFill>
          </a:ln>
        </p:spPr>
        <p:txBody>
          <a:bodyPr wrap="square" rtlCol="0">
            <a:spAutoFit/>
          </a:bodyPr>
          <a:lstStyle/>
          <a:p>
            <a:pPr algn="just"/>
            <a:r>
              <a:rPr lang="en-GB" sz="1200" b="1" dirty="0">
                <a:solidFill>
                  <a:schemeClr val="bg1"/>
                </a:solidFill>
                <a:latin typeface="Times New Roman" panose="02020603050405020304" pitchFamily="18" charset="0"/>
                <a:cs typeface="Times New Roman" panose="02020603050405020304" pitchFamily="18" charset="0"/>
              </a:rPr>
              <a:t>FIG 1 </a:t>
            </a:r>
            <a:r>
              <a:rPr lang="en-GB" sz="1200" dirty="0">
                <a:solidFill>
                  <a:schemeClr val="bg1"/>
                </a:solidFill>
                <a:latin typeface="Times New Roman" panose="02020603050405020304" pitchFamily="18" charset="0"/>
                <a:cs typeface="Times New Roman" panose="02020603050405020304" pitchFamily="18" charset="0"/>
              </a:rPr>
              <a:t>shows the potential contours of the Sun-Jupiter system in the comoving frame. The Lagrange points exist where the potential is at a maxima. The darkest contour is representative of a Tadpole. The adjacent contour is representative of a Horseshoe. They are closed equipotential contours which encapsulate one of L4/L5, or both, respectively. </a:t>
            </a:r>
            <a:endParaRPr lang="en-GB" sz="1200" b="1" dirty="0">
              <a:solidFill>
                <a:schemeClr val="bg1"/>
              </a:solidFill>
              <a:latin typeface="Times New Roman" panose="02020603050405020304" pitchFamily="18" charset="0"/>
              <a:cs typeface="Times New Roman" panose="02020603050405020304" pitchFamily="18" charset="0"/>
            </a:endParaRPr>
          </a:p>
        </p:txBody>
      </p:sp>
      <p:pic>
        <p:nvPicPr>
          <p:cNvPr id="32" name="Picture 4" descr="Durham University: So Much More - Limehouse">
            <a:extLst>
              <a:ext uri="{FF2B5EF4-FFF2-40B4-BE49-F238E27FC236}">
                <a16:creationId xmlns:a16="http://schemas.microsoft.com/office/drawing/2014/main" id="{664707C1-8536-47C3-A49E-374D4403A61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155" t="25700" r="66658" b="38567"/>
          <a:stretch/>
        </p:blipFill>
        <p:spPr bwMode="auto">
          <a:xfrm>
            <a:off x="13243559" y="7817"/>
            <a:ext cx="1021081" cy="131562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DD02181-689B-45A1-BA91-156CA5AF8577}"/>
              </a:ext>
            </a:extLst>
          </p:cNvPr>
          <p:cNvSpPr txBox="1"/>
          <p:nvPr/>
        </p:nvSpPr>
        <p:spPr>
          <a:xfrm>
            <a:off x="93754" y="315181"/>
            <a:ext cx="2344646"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Conor Diver</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Durham University</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CDC49D-9FC1-4A6B-833F-F4354D17271F}"/>
                  </a:ext>
                </a:extLst>
              </p:cNvPr>
              <p:cNvSpPr txBox="1"/>
              <p:nvPr/>
            </p:nvSpPr>
            <p:spPr>
              <a:xfrm>
                <a:off x="81763" y="19064764"/>
                <a:ext cx="4952855" cy="1814599"/>
              </a:xfrm>
              <a:prstGeom prst="rect">
                <a:avLst/>
              </a:prstGeom>
              <a:noFill/>
              <a:ln w="19050">
                <a:solidFill>
                  <a:schemeClr val="bg1"/>
                </a:solidFill>
              </a:ln>
            </p:spPr>
            <p:txBody>
              <a:bodyPr wrap="square" rtlCol="0">
                <a:spAutoFit/>
              </a:bodyPr>
              <a:lstStyle/>
              <a:p>
                <a:pPr algn="just"/>
                <a:r>
                  <a:rPr lang="en-GB" sz="1200" b="1" dirty="0">
                    <a:solidFill>
                      <a:schemeClr val="bg1"/>
                    </a:solidFill>
                    <a:latin typeface="Times New Roman" panose="02020603050405020304" pitchFamily="18" charset="0"/>
                    <a:cs typeface="Times New Roman" panose="02020603050405020304" pitchFamily="18" charset="0"/>
                  </a:rPr>
                  <a:t>FIG 2 </a:t>
                </a:r>
                <a:r>
                  <a:rPr lang="en-GB" sz="1200" dirty="0">
                    <a:solidFill>
                      <a:schemeClr val="bg1"/>
                    </a:solidFill>
                    <a:latin typeface="Times New Roman" panose="02020603050405020304" pitchFamily="18" charset="0"/>
                    <a:cs typeface="Times New Roman" panose="02020603050405020304" pitchFamily="18" charset="0"/>
                  </a:rPr>
                  <a:t>is a Monte Carlo simulation of </a:t>
                </a:r>
                <a14:m>
                  <m:oMath xmlns:m="http://schemas.openxmlformats.org/officeDocument/2006/math">
                    <m:r>
                      <a:rPr lang="en-GB" sz="1200" b="0" i="1" smtClean="0">
                        <a:solidFill>
                          <a:schemeClr val="bg1"/>
                        </a:solidFill>
                        <a:latin typeface="Cambria Math" panose="02040503050406030204" pitchFamily="18" charset="0"/>
                        <a:cs typeface="Times New Roman" panose="02020603050405020304" pitchFamily="18" charset="0"/>
                      </a:rPr>
                      <m:t>𝑁</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≈2300</m:t>
                    </m:r>
                  </m:oMath>
                </a14:m>
                <a:r>
                  <a:rPr lang="en-GB" sz="1200" b="1"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asteroids with conditions </a:t>
                </a:r>
                <a14:m>
                  <m:oMath xmlns:m="http://schemas.openxmlformats.org/officeDocument/2006/math">
                    <m:r>
                      <a:rPr lang="en-GB" sz="1200" b="0" i="0" smtClean="0">
                        <a:solidFill>
                          <a:schemeClr val="bg1"/>
                        </a:solidFill>
                        <a:latin typeface="Cambria Math" panose="02040503050406030204" pitchFamily="18" charset="0"/>
                        <a:cs typeface="Times New Roman" panose="02020603050405020304" pitchFamily="18" charset="0"/>
                      </a:rPr>
                      <m:t>0.95</m:t>
                    </m:r>
                    <m:sSub>
                      <m:sSubPr>
                        <m:ctrlPr>
                          <a:rPr lang="en-GB" sz="1200" i="1" smtClean="0">
                            <a:solidFill>
                              <a:schemeClr val="bg1"/>
                            </a:solidFill>
                            <a:latin typeface="Cambria Math" panose="02040503050406030204" pitchFamily="18" charset="0"/>
                            <a:cs typeface="Times New Roman" panose="02020603050405020304" pitchFamily="18" charset="0"/>
                          </a:rPr>
                        </m:ctrlPr>
                      </m:sSubPr>
                      <m:e>
                        <m:r>
                          <a:rPr lang="en-GB" sz="1200" b="0" i="1" smtClean="0">
                            <a:solidFill>
                              <a:schemeClr val="bg1"/>
                            </a:solidFill>
                            <a:latin typeface="Cambria Math" panose="02040503050406030204" pitchFamily="18" charset="0"/>
                            <a:cs typeface="Times New Roman" panose="02020603050405020304" pitchFamily="18" charset="0"/>
                          </a:rPr>
                          <m:t>𝑅</m:t>
                        </m:r>
                      </m:e>
                      <m:sub>
                        <m:r>
                          <a:rPr lang="en-GB" sz="1200" b="0" i="1" smtClean="0">
                            <a:solidFill>
                              <a:schemeClr val="bg1"/>
                            </a:solidFill>
                            <a:latin typeface="Cambria Math" panose="02040503050406030204" pitchFamily="18" charset="0"/>
                            <a:cs typeface="Times New Roman" panose="02020603050405020304" pitchFamily="18" charset="0"/>
                          </a:rPr>
                          <m:t>𝐽</m:t>
                        </m:r>
                      </m:sub>
                    </m:sSub>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GB" sz="1200" i="0" dirty="0" smtClean="0">
                        <a:solidFill>
                          <a:schemeClr val="bg1"/>
                        </a:solidFill>
                        <a:latin typeface="Times New Roman" panose="02020603050405020304" pitchFamily="18" charset="0"/>
                        <a:cs typeface="Times New Roman" panose="02020603050405020304" pitchFamily="18" charset="0"/>
                      </a:rPr>
                      <m:t>1.</m:t>
                    </m:r>
                    <m:r>
                      <a:rPr lang="en-GB" sz="1200" b="0" i="1" dirty="0" smtClean="0">
                        <a:solidFill>
                          <a:schemeClr val="bg1"/>
                        </a:solidFill>
                        <a:latin typeface="Cambria Math" panose="02040503050406030204" pitchFamily="18" charset="0"/>
                        <a:cs typeface="Times New Roman" panose="02020603050405020304" pitchFamily="18" charset="0"/>
                      </a:rPr>
                      <m:t>05</m:t>
                    </m:r>
                    <m:sSub>
                      <m:sSubPr>
                        <m:ctrlPr>
                          <a:rPr lang="en-GB" sz="1200" i="1">
                            <a:solidFill>
                              <a:schemeClr val="bg1"/>
                            </a:solidFill>
                            <a:latin typeface="Cambria Math" panose="02040503050406030204" pitchFamily="18" charset="0"/>
                            <a:cs typeface="Times New Roman" panose="02020603050405020304" pitchFamily="18" charset="0"/>
                          </a:rPr>
                        </m:ctrlPr>
                      </m:sSubPr>
                      <m:e>
                        <m:r>
                          <a:rPr lang="en-GB" sz="1200" b="0" i="1">
                            <a:solidFill>
                              <a:schemeClr val="bg1"/>
                            </a:solidFill>
                            <a:latin typeface="Cambria Math" panose="02040503050406030204" pitchFamily="18" charset="0"/>
                            <a:cs typeface="Times New Roman" panose="02020603050405020304" pitchFamily="18" charset="0"/>
                          </a:rPr>
                          <m:t>𝑅</m:t>
                        </m:r>
                      </m:e>
                      <m:sub>
                        <m:r>
                          <a:rPr lang="en-GB" sz="1200" b="0" i="1">
                            <a:solidFill>
                              <a:schemeClr val="bg1"/>
                            </a:solidFill>
                            <a:latin typeface="Cambria Math" panose="02040503050406030204" pitchFamily="18" charset="0"/>
                            <a:cs typeface="Times New Roman" panose="02020603050405020304" pitchFamily="18" charset="0"/>
                          </a:rPr>
                          <m:t>𝐽</m:t>
                        </m:r>
                      </m:sub>
                    </m:sSub>
                  </m:oMath>
                </a14:m>
                <a:r>
                  <a:rPr lang="en-GB" sz="12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GB" sz="1200" b="0" i="0" dirty="0" smtClean="0">
                        <a:solidFill>
                          <a:schemeClr val="bg1"/>
                        </a:solidFill>
                        <a:latin typeface="Cambria Math" panose="02040503050406030204" pitchFamily="18" charset="0"/>
                        <a:cs typeface="Times New Roman" panose="02020603050405020304" pitchFamily="18" charset="0"/>
                      </a:rPr>
                      <m:t>−</m:t>
                    </m:r>
                    <m:f>
                      <m:fPr>
                        <m:ctrlPr>
                          <a:rPr lang="en-GB" sz="1200" i="1" dirty="0" smtClean="0">
                            <a:solidFill>
                              <a:schemeClr val="bg1"/>
                            </a:solidFill>
                            <a:latin typeface="Cambria Math" panose="02040503050406030204" pitchFamily="18" charset="0"/>
                            <a:cs typeface="Times New Roman" panose="02020603050405020304" pitchFamily="18" charset="0"/>
                          </a:rPr>
                        </m:ctrlPr>
                      </m:fPr>
                      <m:num>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200" b="0" i="1" dirty="0" smtClean="0">
                            <a:solidFill>
                              <a:schemeClr val="bg1"/>
                            </a:solidFill>
                            <a:latin typeface="Cambria Math" panose="02040503050406030204" pitchFamily="18" charset="0"/>
                            <a:cs typeface="Times New Roman" panose="02020603050405020304" pitchFamily="18" charset="0"/>
                          </a:rPr>
                          <m:t>2</m:t>
                        </m:r>
                      </m:den>
                    </m:f>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GB" sz="12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200" b="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200" dirty="0">
                    <a:solidFill>
                      <a:schemeClr val="bg1"/>
                    </a:solidFill>
                    <a:latin typeface="Times New Roman" panose="02020603050405020304" pitchFamily="18" charset="0"/>
                    <a:cs typeface="Times New Roman" panose="02020603050405020304" pitchFamily="18" charset="0"/>
                  </a:rPr>
                  <a:t>. Each dot represents the initial position of an asteroid generated with a “stable” velocity, which was then simulated over </a:t>
                </a:r>
                <a14:m>
                  <m:oMath xmlns:m="http://schemas.openxmlformats.org/officeDocument/2006/math">
                    <m:r>
                      <a:rPr lang="en-GB" sz="12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340</m:t>
                    </m:r>
                  </m:oMath>
                </a14:m>
                <a:r>
                  <a:rPr lang="en-GB" sz="1200" dirty="0">
                    <a:solidFill>
                      <a:schemeClr val="bg1"/>
                    </a:solidFill>
                    <a:latin typeface="Times New Roman" panose="02020603050405020304" pitchFamily="18" charset="0"/>
                    <a:cs typeface="Times New Roman" panose="02020603050405020304" pitchFamily="18" charset="0"/>
                  </a:rPr>
                  <a:t>yrs and subsequently classified as a Tadpole, Horseshoe, or Unstable asteroid. The Tadpoles and Horseshoes generally follow the previously described equipotential contours. Some Tadpoles extend further past the expected L5 influence zone, and the zone containing Horseshoes is narrower than expected. The system is symmetric about </a:t>
                </a:r>
                <a14:m>
                  <m:oMath xmlns:m="http://schemas.openxmlformats.org/officeDocument/2006/math">
                    <m:r>
                      <a:rPr lang="en-GB" sz="1200" i="1">
                        <a:solidFill>
                          <a:schemeClr val="bg1"/>
                        </a:solidFill>
                        <a:latin typeface="Cambria Math" panose="02040503050406030204" pitchFamily="18" charset="0"/>
                        <a:cs typeface="Times New Roman" panose="02020603050405020304" pitchFamily="18" charset="0"/>
                      </a:rPr>
                      <m:t>𝑦</m:t>
                    </m:r>
                    <m:r>
                      <a:rPr lang="en-GB" sz="1200" i="1">
                        <a:solidFill>
                          <a:schemeClr val="bg1"/>
                        </a:solidFill>
                        <a:latin typeface="Cambria Math" panose="02040503050406030204" pitchFamily="18" charset="0"/>
                        <a:cs typeface="Times New Roman" panose="02020603050405020304" pitchFamily="18" charset="0"/>
                      </a:rPr>
                      <m:t>=0</m:t>
                    </m:r>
                  </m:oMath>
                </a14:m>
                <a:r>
                  <a:rPr lang="en-GB" sz="1200" dirty="0">
                    <a:solidFill>
                      <a:schemeClr val="bg1"/>
                    </a:solidFill>
                    <a:latin typeface="Times New Roman" panose="02020603050405020304" pitchFamily="18" charset="0"/>
                    <a:cs typeface="Times New Roman" panose="02020603050405020304" pitchFamily="18" charset="0"/>
                  </a:rPr>
                  <a:t>, and hence L4 is identical to L5.</a:t>
                </a:r>
              </a:p>
            </p:txBody>
          </p:sp>
        </mc:Choice>
        <mc:Fallback xmlns="">
          <p:sp>
            <p:nvSpPr>
              <p:cNvPr id="45" name="TextBox 44">
                <a:extLst>
                  <a:ext uri="{FF2B5EF4-FFF2-40B4-BE49-F238E27FC236}">
                    <a16:creationId xmlns:a16="http://schemas.microsoft.com/office/drawing/2014/main" id="{11CDC49D-9FC1-4A6B-833F-F4354D17271F}"/>
                  </a:ext>
                </a:extLst>
              </p:cNvPr>
              <p:cNvSpPr txBox="1">
                <a:spLocks noRot="1" noChangeAspect="1" noMove="1" noResize="1" noEditPoints="1" noAdjustHandles="1" noChangeArrowheads="1" noChangeShapeType="1" noTextEdit="1"/>
              </p:cNvSpPr>
              <p:nvPr/>
            </p:nvSpPr>
            <p:spPr>
              <a:xfrm>
                <a:off x="81763" y="19064764"/>
                <a:ext cx="4952855" cy="1814599"/>
              </a:xfrm>
              <a:prstGeom prst="rect">
                <a:avLst/>
              </a:prstGeom>
              <a:blipFill>
                <a:blip r:embed="rId8"/>
                <a:stretch>
                  <a:fillRect b="-997"/>
                </a:stretch>
              </a:blipFill>
              <a:ln w="19050">
                <a:solidFill>
                  <a:schemeClr val="bg1"/>
                </a:solidFill>
              </a:ln>
            </p:spPr>
            <p:txBody>
              <a:bodyPr/>
              <a:lstStyle/>
              <a:p>
                <a:r>
                  <a:rPr lang="en-GB">
                    <a:noFill/>
                  </a:rPr>
                  <a:t> </a:t>
                </a:r>
              </a:p>
            </p:txBody>
          </p:sp>
        </mc:Fallback>
      </mc:AlternateContent>
      <p:grpSp>
        <p:nvGrpSpPr>
          <p:cNvPr id="46" name="Group 45">
            <a:extLst>
              <a:ext uri="{FF2B5EF4-FFF2-40B4-BE49-F238E27FC236}">
                <a16:creationId xmlns:a16="http://schemas.microsoft.com/office/drawing/2014/main" id="{85007539-C781-4F6C-A098-DB19ED1AB6DF}"/>
              </a:ext>
            </a:extLst>
          </p:cNvPr>
          <p:cNvGrpSpPr/>
          <p:nvPr/>
        </p:nvGrpSpPr>
        <p:grpSpPr>
          <a:xfrm>
            <a:off x="10152832" y="9709108"/>
            <a:ext cx="4703628" cy="5103174"/>
            <a:chOff x="0" y="0"/>
            <a:chExt cx="5012055" cy="3301648"/>
          </a:xfrm>
        </p:grpSpPr>
        <mc:AlternateContent xmlns:mc="http://schemas.openxmlformats.org/markup-compatibility/2006" xmlns:a14="http://schemas.microsoft.com/office/drawing/2010/main">
          <mc:Choice Requires="a14">
            <p:sp>
              <p:nvSpPr>
                <p:cNvPr id="47" name="Text Box 1">
                  <a:extLst>
                    <a:ext uri="{FF2B5EF4-FFF2-40B4-BE49-F238E27FC236}">
                      <a16:creationId xmlns:a16="http://schemas.microsoft.com/office/drawing/2014/main" id="{D2A32063-B8C5-4023-BFAF-02E17B34B613}"/>
                    </a:ext>
                  </a:extLst>
                </p:cNvPr>
                <p:cNvSpPr txBox="1"/>
                <p:nvPr/>
              </p:nvSpPr>
              <p:spPr>
                <a:xfrm>
                  <a:off x="0" y="271665"/>
                  <a:ext cx="5012055" cy="3029983"/>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Horseshoe orbits of any type have a maximum theoretical lifetime</a:t>
                  </a:r>
                  <a:r>
                    <a:rPr lang="en-GB" sz="1600" baseline="30000" dirty="0">
                      <a:solidFill>
                        <a:schemeClr val="bg1"/>
                      </a:solidFill>
                      <a:latin typeface="Times New Roman" panose="02020603050405020304" pitchFamily="18" charset="0"/>
                      <a:cs typeface="Times New Roman" panose="02020603050405020304" pitchFamily="18" charset="0"/>
                    </a:rPr>
                    <a:t>[1]</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of </a:t>
                  </a:r>
                  <a14:m>
                    <m:oMath xmlns:m="http://schemas.openxmlformats.org/officeDocument/2006/math">
                      <m:r>
                        <m:rPr>
                          <m:sty m:val="p"/>
                        </m:rP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Γ</m:t>
                      </m:r>
                      <m: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𝑃</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𝜇</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5/3</m:t>
                          </m:r>
                        </m:sup>
                      </m:s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6</m:t>
                          </m:r>
                        </m:sup>
                      </m:sSup>
                      <m:r>
                        <m:rPr>
                          <m:sty m:val="p"/>
                        </m:rPr>
                        <a:rPr lang="en-GB" sz="1600" b="0" i="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yrs</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for the Sun/Jupiter system. </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With each subsequent pursuit, the acceleration kick from Jupiter proximity causes the horns of the orbit to approach closer to Jupiter.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This results in a positive feedback cycle where the closest approach to Jupiter shrinks with each cycle, until the asteroid is ejected near a proximity of </a:t>
                  </a:r>
                  <a14:m>
                    <m:oMath xmlns:m="http://schemas.openxmlformats.org/officeDocument/2006/math">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𝑑</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Jupiter hill radii</a:t>
                  </a:r>
                  <a:r>
                    <a:rPr lang="en-GB" sz="1600" baseline="30000" dirty="0">
                      <a:solidFill>
                        <a:schemeClr val="bg1"/>
                      </a:solidFill>
                      <a:latin typeface="Times New Roman" panose="02020603050405020304" pitchFamily="18" charset="0"/>
                      <a:cs typeface="Times New Roman" panose="02020603050405020304" pitchFamily="18" charset="0"/>
                    </a:rPr>
                    <a:t>[2]</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most likely perturbation candidate is a fringe Tadpole Trojan. Inter-Trojan dynamics could “swing” an asteroid; or a high eccentricity comet may collide with and push it into a Horseshoe zone</a:t>
                  </a:r>
                  <a:r>
                    <a:rPr lang="en-GB" sz="1600" baseline="30000" dirty="0">
                      <a:solidFill>
                        <a:schemeClr val="bg1"/>
                      </a:solidFill>
                      <a:latin typeface="Times New Roman" panose="02020603050405020304" pitchFamily="18" charset="0"/>
                      <a:cs typeface="Times New Roman" panose="02020603050405020304" pitchFamily="18" charset="0"/>
                    </a:rPr>
                    <a:t>[3]</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Long-term solar effects such as radiation pressure, or the </a:t>
                  </a:r>
                  <a:r>
                    <a:rPr lang="en-GB" sz="1600" dirty="0" err="1">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Yarkovsky</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effect may eventually lead to sufficient perturbation</a:t>
                  </a:r>
                  <a:r>
                    <a:rPr lang="en-GB" sz="1600" baseline="30000" dirty="0">
                      <a:solidFill>
                        <a:schemeClr val="bg1"/>
                      </a:solidFill>
                      <a:latin typeface="Times New Roman" panose="02020603050405020304" pitchFamily="18" charset="0"/>
                      <a:cs typeface="Times New Roman" panose="02020603050405020304" pitchFamily="18" charset="0"/>
                    </a:rPr>
                    <a:t>[4]</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A Tadpole to Horseshoe perturbation is something we will look to investigate in the future.</a:t>
                  </a:r>
                  <a:endPar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7" name="Text Box 1">
                  <a:extLst>
                    <a:ext uri="{FF2B5EF4-FFF2-40B4-BE49-F238E27FC236}">
                      <a16:creationId xmlns:a16="http://schemas.microsoft.com/office/drawing/2014/main" id="{D2A32063-B8C5-4023-BFAF-02E17B34B613}"/>
                    </a:ext>
                  </a:extLst>
                </p:cNvPr>
                <p:cNvSpPr txBox="1">
                  <a:spLocks noRot="1" noChangeAspect="1" noMove="1" noResize="1" noEditPoints="1" noAdjustHandles="1" noChangeArrowheads="1" noChangeShapeType="1" noTextEdit="1"/>
                </p:cNvSpPr>
                <p:nvPr/>
              </p:nvSpPr>
              <p:spPr>
                <a:xfrm>
                  <a:off x="0" y="271665"/>
                  <a:ext cx="5012055" cy="3029983"/>
                </a:xfrm>
                <a:prstGeom prst="rect">
                  <a:avLst/>
                </a:prstGeom>
                <a:blipFill>
                  <a:blip r:embed="rId9"/>
                  <a:stretch>
                    <a:fillRect l="-516" t="-259" r="-387" b="-2335"/>
                  </a:stretch>
                </a:blipFill>
                <a:ln w="19050">
                  <a:solidFill>
                    <a:schemeClr val="bg1"/>
                  </a:solidFill>
                </a:ln>
              </p:spPr>
              <p:txBody>
                <a:bodyPr/>
                <a:lstStyle/>
                <a:p>
                  <a:r>
                    <a:rPr lang="en-GB">
                      <a:noFill/>
                    </a:rPr>
                    <a:t> </a:t>
                  </a:r>
                </a:p>
              </p:txBody>
            </p:sp>
          </mc:Fallback>
        </mc:AlternateContent>
        <p:sp>
          <p:nvSpPr>
            <p:cNvPr id="48" name="Text Box 11">
              <a:extLst>
                <a:ext uri="{FF2B5EF4-FFF2-40B4-BE49-F238E27FC236}">
                  <a16:creationId xmlns:a16="http://schemas.microsoft.com/office/drawing/2014/main" id="{A0531CD0-6A29-4EA3-AC86-EC5BC585D17B}"/>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Lifetime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AABDBFCE-84BA-41E8-AE2C-05032F269138}"/>
              </a:ext>
            </a:extLst>
          </p:cNvPr>
          <p:cNvGrpSpPr/>
          <p:nvPr/>
        </p:nvGrpSpPr>
        <p:grpSpPr>
          <a:xfrm>
            <a:off x="252904" y="4597796"/>
            <a:ext cx="6255264" cy="5037546"/>
            <a:chOff x="252904" y="4620946"/>
            <a:chExt cx="6255264" cy="5037546"/>
          </a:xfrm>
        </p:grpSpPr>
        <p:grpSp>
          <p:nvGrpSpPr>
            <p:cNvPr id="18" name="Group 17">
              <a:extLst>
                <a:ext uri="{FF2B5EF4-FFF2-40B4-BE49-F238E27FC236}">
                  <a16:creationId xmlns:a16="http://schemas.microsoft.com/office/drawing/2014/main" id="{97562B63-EE0D-456C-A004-6716E50029F8}"/>
                </a:ext>
              </a:extLst>
            </p:cNvPr>
            <p:cNvGrpSpPr/>
            <p:nvPr/>
          </p:nvGrpSpPr>
          <p:grpSpPr>
            <a:xfrm>
              <a:off x="252904" y="4620946"/>
              <a:ext cx="6232116" cy="5037546"/>
              <a:chOff x="0" y="0"/>
              <a:chExt cx="5012055" cy="3376360"/>
            </a:xfrm>
          </p:grpSpPr>
          <p:sp>
            <p:nvSpPr>
              <p:cNvPr id="19" name="Text Box 1">
                <a:extLst>
                  <a:ext uri="{FF2B5EF4-FFF2-40B4-BE49-F238E27FC236}">
                    <a16:creationId xmlns:a16="http://schemas.microsoft.com/office/drawing/2014/main" id="{F902DA2F-28B6-4321-B7A8-ADFE44D3E046}"/>
                  </a:ext>
                </a:extLst>
              </p:cNvPr>
              <p:cNvSpPr txBox="1"/>
              <p:nvPr/>
            </p:nvSpPr>
            <p:spPr>
              <a:xfrm>
                <a:off x="0" y="288326"/>
                <a:ext cx="5012055" cy="3088034"/>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Sun-Jupiter system asteroids at L4 and L5 closely following Jupiter in its orbit – these are known as the Trojans. There are two types:</a:t>
                </a:r>
              </a:p>
              <a:p>
                <a:pPr algn="just">
                  <a:lnSpc>
                    <a:spcPct val="107000"/>
                  </a:lnSpc>
                  <a:spcAft>
                    <a:spcPts val="800"/>
                  </a:spcAft>
                </a:pPr>
                <a:endPar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 Box 11">
                <a:extLst>
                  <a:ext uri="{FF2B5EF4-FFF2-40B4-BE49-F238E27FC236}">
                    <a16:creationId xmlns:a16="http://schemas.microsoft.com/office/drawing/2014/main" id="{77A37ED2-D56E-4F65-A97E-A42609A59D2E}"/>
                  </a:ext>
                </a:extLst>
              </p:cNvPr>
              <p:cNvSpPr txBox="1"/>
              <p:nvPr/>
            </p:nvSpPr>
            <p:spPr>
              <a:xfrm>
                <a:off x="0" y="0"/>
                <a:ext cx="5012055" cy="288326"/>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Sun-Jupiter Trojans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6" name="TextBox 35">
              <a:extLst>
                <a:ext uri="{FF2B5EF4-FFF2-40B4-BE49-F238E27FC236}">
                  <a16:creationId xmlns:a16="http://schemas.microsoft.com/office/drawing/2014/main" id="{290ECE79-5F22-4F5C-ABDC-26BE17E2135B}"/>
                </a:ext>
              </a:extLst>
            </p:cNvPr>
            <p:cNvSpPr txBox="1"/>
            <p:nvPr/>
          </p:nvSpPr>
          <p:spPr>
            <a:xfrm>
              <a:off x="276053" y="5658858"/>
              <a:ext cx="4774791" cy="1569660"/>
            </a:xfrm>
            <a:prstGeom prst="rect">
              <a:avLst/>
            </a:prstGeom>
            <a:noFill/>
            <a:ln>
              <a:noFill/>
            </a:ln>
          </p:spPr>
          <p:txBody>
            <a:bodyPr wrap="square" rtlCol="0">
              <a:spAutoFit/>
            </a:bodyPr>
            <a:lstStyle/>
            <a:p>
              <a:pPr algn="just"/>
              <a:r>
                <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TADPOLES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orbit L4 or L5. They are extremely stable, and follow potential contours around either L4 or L5 – they draw out their namesake in a comoving frame with Jupiter. Their distance oscillations from Jupiter as they orbit L4/5 are low amplitude, and are of a constant period.</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0" name="Group 39">
              <a:extLst>
                <a:ext uri="{FF2B5EF4-FFF2-40B4-BE49-F238E27FC236}">
                  <a16:creationId xmlns:a16="http://schemas.microsoft.com/office/drawing/2014/main" id="{96E4B725-7C6E-43A0-B995-51E6A6745C15}"/>
                </a:ext>
              </a:extLst>
            </p:cNvPr>
            <p:cNvGrpSpPr/>
            <p:nvPr/>
          </p:nvGrpSpPr>
          <p:grpSpPr>
            <a:xfrm>
              <a:off x="276052" y="7223851"/>
              <a:ext cx="6232116" cy="2434640"/>
              <a:chOff x="352832" y="7574371"/>
              <a:chExt cx="6232116" cy="2434640"/>
            </a:xfrm>
          </p:grpSpPr>
          <p:sp>
            <p:nvSpPr>
              <p:cNvPr id="37" name="TextBox 36">
                <a:extLst>
                  <a:ext uri="{FF2B5EF4-FFF2-40B4-BE49-F238E27FC236}">
                    <a16:creationId xmlns:a16="http://schemas.microsoft.com/office/drawing/2014/main" id="{ADF23866-D816-4CC0-9F2B-650DA088F629}"/>
                  </a:ext>
                </a:extLst>
              </p:cNvPr>
              <p:cNvSpPr txBox="1"/>
              <p:nvPr/>
            </p:nvSpPr>
            <p:spPr>
              <a:xfrm>
                <a:off x="1810157" y="7574371"/>
                <a:ext cx="4774791" cy="1918859"/>
              </a:xfrm>
              <a:prstGeom prst="rect">
                <a:avLst/>
              </a:prstGeom>
              <a:noFill/>
              <a:ln>
                <a:noFill/>
              </a:ln>
            </p:spPr>
            <p:txBody>
              <a:bodyPr wrap="square" rtlCol="0">
                <a:spAutoFit/>
              </a:bodyPr>
              <a:lstStyle/>
              <a:p>
                <a:pPr algn="just">
                  <a:lnSpc>
                    <a:spcPct val="107000"/>
                  </a:lnSpc>
                  <a:spcAft>
                    <a:spcPts val="800"/>
                  </a:spcAft>
                </a:pPr>
                <a:r>
                  <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HORSESHOES</a:t>
                </a: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orbit both L4 and L5. They are quasi-stable, and follow potential contours around both L4 and L5 in a horseshoe shape. They have a higher amplitude distance oscillation, with a more erratic period.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They exist in a pursuit orbit with Jupiter – catching up decelerates them into a higher orbit with the</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038AF590-3DEC-43DA-B8BC-FDAC23383B07}"/>
                  </a:ext>
                </a:extLst>
              </p:cNvPr>
              <p:cNvSpPr txBox="1"/>
              <p:nvPr/>
            </p:nvSpPr>
            <p:spPr>
              <a:xfrm>
                <a:off x="352832" y="9144031"/>
                <a:ext cx="6232116" cy="864980"/>
              </a:xfrm>
              <a:prstGeom prst="rect">
                <a:avLst/>
              </a:prstGeom>
              <a:noFill/>
              <a:ln>
                <a:noFill/>
              </a:ln>
            </p:spPr>
            <p:txBody>
              <a:bodyPr wrap="square" rtlCol="0">
                <a:sp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 and getting caught accelerates them into a lowe</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 one. The orbit “wobble” in the comoving frame is due to the orbit shape not being exactly circular. Currently no Sun-Jupiter Trojan Horseshoe orbits exist</a:t>
                </a:r>
                <a:r>
                  <a:rPr lang="en-GB" sz="1600" baseline="30000" dirty="0">
                    <a:solidFill>
                      <a:schemeClr val="bg1"/>
                    </a:solidFill>
                    <a:latin typeface="Times New Roman" panose="02020603050405020304" pitchFamily="18" charset="0"/>
                    <a:cs typeface="Times New Roman" panose="02020603050405020304" pitchFamily="18" charset="0"/>
                  </a:rPr>
                  <a:t>[1]</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1026" name="Picture 2">
              <a:extLst>
                <a:ext uri="{FF2B5EF4-FFF2-40B4-BE49-F238E27FC236}">
                  <a16:creationId xmlns:a16="http://schemas.microsoft.com/office/drawing/2014/main" id="{833732CB-ACEF-43CC-B8A1-E40B781420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490" y="7288791"/>
              <a:ext cx="1513757" cy="1513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475C1A-8214-49DE-A1E0-CE529DC48E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5168" y="5679464"/>
              <a:ext cx="1513757" cy="1513757"/>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7296ED2-4660-4284-91E2-F3B92CAEC8C4}"/>
                  </a:ext>
                </a:extLst>
              </p:cNvPr>
              <p:cNvSpPr txBox="1"/>
              <p:nvPr/>
            </p:nvSpPr>
            <p:spPr>
              <a:xfrm>
                <a:off x="5233198" y="19717621"/>
                <a:ext cx="9646412" cy="1213281"/>
              </a:xfrm>
              <a:prstGeom prst="rect">
                <a:avLst/>
              </a:prstGeom>
              <a:noFill/>
              <a:ln w="19050">
                <a:solidFill>
                  <a:schemeClr val="bg1"/>
                </a:solidFill>
              </a:ln>
            </p:spPr>
            <p:txBody>
              <a:bodyPr wrap="square" rtlCol="0">
                <a:spAutoFit/>
              </a:bodyPr>
              <a:lstStyle/>
              <a:p>
                <a:pPr algn="just"/>
                <a:r>
                  <a:rPr lang="en-GB" sz="1200" b="1" dirty="0">
                    <a:solidFill>
                      <a:schemeClr val="bg1"/>
                    </a:solidFill>
                    <a:latin typeface="Times New Roman" panose="02020603050405020304" pitchFamily="18" charset="0"/>
                    <a:cs typeface="Times New Roman" panose="02020603050405020304" pitchFamily="18" charset="0"/>
                  </a:rPr>
                  <a:t>FIG 3 </a:t>
                </a:r>
                <a:r>
                  <a:rPr lang="en-GB" sz="1200" dirty="0">
                    <a:solidFill>
                      <a:schemeClr val="bg1"/>
                    </a:solidFill>
                    <a:latin typeface="Times New Roman" panose="02020603050405020304" pitchFamily="18" charset="0"/>
                    <a:cs typeface="Times New Roman" panose="02020603050405020304" pitchFamily="18" charset="0"/>
                  </a:rPr>
                  <a:t>is a plot of Horseshoe velocity and distance from Jupiter of an asteroid </a:t>
                </a:r>
                <a14:m>
                  <m:oMath xmlns:m="http://schemas.openxmlformats.org/officeDocument/2006/math">
                    <m:r>
                      <a:rPr lang="en-GB" sz="1200" b="0" i="1" smtClean="0">
                        <a:solidFill>
                          <a:schemeClr val="bg1"/>
                        </a:solidFill>
                        <a:latin typeface="Cambria Math" panose="02040503050406030204" pitchFamily="18" charset="0"/>
                        <a:cs typeface="Times New Roman" panose="02020603050405020304" pitchFamily="18" charset="0"/>
                      </a:rPr>
                      <m:t>𝑅</m:t>
                    </m:r>
                    <m:r>
                      <a:rPr lang="en-GB" sz="1200" b="0" i="1" smtClean="0">
                        <a:solidFill>
                          <a:schemeClr val="bg1"/>
                        </a:solidFill>
                        <a:latin typeface="Cambria Math" panose="02040503050406030204" pitchFamily="18" charset="0"/>
                        <a:cs typeface="Times New Roman" panose="02020603050405020304" pitchFamily="18" charset="0"/>
                      </a:rPr>
                      <m:t>=</m:t>
                    </m:r>
                    <m:sSub>
                      <m:sSubPr>
                        <m:ctrlPr>
                          <a:rPr lang="en-GB" sz="1200" b="0" i="1" smtClean="0">
                            <a:solidFill>
                              <a:schemeClr val="bg1"/>
                            </a:solidFill>
                            <a:latin typeface="Cambria Math" panose="02040503050406030204" pitchFamily="18" charset="0"/>
                            <a:cs typeface="Times New Roman" panose="02020603050405020304" pitchFamily="18" charset="0"/>
                          </a:rPr>
                        </m:ctrlPr>
                      </m:sSubPr>
                      <m:e>
                        <m:r>
                          <a:rPr lang="en-GB" sz="1200" b="0" i="1" smtClean="0">
                            <a:solidFill>
                              <a:schemeClr val="bg1"/>
                            </a:solidFill>
                            <a:latin typeface="Cambria Math" panose="02040503050406030204" pitchFamily="18" charset="0"/>
                            <a:cs typeface="Times New Roman" panose="02020603050405020304" pitchFamily="18" charset="0"/>
                          </a:rPr>
                          <m:t>𝑅</m:t>
                        </m:r>
                      </m:e>
                      <m:sub>
                        <m:r>
                          <a:rPr lang="en-GB" sz="1200" b="0" i="1" smtClean="0">
                            <a:solidFill>
                              <a:schemeClr val="bg1"/>
                            </a:solidFill>
                            <a:latin typeface="Cambria Math" panose="02040503050406030204" pitchFamily="18" charset="0"/>
                            <a:cs typeface="Times New Roman" panose="02020603050405020304" pitchFamily="18" charset="0"/>
                          </a:rPr>
                          <m:t>𝐽</m:t>
                        </m:r>
                      </m:sub>
                    </m:sSub>
                  </m:oMath>
                </a14:m>
                <a:r>
                  <a:rPr lang="en-GB" sz="12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GB" sz="12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2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=1.15</m:t>
                    </m:r>
                  </m:oMath>
                </a14:m>
                <a:r>
                  <a:rPr lang="en-GB" sz="1200" dirty="0">
                    <a:solidFill>
                      <a:schemeClr val="bg1"/>
                    </a:solidFill>
                    <a:latin typeface="Times New Roman" panose="02020603050405020304" pitchFamily="18" charset="0"/>
                    <a:cs typeface="Times New Roman" panose="02020603050405020304" pitchFamily="18" charset="0"/>
                  </a:rPr>
                  <a:t> over 50,000 years with a timestep of 5000 seconds. As expected, higher velocity “kicks” from Jupiter happened at closer approaches. However, the positive feedback cycle is not as predicted – there appears to be long-term oscillations with gradually increasing peak velocities and closest approaches rather than a constantly increasing amplitude. The orbit also remains stable after crossing the predicted </a:t>
                </a:r>
                <a14:m>
                  <m:oMath xmlns:m="http://schemas.openxmlformats.org/officeDocument/2006/math">
                    <m:r>
                      <a:rPr lang="en-GB" sz="12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2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𝟓</m:t>
                    </m:r>
                    <m:sSub>
                      <m:sSubPr>
                        <m:ctrlPr>
                          <a:rPr lang="en-GB" sz="12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GB" sz="12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𝑹</m:t>
                        </m:r>
                      </m:e>
                      <m:sub>
                        <m:r>
                          <a:rPr lang="en-GB" sz="12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𝑯</m:t>
                        </m:r>
                      </m:sub>
                    </m:sSub>
                  </m:oMath>
                </a14:m>
                <a:r>
                  <a:rPr lang="en-GB" sz="1200" b="1"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threshold – albeit not by much. This could be due to the timestep being too long for the asteroid to be fully pulled away from its orbit by a close Jupiter approach. The plot also shows the feasibility of high stability Horseshoe orbits – further investigations with longer orbits with a more accurate timestep will allow for a better evaluation of the accuracy of the theoretical Horseshoe lifetime equation.</a:t>
                </a:r>
                <a:endParaRPr lang="en-GB" sz="12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E7296ED2-4660-4284-91E2-F3B92CAEC8C4}"/>
                  </a:ext>
                </a:extLst>
              </p:cNvPr>
              <p:cNvSpPr txBox="1">
                <a:spLocks noRot="1" noChangeAspect="1" noMove="1" noResize="1" noEditPoints="1" noAdjustHandles="1" noChangeArrowheads="1" noChangeShapeType="1" noTextEdit="1"/>
              </p:cNvSpPr>
              <p:nvPr/>
            </p:nvSpPr>
            <p:spPr>
              <a:xfrm>
                <a:off x="5233198" y="19717621"/>
                <a:ext cx="9646412" cy="1213281"/>
              </a:xfrm>
              <a:prstGeom prst="rect">
                <a:avLst/>
              </a:prstGeom>
              <a:blipFill>
                <a:blip r:embed="rId12"/>
                <a:stretch>
                  <a:fillRect b="-1980"/>
                </a:stretch>
              </a:blipFill>
              <a:ln w="19050">
                <a:solidFill>
                  <a:schemeClr val="bg1"/>
                </a:solidFill>
              </a:ln>
            </p:spPr>
            <p:txBody>
              <a:bodyPr/>
              <a:lstStyle/>
              <a:p>
                <a:r>
                  <a:rPr lang="en-GB">
                    <a:noFill/>
                  </a:rPr>
                  <a:t> </a:t>
                </a:r>
              </a:p>
            </p:txBody>
          </p:sp>
        </mc:Fallback>
      </mc:AlternateContent>
    </p:spTree>
    <p:extLst>
      <p:ext uri="{BB962C8B-B14F-4D97-AF65-F5344CB8AC3E}">
        <p14:creationId xmlns:p14="http://schemas.microsoft.com/office/powerpoint/2010/main" val="3233366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4844</TotalTime>
  <Words>1077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Conor Diver</dc:creator>
  <cp:lastModifiedBy>Conor Diver</cp:lastModifiedBy>
  <cp:revision>82</cp:revision>
  <dcterms:created xsi:type="dcterms:W3CDTF">2021-01-17T22:45:04Z</dcterms:created>
  <dcterms:modified xsi:type="dcterms:W3CDTF">2021-02-12T11:26:18Z</dcterms:modified>
</cp:coreProperties>
</file>