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3487" r:id="rId6"/>
    <p:sldId id="3463" r:id="rId7"/>
    <p:sldId id="3485" r:id="rId8"/>
    <p:sldId id="3464" r:id="rId9"/>
    <p:sldId id="3486" r:id="rId10"/>
    <p:sldId id="3466" r:id="rId11"/>
    <p:sldId id="3488" r:id="rId12"/>
    <p:sldId id="3489" r:id="rId13"/>
    <p:sldId id="3490" r:id="rId14"/>
    <p:sldId id="34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620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6-4386-9B9D-615F6E23251F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6-4386-9B9D-615F6E23251F}"/>
              </c:ext>
            </c:extLst>
          </c:dPt>
          <c:dPt>
            <c:idx val="2"/>
            <c:bubble3D val="0"/>
            <c:spPr>
              <a:solidFill>
                <a:srgbClr val="CDE4F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06-4386-9B9D-615F6E23251F}"/>
              </c:ext>
            </c:extLst>
          </c:dPt>
          <c:dPt>
            <c:idx val="3"/>
            <c:bubble3D val="0"/>
            <c:spPr>
              <a:solidFill>
                <a:srgbClr val="F7BF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06-4386-9B9D-615F6E23251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6-4386-9B9D-615F6E232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0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5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9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1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34" y="2600942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计算机图形学</a:t>
            </a:r>
            <a:r>
              <a:rPr lang="en-US" altLang="zh-CN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7200" spc="600" dirty="0" err="1">
                <a:latin typeface="幼圆" panose="02010509060101010101" pitchFamily="49" charset="-122"/>
                <a:ea typeface="幼圆" panose="02010509060101010101" pitchFamily="49" charset="-122"/>
              </a:rPr>
              <a:t>WebGl</a:t>
            </a:r>
            <a:endParaRPr lang="zh-CN" altLang="en-US" sz="72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02064" y="282999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867517" y="2853404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5213493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汇报人：钟昊  时间：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2019.10.17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THREE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16462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可以改进的地方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3151287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可以改进的地方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CA25D83-A30F-4D19-B593-60E5D4F2EB4D}"/>
              </a:ext>
            </a:extLst>
          </p:cNvPr>
          <p:cNvCxnSpPr>
            <a:cxnSpLocks/>
          </p:cNvCxnSpPr>
          <p:nvPr/>
        </p:nvCxnSpPr>
        <p:spPr>
          <a:xfrm>
            <a:off x="5388236" y="1570593"/>
            <a:ext cx="0" cy="499865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组合 29">
            <a:extLst>
              <a:ext uri="{FF2B5EF4-FFF2-40B4-BE49-F238E27FC236}">
                <a16:creationId xmlns:a16="http://schemas.microsoft.com/office/drawing/2014/main" id="{B93502A6-6F1E-4B4A-B33A-586B9A2037CF}"/>
              </a:ext>
            </a:extLst>
          </p:cNvPr>
          <p:cNvGrpSpPr>
            <a:grpSpLocks/>
          </p:cNvGrpSpPr>
          <p:nvPr/>
        </p:nvGrpSpPr>
        <p:grpSpPr bwMode="auto">
          <a:xfrm>
            <a:off x="5021128" y="1995165"/>
            <a:ext cx="734217" cy="736599"/>
            <a:chOff x="2307521" y="2283162"/>
            <a:chExt cx="551398" cy="5513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53D7FC-710B-46ED-83C4-371D36EE32A0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CDE4F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五角星 40">
              <a:extLst>
                <a:ext uri="{FF2B5EF4-FFF2-40B4-BE49-F238E27FC236}">
                  <a16:creationId xmlns:a16="http://schemas.microsoft.com/office/drawing/2014/main" id="{34849E9D-8512-4F5B-B403-D077938882D7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5" name="组合 46">
            <a:extLst>
              <a:ext uri="{FF2B5EF4-FFF2-40B4-BE49-F238E27FC236}">
                <a16:creationId xmlns:a16="http://schemas.microsoft.com/office/drawing/2014/main" id="{4B9FB3FE-3FE6-4BB6-934B-2AB2175DB7B5}"/>
              </a:ext>
            </a:extLst>
          </p:cNvPr>
          <p:cNvGrpSpPr>
            <a:grpSpLocks/>
          </p:cNvGrpSpPr>
          <p:nvPr/>
        </p:nvGrpSpPr>
        <p:grpSpPr bwMode="auto">
          <a:xfrm>
            <a:off x="5012646" y="4069918"/>
            <a:ext cx="734217" cy="736599"/>
            <a:chOff x="2307521" y="2283162"/>
            <a:chExt cx="551398" cy="5513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AC5A95-3DA9-4FF9-B91C-CF103C47887F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7BFA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五角星 48">
              <a:extLst>
                <a:ext uri="{FF2B5EF4-FFF2-40B4-BE49-F238E27FC236}">
                  <a16:creationId xmlns:a16="http://schemas.microsoft.com/office/drawing/2014/main" id="{F99FA1EF-89F4-468E-BF5E-95B671770CED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</p:grpSp>
      <p:pic>
        <p:nvPicPr>
          <p:cNvPr id="21" name="图片 1">
            <a:extLst>
              <a:ext uri="{FF2B5EF4-FFF2-40B4-BE49-F238E27FC236}">
                <a16:creationId xmlns:a16="http://schemas.microsoft.com/office/drawing/2014/main" id="{94E3A2CF-8178-4D61-A3B8-CE62FC6322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8" y="1859351"/>
            <a:ext cx="5064997" cy="362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734DE97-510D-4465-A708-1A68B00106DB}"/>
              </a:ext>
            </a:extLst>
          </p:cNvPr>
          <p:cNvSpPr/>
          <p:nvPr/>
        </p:nvSpPr>
        <p:spPr>
          <a:xfrm>
            <a:off x="7510407" y="2038822"/>
            <a:ext cx="4362041" cy="28940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3" name="组合 7">
            <a:extLst>
              <a:ext uri="{FF2B5EF4-FFF2-40B4-BE49-F238E27FC236}">
                <a16:creationId xmlns:a16="http://schemas.microsoft.com/office/drawing/2014/main" id="{13EB1AA3-6990-42D9-9E2E-F08DC0140C69}"/>
              </a:ext>
            </a:extLst>
          </p:cNvPr>
          <p:cNvGrpSpPr>
            <a:grpSpLocks/>
          </p:cNvGrpSpPr>
          <p:nvPr/>
        </p:nvGrpSpPr>
        <p:grpSpPr bwMode="auto">
          <a:xfrm>
            <a:off x="1570531" y="1977866"/>
            <a:ext cx="3105705" cy="975931"/>
            <a:chOff x="4259306" y="880115"/>
            <a:chExt cx="2328623" cy="732048"/>
          </a:xfrm>
        </p:grpSpPr>
        <p:sp>
          <p:nvSpPr>
            <p:cNvPr id="24" name="文本框 66">
              <a:extLst>
                <a:ext uri="{FF2B5EF4-FFF2-40B4-BE49-F238E27FC236}">
                  <a16:creationId xmlns:a16="http://schemas.microsoft.com/office/drawing/2014/main" id="{17A4D7D7-C695-49DD-98F2-697F4AA55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306" y="1165201"/>
              <a:ext cx="2320294" cy="44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r" defTabSz="609585" eaLnBrk="1" hangingPunct="1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可以在计算二次函数的时候直接计算旋转以及平移后的图案坐标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文本框 66">
              <a:extLst>
                <a:ext uri="{FF2B5EF4-FFF2-40B4-BE49-F238E27FC236}">
                  <a16:creationId xmlns:a16="http://schemas.microsoft.com/office/drawing/2014/main" id="{D464611E-C8B2-4540-A2F8-C0CFDF6E1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092" y="880115"/>
              <a:ext cx="1153837" cy="27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FZHei-B01S" panose="02010601030101010101" pitchFamily="2" charset="-122"/>
                </a:rPr>
                <a:t>旋转和平移</a:t>
              </a:r>
            </a:p>
          </p:txBody>
        </p:sp>
      </p:grpSp>
      <p:grpSp>
        <p:nvGrpSpPr>
          <p:cNvPr id="26" name="组合 7">
            <a:extLst>
              <a:ext uri="{FF2B5EF4-FFF2-40B4-BE49-F238E27FC236}">
                <a16:creationId xmlns:a16="http://schemas.microsoft.com/office/drawing/2014/main" id="{186D9AA1-D9E8-48B1-95DC-D3FAC81CC266}"/>
              </a:ext>
            </a:extLst>
          </p:cNvPr>
          <p:cNvGrpSpPr>
            <a:grpSpLocks/>
          </p:cNvGrpSpPr>
          <p:nvPr/>
        </p:nvGrpSpPr>
        <p:grpSpPr bwMode="auto">
          <a:xfrm>
            <a:off x="1581638" y="3765677"/>
            <a:ext cx="3094598" cy="1334498"/>
            <a:chOff x="4267634" y="880115"/>
            <a:chExt cx="2320295" cy="1001016"/>
          </a:xfrm>
        </p:grpSpPr>
        <p:sp>
          <p:nvSpPr>
            <p:cNvPr id="27" name="文本框 66">
              <a:extLst>
                <a:ext uri="{FF2B5EF4-FFF2-40B4-BE49-F238E27FC236}">
                  <a16:creationId xmlns:a16="http://schemas.microsoft.com/office/drawing/2014/main" id="{D47C1F0B-5C0D-47D1-848F-C7DFEEDD1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634" y="1191757"/>
              <a:ext cx="2320294" cy="68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lvl="0" algn="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  <a:lvl2pPr marL="742950" indent="-28575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直巴是稍微有一些弯曲的，因为实验要求有多边形，所以我们直接采用了无扭曲的多边形。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  <p:sp>
          <p:nvSpPr>
            <p:cNvPr id="28" name="文本框 66">
              <a:extLst>
                <a:ext uri="{FF2B5EF4-FFF2-40B4-BE49-F238E27FC236}">
                  <a16:creationId xmlns:a16="http://schemas.microsoft.com/office/drawing/2014/main" id="{985DA851-45AE-4179-84C2-B9EE87B2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394" y="880115"/>
              <a:ext cx="461535" cy="2770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FZHei-B01S" panose="02010601030101010101" pitchFamily="2" charset="-122"/>
                </a:rPr>
                <a:t>扭曲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4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FOUR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收获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收获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aphicFrame>
        <p:nvGraphicFramePr>
          <p:cNvPr id="142" name="图表 141">
            <a:extLst>
              <a:ext uri="{FF2B5EF4-FFF2-40B4-BE49-F238E27FC236}">
                <a16:creationId xmlns:a16="http://schemas.microsoft.com/office/drawing/2014/main" id="{5A79128A-1190-44D8-A9F2-96FAB80A6A48}"/>
              </a:ext>
            </a:extLst>
          </p:cNvPr>
          <p:cNvGraphicFramePr/>
          <p:nvPr/>
        </p:nvGraphicFramePr>
        <p:xfrm>
          <a:off x="4337879" y="1609095"/>
          <a:ext cx="3516243" cy="361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43" name="组合 19">
            <a:extLst>
              <a:ext uri="{FF2B5EF4-FFF2-40B4-BE49-F238E27FC236}">
                <a16:creationId xmlns:a16="http://schemas.microsoft.com/office/drawing/2014/main" id="{BF3E7501-A3B0-4056-9049-F1DEF4C7D9DC}"/>
              </a:ext>
            </a:extLst>
          </p:cNvPr>
          <p:cNvGrpSpPr/>
          <p:nvPr/>
        </p:nvGrpSpPr>
        <p:grpSpPr>
          <a:xfrm>
            <a:off x="4590020" y="2193819"/>
            <a:ext cx="3770856" cy="3772020"/>
            <a:chOff x="3491329" y="1261482"/>
            <a:chExt cx="3006725" cy="3006726"/>
          </a:xfrm>
        </p:grpSpPr>
        <p:grpSp>
          <p:nvGrpSpPr>
            <p:cNvPr id="144" name="组合 20">
              <a:extLst>
                <a:ext uri="{FF2B5EF4-FFF2-40B4-BE49-F238E27FC236}">
                  <a16:creationId xmlns:a16="http://schemas.microsoft.com/office/drawing/2014/main" id="{54E39CE9-6E2E-4F98-8137-D1BAB8C8C371}"/>
                </a:ext>
              </a:extLst>
            </p:cNvPr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46" name="组合 22">
                <a:extLst>
                  <a:ext uri="{FF2B5EF4-FFF2-40B4-BE49-F238E27FC236}">
                    <a16:creationId xmlns:a16="http://schemas.microsoft.com/office/drawing/2014/main" id="{CC208D3D-D55F-4B9D-A612-07F774314012}"/>
                  </a:ext>
                </a:extLst>
              </p:cNvPr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id="{02ACC27A-58DF-4AE9-8562-577B39A86E78}"/>
                    </a:ext>
                  </a:extLst>
                </p:cNvPr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6">
                  <a:extLst>
                    <a:ext uri="{FF2B5EF4-FFF2-40B4-BE49-F238E27FC236}">
                      <a16:creationId xmlns:a16="http://schemas.microsoft.com/office/drawing/2014/main" id="{6B41B4E2-55EA-4C07-BE71-EC5FF709C651}"/>
                    </a:ext>
                  </a:extLst>
                </p:cNvPr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7">
                  <a:extLst>
                    <a:ext uri="{FF2B5EF4-FFF2-40B4-BE49-F238E27FC236}">
                      <a16:creationId xmlns:a16="http://schemas.microsoft.com/office/drawing/2014/main" id="{0D39B412-ECF9-4148-9611-C4B20DC9702C}"/>
                    </a:ext>
                  </a:extLst>
                </p:cNvPr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8">
                  <a:extLst>
                    <a:ext uri="{FF2B5EF4-FFF2-40B4-BE49-F238E27FC236}">
                      <a16:creationId xmlns:a16="http://schemas.microsoft.com/office/drawing/2014/main" id="{ED7D521C-CEDF-4DD5-8A08-4158FA83EBD5}"/>
                    </a:ext>
                  </a:extLst>
                </p:cNvPr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9">
                  <a:extLst>
                    <a:ext uri="{FF2B5EF4-FFF2-40B4-BE49-F238E27FC236}">
                      <a16:creationId xmlns:a16="http://schemas.microsoft.com/office/drawing/2014/main" id="{8F0C01EA-D889-488E-931D-4B20E6EBCAD2}"/>
                    </a:ext>
                  </a:extLst>
                </p:cNvPr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0">
                  <a:extLst>
                    <a:ext uri="{FF2B5EF4-FFF2-40B4-BE49-F238E27FC236}">
                      <a16:creationId xmlns:a16="http://schemas.microsoft.com/office/drawing/2014/main" id="{F0BE6298-4931-4A79-9866-5F942B0E3E3D}"/>
                    </a:ext>
                  </a:extLst>
                </p:cNvPr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1">
                  <a:extLst>
                    <a:ext uri="{FF2B5EF4-FFF2-40B4-BE49-F238E27FC236}">
                      <a16:creationId xmlns:a16="http://schemas.microsoft.com/office/drawing/2014/main" id="{2B1AFD66-145F-4E48-BD60-513BBA184E12}"/>
                    </a:ext>
                  </a:extLst>
                </p:cNvPr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id="{5037EBB3-B979-4D1C-AA62-278C51F84240}"/>
                  </a:ext>
                </a:extLst>
              </p:cNvPr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9A203FE7-2CF5-4562-9ED0-A887A7E6FD2C}"/>
                </a:ext>
              </a:extLst>
            </p:cNvPr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57" name="Rectangle 24">
            <a:extLst>
              <a:ext uri="{FF2B5EF4-FFF2-40B4-BE49-F238E27FC236}">
                <a16:creationId xmlns:a16="http://schemas.microsoft.com/office/drawing/2014/main" id="{7E34939D-4983-45F2-AA9D-8B74080A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832" y="1991050"/>
            <a:ext cx="2458104" cy="71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工具的使用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的调试，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chrome</a:t>
            </a:r>
          </a:p>
        </p:txBody>
      </p:sp>
      <p:sp>
        <p:nvSpPr>
          <p:cNvPr id="158" name="Rectangle 24">
            <a:extLst>
              <a:ext uri="{FF2B5EF4-FFF2-40B4-BE49-F238E27FC236}">
                <a16:creationId xmlns:a16="http://schemas.microsoft.com/office/drawing/2014/main" id="{17915C54-2DC0-4B52-BD16-600C20C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00" y="2097113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03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EBDEEE5-4EDB-404E-9B13-550757A6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47" y="4357959"/>
            <a:ext cx="2931474" cy="97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光栅化的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，而非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3D</a:t>
            </a:r>
          </a:p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WebGL API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只做光栅化处理并且在概念上相对容易理解。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0" name="Rectangle 24">
            <a:extLst>
              <a:ext uri="{FF2B5EF4-FFF2-40B4-BE49-F238E27FC236}">
                <a16:creationId xmlns:a16="http://schemas.microsoft.com/office/drawing/2014/main" id="{0C4EF130-9D48-4786-890A-368858D2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221" y="4505816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3" name="Rectangle 24">
            <a:extLst>
              <a:ext uri="{FF2B5EF4-FFF2-40B4-BE49-F238E27FC236}">
                <a16:creationId xmlns:a16="http://schemas.microsoft.com/office/drawing/2014/main" id="{6CA6CAA2-8967-4A4D-BF9F-502F75E5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586" y="3204191"/>
            <a:ext cx="2458104" cy="110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WebGl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对数学有一定的要求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数据处理，坐标计算，矩阵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4" name="Rectangle 24">
            <a:extLst>
              <a:ext uri="{FF2B5EF4-FFF2-40B4-BE49-F238E27FC236}">
                <a16:creationId xmlns:a16="http://schemas.microsoft.com/office/drawing/2014/main" id="{E145B5AE-C9B3-48D7-8AAE-2E589214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37" y="3149657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BC0B8A8-D0A5-4192-9A2D-70053CB1B165}"/>
              </a:ext>
            </a:extLst>
          </p:cNvPr>
          <p:cNvSpPr/>
          <p:nvPr/>
        </p:nvSpPr>
        <p:spPr>
          <a:xfrm>
            <a:off x="5126239" y="2456475"/>
            <a:ext cx="1939353" cy="1939353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2" grpId="0">
        <p:bldAsOne/>
      </p:bldGraphic>
      <p:bldP spid="157" grpId="0"/>
      <p:bldP spid="158" grpId="0"/>
      <p:bldP spid="159" grpId="0"/>
      <p:bldP spid="160" grpId="0"/>
      <p:bldP spid="163" grpId="0"/>
      <p:bldP spid="16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87" y="2718707"/>
            <a:ext cx="6825475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谢谢聆听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D7D61C4-0B05-4BAB-9DB3-602A4B062931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5213493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汇报人：钟昊  时间：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2019.10.17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7618" y="1873571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图案介绍 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收获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:a16="http://schemas.microsoft.com/office/drawing/2014/main" id="{7B5A016C-9EBD-4527-8F5C-0CFDBE68DCDC}"/>
              </a:ext>
            </a:extLst>
          </p:cNvPr>
          <p:cNvGrpSpPr/>
          <p:nvPr/>
        </p:nvGrpSpPr>
        <p:grpSpPr>
          <a:xfrm>
            <a:off x="5551929" y="4761740"/>
            <a:ext cx="4371812" cy="690740"/>
            <a:chOff x="6925480" y="4751281"/>
            <a:chExt cx="4371812" cy="690740"/>
          </a:xfrm>
        </p:grpSpPr>
        <p:grpSp>
          <p:nvGrpSpPr>
            <p:cNvPr id="48" name="组 36">
              <a:extLst>
                <a:ext uri="{FF2B5EF4-FFF2-40B4-BE49-F238E27FC236}">
                  <a16:creationId xmlns:a16="http://schemas.microsoft.com/office/drawing/2014/main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D8F225D-F6BF-47BB-93D9-F75041B95CC0}"/>
                </a:ext>
              </a:extLst>
            </p:cNvPr>
            <p:cNvSpPr txBox="1"/>
            <p:nvPr/>
          </p:nvSpPr>
          <p:spPr>
            <a:xfrm flipH="1">
              <a:off x="7727459" y="4810247"/>
              <a:ext cx="35698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可以改进的地方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 2">
            <a:extLst>
              <a:ext uri="{FF2B5EF4-FFF2-40B4-BE49-F238E27FC236}">
                <a16:creationId xmlns:a16="http://schemas.microsoft.com/office/drawing/2014/main" id="{9C03D4EB-D620-4632-96DA-30691216B068}"/>
              </a:ext>
            </a:extLst>
          </p:cNvPr>
          <p:cNvGrpSpPr/>
          <p:nvPr/>
        </p:nvGrpSpPr>
        <p:grpSpPr>
          <a:xfrm>
            <a:off x="5558063" y="2825394"/>
            <a:ext cx="4481155" cy="690740"/>
            <a:chOff x="6932165" y="2662805"/>
            <a:chExt cx="4481155" cy="690740"/>
          </a:xfrm>
        </p:grpSpPr>
        <p:grpSp>
          <p:nvGrpSpPr>
            <p:cNvPr id="55" name="组 28">
              <a:extLst>
                <a:ext uri="{FF2B5EF4-FFF2-40B4-BE49-F238E27FC236}">
                  <a16:creationId xmlns:a16="http://schemas.microsoft.com/office/drawing/2014/main" id="{8775BE21-5C2C-4E41-B469-DF850E0FE2FA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64A0AFE-3AB4-4527-8345-28EF979C5090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E6F43DA-2A41-4540-B2D7-0B201260E5AD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4CF36EF-63AA-4400-8CF3-7C56AA0F24DA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8BE4C9B-30BA-478F-AA27-306D400D5721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实现方法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  <a:p>
              <a:pPr algn="l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E897CB03-C33D-47E5-BCC3-AEE7326BB5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80" t="1982" r="5411" b="2708"/>
          <a:stretch/>
        </p:blipFill>
        <p:spPr>
          <a:xfrm>
            <a:off x="1470454" y="1816443"/>
            <a:ext cx="3502281" cy="34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图案介绍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图案介绍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36" name="TextBox 49">
            <a:extLst>
              <a:ext uri="{FF2B5EF4-FFF2-40B4-BE49-F238E27FC236}">
                <a16:creationId xmlns:a16="http://schemas.microsoft.com/office/drawing/2014/main" id="{A3F1D78C-8AF7-4556-BC67-D6AB9DE156CC}"/>
              </a:ext>
            </a:extLst>
          </p:cNvPr>
          <p:cNvSpPr txBox="1"/>
          <p:nvPr/>
        </p:nvSpPr>
        <p:spPr>
          <a:xfrm>
            <a:off x="8552098" y="1371621"/>
            <a:ext cx="1578883" cy="415855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圆形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44FBCA0-0588-401F-A21A-9D283F327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0" t="1982" r="5411" b="2708"/>
          <a:stretch/>
        </p:blipFill>
        <p:spPr>
          <a:xfrm>
            <a:off x="4006092" y="1663768"/>
            <a:ext cx="3779126" cy="375053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D5084F-03D0-4B87-80BF-BE2B92CCD46D}"/>
              </a:ext>
            </a:extLst>
          </p:cNvPr>
          <p:cNvCxnSpPr>
            <a:cxnSpLocks/>
          </p:cNvCxnSpPr>
          <p:nvPr/>
        </p:nvCxnSpPr>
        <p:spPr>
          <a:xfrm flipV="1">
            <a:off x="6816436" y="1579549"/>
            <a:ext cx="1639406" cy="618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44E03A8-111B-4CFE-82D0-B080AFC85DB0}"/>
              </a:ext>
            </a:extLst>
          </p:cNvPr>
          <p:cNvCxnSpPr>
            <a:cxnSpLocks/>
          </p:cNvCxnSpPr>
          <p:nvPr/>
        </p:nvCxnSpPr>
        <p:spPr>
          <a:xfrm flipV="1">
            <a:off x="6989869" y="2686249"/>
            <a:ext cx="1834941" cy="3273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9">
            <a:extLst>
              <a:ext uri="{FF2B5EF4-FFF2-40B4-BE49-F238E27FC236}">
                <a16:creationId xmlns:a16="http://schemas.microsoft.com/office/drawing/2014/main" id="{FBB27881-F77D-4316-B9F7-A30C40FA560A}"/>
              </a:ext>
            </a:extLst>
          </p:cNvPr>
          <p:cNvSpPr txBox="1"/>
          <p:nvPr/>
        </p:nvSpPr>
        <p:spPr>
          <a:xfrm>
            <a:off x="8824810" y="2394103"/>
            <a:ext cx="2330182" cy="415854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抛物线封闭图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DF105E-473F-495A-A846-41E7DEA11DAB}"/>
              </a:ext>
            </a:extLst>
          </p:cNvPr>
          <p:cNvCxnSpPr>
            <a:cxnSpLocks/>
          </p:cNvCxnSpPr>
          <p:nvPr/>
        </p:nvCxnSpPr>
        <p:spPr>
          <a:xfrm flipV="1">
            <a:off x="5895655" y="1731950"/>
            <a:ext cx="2712587" cy="17649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8176CD-6B15-4708-AC77-CE2DDAD9D784}"/>
              </a:ext>
            </a:extLst>
          </p:cNvPr>
          <p:cNvCxnSpPr>
            <a:cxnSpLocks/>
          </p:cNvCxnSpPr>
          <p:nvPr/>
        </p:nvCxnSpPr>
        <p:spPr>
          <a:xfrm flipV="1">
            <a:off x="6691745" y="3844429"/>
            <a:ext cx="2012753" cy="178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E2662CFD-C7A0-40A7-BB07-561B4C53A9BD}"/>
              </a:ext>
            </a:extLst>
          </p:cNvPr>
          <p:cNvSpPr txBox="1"/>
          <p:nvPr/>
        </p:nvSpPr>
        <p:spPr>
          <a:xfrm>
            <a:off x="8704498" y="3616012"/>
            <a:ext cx="1578883" cy="415854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多边形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13FF1A2-AD95-441C-B190-3130DAE47B94}"/>
              </a:ext>
            </a:extLst>
          </p:cNvPr>
          <p:cNvCxnSpPr>
            <a:cxnSpLocks/>
          </p:cNvCxnSpPr>
          <p:nvPr/>
        </p:nvCxnSpPr>
        <p:spPr>
          <a:xfrm flipV="1">
            <a:off x="6363855" y="3238481"/>
            <a:ext cx="2460955" cy="1965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9">
            <a:extLst>
              <a:ext uri="{FF2B5EF4-FFF2-40B4-BE49-F238E27FC236}">
                <a16:creationId xmlns:a16="http://schemas.microsoft.com/office/drawing/2014/main" id="{5859B399-62BA-4D37-B24B-FF8E85DA7995}"/>
              </a:ext>
            </a:extLst>
          </p:cNvPr>
          <p:cNvSpPr txBox="1"/>
          <p:nvPr/>
        </p:nvSpPr>
        <p:spPr>
          <a:xfrm>
            <a:off x="8805011" y="2963372"/>
            <a:ext cx="2330182" cy="415854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抛物线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C7F59-CCDA-4023-864C-80E0090F7E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34" y="15121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694E69-FCFA-496A-B457-764FB8BB3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4" y="4456925"/>
            <a:ext cx="3894032" cy="21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2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1" y="1820577"/>
            <a:ext cx="22580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创建着色器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以及着色器程序</a:t>
            </a: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16221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处理数据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写入缓冲</a:t>
            </a: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启动属性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创建并绑定缓冲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2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2403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6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303696-0092-4B41-8619-1B2707635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53" y="1280812"/>
            <a:ext cx="8678486" cy="429637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F200638-38EA-4019-9469-83B168AA6FD0}"/>
              </a:ext>
            </a:extLst>
          </p:cNvPr>
          <p:cNvSpPr/>
          <p:nvPr/>
        </p:nvSpPr>
        <p:spPr>
          <a:xfrm>
            <a:off x="3398982" y="1921164"/>
            <a:ext cx="1016000" cy="57265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98C9C08-DA59-42E6-AE92-F282DB4D7B3E}"/>
              </a:ext>
            </a:extLst>
          </p:cNvPr>
          <p:cNvSpPr/>
          <p:nvPr/>
        </p:nvSpPr>
        <p:spPr>
          <a:xfrm>
            <a:off x="4692073" y="4913745"/>
            <a:ext cx="665018" cy="3602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BF6327-21C7-432E-96BF-DD11A1F51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74" y="2144870"/>
            <a:ext cx="2981741" cy="2248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A24FF2-E4E6-4B3B-BBA2-F6B3EDF85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655" y="2144870"/>
            <a:ext cx="3810532" cy="2086266"/>
          </a:xfrm>
          <a:prstGeom prst="rect">
            <a:avLst/>
          </a:prstGeom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id="{8CF7D45F-4B80-4FA1-9611-7BD5D3D10A15}"/>
              </a:ext>
            </a:extLst>
          </p:cNvPr>
          <p:cNvSpPr/>
          <p:nvPr/>
        </p:nvSpPr>
        <p:spPr>
          <a:xfrm>
            <a:off x="8100291" y="3429001"/>
            <a:ext cx="1237673" cy="6442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5293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实现方法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5DCBEC74-1E53-41AD-B325-43A3782E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508" y="1959773"/>
            <a:ext cx="6496957" cy="49536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1B82763-F831-464E-9162-57474592F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508" y="2701916"/>
            <a:ext cx="4696480" cy="828791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750BA4E-6D53-4922-8C61-130F564B6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508" y="3959884"/>
            <a:ext cx="8668960" cy="88594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1B35510-EA46-44B5-BEEA-AEC794630026}"/>
              </a:ext>
            </a:extLst>
          </p:cNvPr>
          <p:cNvSpPr/>
          <p:nvPr/>
        </p:nvSpPr>
        <p:spPr>
          <a:xfrm>
            <a:off x="3546764" y="4461164"/>
            <a:ext cx="1801091" cy="574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57">
    <a:dk1>
      <a:sysClr val="windowText" lastClr="000000"/>
    </a:dk1>
    <a:lt1>
      <a:sysClr val="window" lastClr="FFFFFF"/>
    </a:lt1>
    <a:dk2>
      <a:srgbClr val="5A6378"/>
    </a:dk2>
    <a:lt2>
      <a:srgbClr val="7F7F7F"/>
    </a:lt2>
    <a:accent1>
      <a:srgbClr val="262626"/>
    </a:accent1>
    <a:accent2>
      <a:srgbClr val="262626"/>
    </a:accent2>
    <a:accent3>
      <a:srgbClr val="262626"/>
    </a:accent3>
    <a:accent4>
      <a:srgbClr val="262626"/>
    </a:accent4>
    <a:accent5>
      <a:srgbClr val="262626"/>
    </a:accent5>
    <a:accent6>
      <a:srgbClr val="262626"/>
    </a:accent6>
    <a:hlink>
      <a:srgbClr val="168BBA"/>
    </a:hlink>
    <a:folHlink>
      <a:srgbClr val="680000"/>
    </a:folHlink>
  </a:clrScheme>
  <a:fontScheme name="edp3bsb0">
    <a:majorFont>
      <a:latin typeface="庞门正道标题体" panose="020F0302020204030204"/>
      <a:ea typeface="庞门正道标题体"/>
      <a:cs typeface=""/>
    </a:majorFont>
    <a:minorFont>
      <a:latin typeface="庞门正道标题体" panose="020F0502020204030204"/>
      <a:ea typeface="庞门正道标题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206</Words>
  <Application>Microsoft Office PowerPoint</Application>
  <PresentationFormat>宽屏</PresentationFormat>
  <Paragraphs>80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FZHei-B01S</vt:lpstr>
      <vt:lpstr>等线</vt:lpstr>
      <vt:lpstr>等线 Light</vt:lpstr>
      <vt:lpstr>幼圆</vt:lpstr>
      <vt:lpstr>Arial</vt:lpstr>
      <vt:lpstr>Office 主题​​</vt:lpstr>
      <vt:lpstr>计算机图形学-WebGl</vt:lpstr>
      <vt:lpstr>PowerPoint 演示文稿</vt:lpstr>
      <vt:lpstr>01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03</vt:lpstr>
      <vt:lpstr>PowerPoint 演示文稿</vt:lpstr>
      <vt:lpstr>04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李鑫</cp:lastModifiedBy>
  <cp:revision>64</cp:revision>
  <dcterms:created xsi:type="dcterms:W3CDTF">2019-09-24T01:59:55Z</dcterms:created>
  <dcterms:modified xsi:type="dcterms:W3CDTF">2019-10-16T11:55:32Z</dcterms:modified>
</cp:coreProperties>
</file>