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60" r:id="rId4"/>
    <p:sldId id="261" r:id="rId5"/>
    <p:sldId id="3487" r:id="rId6"/>
    <p:sldId id="3463" r:id="rId7"/>
    <p:sldId id="3485" r:id="rId8"/>
    <p:sldId id="3464" r:id="rId9"/>
    <p:sldId id="3486" r:id="rId10"/>
    <p:sldId id="3466" r:id="rId11"/>
    <p:sldId id="3488" r:id="rId12"/>
    <p:sldId id="3489" r:id="rId13"/>
    <p:sldId id="3490" r:id="rId14"/>
    <p:sldId id="3483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E4F6"/>
    <a:srgbClr val="F7BF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6200" autoAdjust="0"/>
  </p:normalViewPr>
  <p:slideViewPr>
    <p:cSldViewPr snapToGrid="0">
      <p:cViewPr varScale="1">
        <p:scale>
          <a:sx n="50" d="100"/>
          <a:sy n="50" d="100"/>
        </p:scale>
        <p:origin x="3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ysClr val="window" lastClr="FFFFFF">
                  <a:lumMod val="65000"/>
                </a:sys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806-4386-9B9D-615F6E23251F}"/>
              </c:ext>
            </c:extLst>
          </c:dPt>
          <c:dPt>
            <c:idx val="1"/>
            <c:bubble3D val="0"/>
            <c:spPr>
              <a:solidFill>
                <a:sysClr val="window" lastClr="FFFFFF">
                  <a:lumMod val="85000"/>
                </a:sys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806-4386-9B9D-615F6E23251F}"/>
              </c:ext>
            </c:extLst>
          </c:dPt>
          <c:dPt>
            <c:idx val="2"/>
            <c:bubble3D val="0"/>
            <c:spPr>
              <a:solidFill>
                <a:srgbClr val="CDE4F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806-4386-9B9D-615F6E23251F}"/>
              </c:ext>
            </c:extLst>
          </c:dPt>
          <c:dPt>
            <c:idx val="3"/>
            <c:bubble3D val="0"/>
            <c:spPr>
              <a:solidFill>
                <a:srgbClr val="F7BFA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806-4386-9B9D-615F6E23251F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</c:v>
                </c:pt>
                <c:pt idx="1">
                  <c:v>40</c:v>
                </c:pt>
                <c:pt idx="2">
                  <c:v>15</c:v>
                </c:pt>
                <c:pt idx="3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806-4386-9B9D-615F6E2325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47"/>
        <c:holeSize val="90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 sz="1800">
          <a:latin typeface="+mn-lt"/>
          <a:ea typeface="+mn-ea"/>
          <a:cs typeface="+mn-ea"/>
          <a:sym typeface="+mn-lt"/>
        </a:defRPr>
      </a:pPr>
      <a:endParaRPr lang="zh-CN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9D0B2-6D8E-4FE4-8EAE-1B32E142ACB2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50B335-F2D0-4624-AE5D-EDA3F4FE85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028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000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5062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7548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7219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093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356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288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806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877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84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134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63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487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826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4B397-4335-42E1-8AA0-92AA30549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EC3A99-1CF4-4D94-A80D-2E4F5CA38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23C716-E101-4BA0-B1DF-A4B181B4B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ACD33B-E324-44EE-8821-00C1A0897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A2A5B0-D333-4EE2-94C5-9BAAF67FD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26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895C9-96D6-4DB4-A1AD-8BF4B2DC4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8D1F58-BAC5-48D2-86C6-03CFC1C94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438854-97F2-4CBF-9C5C-0631AD0B3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6952A7-E177-47D9-A8EF-5D5E2404E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67D450-1254-4EFF-AC0F-390AB1947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57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C0B33F-8B12-4F24-B52A-04E8383A8F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D01F8D-3E0F-4827-9B86-13E5ECF98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41C404-2B6E-4B1E-91E9-D867222EC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20B0AD-C743-4517-9CCA-ACB78DBA8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11B527-7E0D-4BA6-8091-4B9A3DD3C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66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5907D3-ED42-4EC1-AC38-A05ECD9B8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2C0C7C-E774-45AA-80E3-2BEF46F53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1ECF23-56A6-4BF0-9AAE-50E2AA5B0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C69B7A-3D28-4D87-8622-1D172F63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1B3833-A4A1-4EF4-9462-F29CCFC98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506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02B9A9-793C-4F9A-9117-3A390DA21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203BEE-7117-4D05-AA23-A29375929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EBF637-4BB0-4406-B65F-2FC20AE5B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9BECA5-B743-4BBA-977E-280F8E016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DD5A78-8485-4A12-87D4-189F1AFB0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93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B8DBEC-6453-4593-BED1-78428FAD1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3ECEBB-2CD1-40A3-968C-64BB3CABF3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384778-C3AB-45E4-9A94-2DD830E45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5AF758-9FB3-46CF-8245-887F1767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D5BDA4-5878-451A-843C-1855A944C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18D678-FCAC-4190-B8E2-FF3079D25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11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8A42E-521D-49D3-89F3-EFDF199E3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F6059C-7542-4560-87F1-1931CAAEB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E4DF32-0624-4CD8-BBD9-5F7FE9594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8576148-B0EA-4BF3-AE8E-E63BD899FA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345C60-1ADA-43D5-9540-23A12D7C7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2F9E939-5D6E-4C3B-B5A4-94A651360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23FD973-B3C9-4DD8-8024-41BC9D4C0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BF99017-2BE3-46A1-B7F5-990EA7129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03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3FBCC-777E-43C4-A7CA-B545F5119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13FEBE-59E3-42FD-80A5-3B0787B89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B56C3A8-8116-4CB1-948D-897B6C7C1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0E4DE8-0642-4A0E-BD20-F78531B92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25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284211-F30A-4822-98DB-739B3A27C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59DFEC-480E-467A-8DD8-39EB7796D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1819C2-0E13-4CB3-912F-66A4D6A45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15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89A880-5D87-476D-902D-635331C9C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928055-B892-463F-9235-90862BF9C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386119-5E98-4450-A940-40D2D08C5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96F3E5-1B27-48A0-92DA-8A26AE6C7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63156E-08CB-4363-82AC-F9FD4E303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12D6DB-D854-4FAA-B28F-AB4AD5779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84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EB4CB9-BBAE-4012-ABF9-FCE0E084E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7BC50EF-923B-4EC1-A40D-815B2B61DF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83075F-674F-4541-B10D-4A1244280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F743C7-67CF-4637-BC76-85E804FE4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A71755-D254-4514-8F5F-2F215B1CD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0E7F11-370E-460B-A09C-232750525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08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32E4E1-1D39-466B-BD55-DB380A8DE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923F6B-24CB-472C-90D1-6764BC9C2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236092-C589-4C98-9DDD-0B8A233C8E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4A03-34AB-43E4-9153-F3913F13D8E3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CD32B8-8FB7-4A4D-9D99-942A9413E3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02A502-3EBB-4FCB-835C-720CBD7424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78F99-9C06-4696-8CDC-C2FF737AE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98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gif"/><Relationship Id="rId3" Type="http://schemas.openxmlformats.org/officeDocument/2006/relationships/image" Target="../media/image1.png"/><Relationship Id="rId7" Type="http://schemas.openxmlformats.org/officeDocument/2006/relationships/image" Target="../media/image1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048EE49-51CB-4F7D-B288-129FD1287E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999" y="-2666998"/>
            <a:ext cx="6858002" cy="12192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D754AA3-0420-4588-B495-FE23643216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F21926A-6F97-4AD3-B6DB-FCC3C227021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5B97DDD-FB91-4917-A104-25C68B0DE5D9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CC66F5B-D4A8-4943-BC24-3781172F8073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F77F747-26F6-49AB-98C2-838398FC2A0E}"/>
              </a:ext>
            </a:extLst>
          </p:cNvPr>
          <p:cNvSpPr/>
          <p:nvPr/>
        </p:nvSpPr>
        <p:spPr>
          <a:xfrm>
            <a:off x="1774158" y="-3"/>
            <a:ext cx="8566484" cy="6858001"/>
          </a:xfrm>
          <a:prstGeom prst="rect">
            <a:avLst/>
          </a:prstGeom>
          <a:blipFill dpi="0" rotWithShape="1">
            <a:blip r:embed="rId6">
              <a:alphaModFix amt="5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136F2DE6-6CE3-4C36-B7C7-5262B0447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3934" y="2600942"/>
            <a:ext cx="6897806" cy="1325563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spc="600" dirty="0">
                <a:latin typeface="幼圆" panose="02010509060101010101" pitchFamily="49" charset="-122"/>
                <a:ea typeface="幼圆" panose="02010509060101010101" pitchFamily="49" charset="-122"/>
              </a:rPr>
              <a:t>计算机图形学</a:t>
            </a:r>
            <a:r>
              <a:rPr lang="en-US" altLang="zh-CN" sz="7200" spc="600" dirty="0">
                <a:latin typeface="幼圆" panose="02010509060101010101" pitchFamily="49" charset="-122"/>
                <a:ea typeface="幼圆" panose="02010509060101010101" pitchFamily="49" charset="-122"/>
              </a:rPr>
              <a:t>-</a:t>
            </a:r>
            <a:r>
              <a:rPr lang="en-US" altLang="zh-CN" sz="7200" spc="600" dirty="0" err="1">
                <a:latin typeface="幼圆" panose="02010509060101010101" pitchFamily="49" charset="-122"/>
                <a:ea typeface="幼圆" panose="02010509060101010101" pitchFamily="49" charset="-122"/>
              </a:rPr>
              <a:t>WebGl</a:t>
            </a:r>
            <a:endParaRPr lang="zh-CN" altLang="en-US" sz="7200" spc="6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76149B32-B38A-4288-B1C6-67DF1629A67F}"/>
              </a:ext>
            </a:extLst>
          </p:cNvPr>
          <p:cNvGrpSpPr/>
          <p:nvPr/>
        </p:nvGrpSpPr>
        <p:grpSpPr>
          <a:xfrm>
            <a:off x="1402064" y="2829997"/>
            <a:ext cx="1266151" cy="537218"/>
            <a:chOff x="2119312" y="1260814"/>
            <a:chExt cx="8017062" cy="3401575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4867FE81-18DC-425F-95AC-4DF43AA58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9312" y="3109811"/>
              <a:ext cx="7953376" cy="1552578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36485AAB-B029-4D96-AE50-BD20CA54D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5374" y="1260814"/>
              <a:ext cx="8001000" cy="1647825"/>
            </a:xfrm>
            <a:prstGeom prst="rect">
              <a:avLst/>
            </a:prstGeom>
          </p:spPr>
        </p:pic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4C6C0111-82B9-4549-85B0-A4F4A7F7F6C6}"/>
              </a:ext>
            </a:extLst>
          </p:cNvPr>
          <p:cNvGrpSpPr/>
          <p:nvPr/>
        </p:nvGrpSpPr>
        <p:grpSpPr>
          <a:xfrm flipH="1">
            <a:off x="9867517" y="2853404"/>
            <a:ext cx="1266151" cy="537218"/>
            <a:chOff x="2119312" y="1260814"/>
            <a:chExt cx="8017062" cy="3401575"/>
          </a:xfrm>
        </p:grpSpPr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D5B2D54E-9AA8-40D0-B5F6-763DCD28B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9312" y="3109811"/>
              <a:ext cx="7953376" cy="1552578"/>
            </a:xfrm>
            <a:prstGeom prst="rect">
              <a:avLst/>
            </a:prstGeom>
          </p:spPr>
        </p:pic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45A0C6A0-9A20-4826-BC00-84F833E73E7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5374" y="1260814"/>
              <a:ext cx="8001000" cy="1647825"/>
            </a:xfrm>
            <a:prstGeom prst="rect">
              <a:avLst/>
            </a:prstGeom>
          </p:spPr>
        </p:pic>
      </p:grpSp>
      <p:sp>
        <p:nvSpPr>
          <p:cNvPr id="31" name="标题 1">
            <a:extLst>
              <a:ext uri="{FF2B5EF4-FFF2-40B4-BE49-F238E27FC236}">
                <a16:creationId xmlns:a16="http://schemas.microsoft.com/office/drawing/2014/main" id="{E3AA602C-34F4-4615-A182-68E11CBFCFCF}"/>
              </a:ext>
            </a:extLst>
          </p:cNvPr>
          <p:cNvSpPr txBox="1">
            <a:spLocks/>
          </p:cNvSpPr>
          <p:nvPr/>
        </p:nvSpPr>
        <p:spPr>
          <a:xfrm>
            <a:off x="4082906" y="4257058"/>
            <a:ext cx="5213493" cy="4499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汇报人：钟昊  时间：</a:t>
            </a: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2019.10.17</a:t>
            </a:r>
            <a:endParaRPr lang="zh-CN" altLang="en-US"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0446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14:pan dir="u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25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75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7" grpId="0" animBg="1"/>
      <p:bldP spid="16" grpId="0"/>
      <p:bldP spid="3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0F0BA8C-F597-4E9A-916F-AF7AB1DAF4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999" y="-2666998"/>
            <a:ext cx="6858002" cy="12192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22DA249-CB39-4AB8-8C0F-FD98E778E5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19086B18-1B73-4442-8316-8D2A0AA3F1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380" y="-450376"/>
            <a:ext cx="6138789" cy="730837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7E894F9-94A8-4D6F-BDBD-F11B113C8C0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44" name="椭圆 43">
            <a:extLst>
              <a:ext uri="{FF2B5EF4-FFF2-40B4-BE49-F238E27FC236}">
                <a16:creationId xmlns:a16="http://schemas.microsoft.com/office/drawing/2014/main" id="{791E304B-6FC4-4571-A756-90C65B169970}"/>
              </a:ext>
            </a:extLst>
          </p:cNvPr>
          <p:cNvSpPr/>
          <p:nvPr/>
        </p:nvSpPr>
        <p:spPr>
          <a:xfrm>
            <a:off x="1247958" y="1528009"/>
            <a:ext cx="3994574" cy="3994574"/>
          </a:xfrm>
          <a:prstGeom prst="ellipse">
            <a:avLst/>
          </a:prstGeom>
          <a:solidFill>
            <a:srgbClr val="CD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1265B44A-8E82-45E0-A65D-59C076E43E9A}"/>
              </a:ext>
            </a:extLst>
          </p:cNvPr>
          <p:cNvSpPr/>
          <p:nvPr/>
        </p:nvSpPr>
        <p:spPr>
          <a:xfrm>
            <a:off x="4428969" y="4164641"/>
            <a:ext cx="1631141" cy="163114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231C4360-5EE9-4450-A286-428E41409E2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78679" y="1147205"/>
            <a:ext cx="6397408" cy="551450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BA28DCF-6EA1-4B2D-9107-EFB9385033C0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E8D0C1-6169-47EA-9BB5-DF699FBF915A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标题 1">
            <a:extLst>
              <a:ext uri="{FF2B5EF4-FFF2-40B4-BE49-F238E27FC236}">
                <a16:creationId xmlns:a16="http://schemas.microsoft.com/office/drawing/2014/main" id="{7491A86C-C6CA-4C91-9CD4-2ACDC9570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3819" y="4539536"/>
            <a:ext cx="1573674" cy="881350"/>
          </a:xfrm>
        </p:spPr>
        <p:txBody>
          <a:bodyPr vert="horz">
            <a:noAutofit/>
          </a:bodyPr>
          <a:lstStyle/>
          <a:p>
            <a:pPr algn="ctr"/>
            <a:r>
              <a:rPr lang="en-US" altLang="zh-CN" sz="4800" spc="600" dirty="0">
                <a:latin typeface="幼圆" panose="02010509060101010101" pitchFamily="49" charset="-122"/>
                <a:ea typeface="幼圆" panose="02010509060101010101" pitchFamily="49" charset="-122"/>
              </a:rPr>
              <a:t>03</a:t>
            </a:r>
            <a:endParaRPr lang="zh-CN" altLang="en-US" sz="4800" spc="6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5C587C52-3D3D-40C3-9643-96DBBEC9C770}"/>
              </a:ext>
            </a:extLst>
          </p:cNvPr>
          <p:cNvSpPr txBox="1"/>
          <p:nvPr/>
        </p:nvSpPr>
        <p:spPr>
          <a:xfrm flipH="1">
            <a:off x="1820632" y="2307210"/>
            <a:ext cx="2802179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r>
              <a: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PART THREE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D6C7ECD-686F-437B-A0F2-6BF8196B6F2B}"/>
              </a:ext>
            </a:extLst>
          </p:cNvPr>
          <p:cNvSpPr txBox="1"/>
          <p:nvPr/>
        </p:nvSpPr>
        <p:spPr>
          <a:xfrm flipH="1">
            <a:off x="1673995" y="3109480"/>
            <a:ext cx="3246159" cy="16462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>
              <a:lnSpc>
                <a:spcPts val="6500"/>
              </a:lnSpc>
            </a:pPr>
            <a:r>
              <a:rPr lang="zh-CN" altLang="en-US" sz="4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可以改进的地方</a:t>
            </a:r>
            <a:endParaRPr lang="en-US" altLang="zh-CN" sz="4400" spc="3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Source Han Sans C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448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:comb/>
      </p:transition>
    </mc:Choice>
    <mc:Fallback xmlns="">
      <p:transition spd="slow" advClick="0" advTm="0"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7" grpId="0"/>
      <p:bldP spid="48" grpId="0"/>
      <p:bldP spid="5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A8A16A3-4FA0-4CF6-8EC9-B75101096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2984" y="-2666999"/>
            <a:ext cx="6858002" cy="12192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D4B6CF1-6B81-4725-8899-A44DAE6495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5AC18C9-84E2-4290-80FE-6291B8D3D4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CDF8232-923B-4C6E-995B-3BAF926D4956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ABCDCA-8F3C-4CAE-B969-C687D54F7240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C826E15-431C-4226-A5DF-784EE4BDD4A6}"/>
              </a:ext>
            </a:extLst>
          </p:cNvPr>
          <p:cNvSpPr/>
          <p:nvPr/>
        </p:nvSpPr>
        <p:spPr>
          <a:xfrm>
            <a:off x="477671" y="465317"/>
            <a:ext cx="545531" cy="54553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0C9C431-0FDE-4E0D-A91A-E6949C41DC5E}"/>
              </a:ext>
            </a:extLst>
          </p:cNvPr>
          <p:cNvSpPr txBox="1"/>
          <p:nvPr/>
        </p:nvSpPr>
        <p:spPr>
          <a:xfrm flipH="1">
            <a:off x="1119456" y="226198"/>
            <a:ext cx="3151287" cy="7867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 algn="l">
              <a:lnSpc>
                <a:spcPts val="6500"/>
              </a:lnSpc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可以改进的地方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Source Han Sans CN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CA25D83-A30F-4D19-B593-60E5D4F2EB4D}"/>
              </a:ext>
            </a:extLst>
          </p:cNvPr>
          <p:cNvCxnSpPr>
            <a:cxnSpLocks/>
          </p:cNvCxnSpPr>
          <p:nvPr/>
        </p:nvCxnSpPr>
        <p:spPr>
          <a:xfrm>
            <a:off x="5388236" y="1570593"/>
            <a:ext cx="0" cy="499865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0" name="组合 29">
            <a:extLst>
              <a:ext uri="{FF2B5EF4-FFF2-40B4-BE49-F238E27FC236}">
                <a16:creationId xmlns:a16="http://schemas.microsoft.com/office/drawing/2014/main" id="{B93502A6-6F1E-4B4A-B33A-586B9A2037CF}"/>
              </a:ext>
            </a:extLst>
          </p:cNvPr>
          <p:cNvGrpSpPr>
            <a:grpSpLocks/>
          </p:cNvGrpSpPr>
          <p:nvPr/>
        </p:nvGrpSpPr>
        <p:grpSpPr bwMode="auto">
          <a:xfrm>
            <a:off x="5021128" y="1995165"/>
            <a:ext cx="734217" cy="736599"/>
            <a:chOff x="2307521" y="2283162"/>
            <a:chExt cx="551398" cy="5513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E53D7FC-710B-46ED-83C4-371D36EE32A0}"/>
                </a:ext>
              </a:extLst>
            </p:cNvPr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rgbClr val="CDE4F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auto" latinLnBrk="0" hangingPunc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399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FZHei-B01S" panose="02010601030101010101" pitchFamily="2" charset="-122"/>
              </a:endParaRPr>
            </a:p>
          </p:txBody>
        </p:sp>
        <p:sp>
          <p:nvSpPr>
            <p:cNvPr id="14" name="五角星 40">
              <a:extLst>
                <a:ext uri="{FF2B5EF4-FFF2-40B4-BE49-F238E27FC236}">
                  <a16:creationId xmlns:a16="http://schemas.microsoft.com/office/drawing/2014/main" id="{34849E9D-8512-4F5B-B403-D077938882D7}"/>
                </a:ext>
              </a:extLst>
            </p:cNvPr>
            <p:cNvSpPr/>
            <p:nvPr/>
          </p:nvSpPr>
          <p:spPr>
            <a:xfrm>
              <a:off x="2456891" y="2427350"/>
              <a:ext cx="252658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auto" latinLnBrk="0" hangingPunc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399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FZHei-B01S" panose="02010601030101010101" pitchFamily="2" charset="-122"/>
              </a:endParaRPr>
            </a:p>
          </p:txBody>
        </p:sp>
      </p:grpSp>
      <p:grpSp>
        <p:nvGrpSpPr>
          <p:cNvPr id="15" name="组合 46">
            <a:extLst>
              <a:ext uri="{FF2B5EF4-FFF2-40B4-BE49-F238E27FC236}">
                <a16:creationId xmlns:a16="http://schemas.microsoft.com/office/drawing/2014/main" id="{4B9FB3FE-3FE6-4BB6-934B-2AB2175DB7B5}"/>
              </a:ext>
            </a:extLst>
          </p:cNvPr>
          <p:cNvGrpSpPr>
            <a:grpSpLocks/>
          </p:cNvGrpSpPr>
          <p:nvPr/>
        </p:nvGrpSpPr>
        <p:grpSpPr bwMode="auto">
          <a:xfrm>
            <a:off x="5012646" y="4069918"/>
            <a:ext cx="734217" cy="736599"/>
            <a:chOff x="2307521" y="2283162"/>
            <a:chExt cx="551398" cy="55139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CAC5A95-3DA9-4FF9-B91C-CF103C47887F}"/>
                </a:ext>
              </a:extLst>
            </p:cNvPr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rgbClr val="F7BFA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auto" latinLnBrk="0" hangingPunc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399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FZHei-B01S" panose="02010601030101010101" pitchFamily="2" charset="-122"/>
              </a:endParaRPr>
            </a:p>
          </p:txBody>
        </p:sp>
        <p:sp>
          <p:nvSpPr>
            <p:cNvPr id="17" name="五角星 48">
              <a:extLst>
                <a:ext uri="{FF2B5EF4-FFF2-40B4-BE49-F238E27FC236}">
                  <a16:creationId xmlns:a16="http://schemas.microsoft.com/office/drawing/2014/main" id="{F99FA1EF-89F4-468E-BF5E-95B671770CED}"/>
                </a:ext>
              </a:extLst>
            </p:cNvPr>
            <p:cNvSpPr/>
            <p:nvPr/>
          </p:nvSpPr>
          <p:spPr>
            <a:xfrm>
              <a:off x="2456891" y="2427350"/>
              <a:ext cx="252658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auto" latinLnBrk="0" hangingPunc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399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FZHei-B01S" panose="02010601030101010101" pitchFamily="2" charset="-122"/>
              </a:endParaRPr>
            </a:p>
          </p:txBody>
        </p:sp>
      </p:grpSp>
      <p:pic>
        <p:nvPicPr>
          <p:cNvPr id="21" name="图片 1">
            <a:extLst>
              <a:ext uri="{FF2B5EF4-FFF2-40B4-BE49-F238E27FC236}">
                <a16:creationId xmlns:a16="http://schemas.microsoft.com/office/drawing/2014/main" id="{94E3A2CF-8178-4D61-A3B8-CE62FC63227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888" y="1859351"/>
            <a:ext cx="5064997" cy="3623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6734DE97-510D-4465-A708-1A68B00106DB}"/>
              </a:ext>
            </a:extLst>
          </p:cNvPr>
          <p:cNvSpPr/>
          <p:nvPr/>
        </p:nvSpPr>
        <p:spPr>
          <a:xfrm>
            <a:off x="7510407" y="2038822"/>
            <a:ext cx="4362041" cy="2894060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3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ZHei-B01S" panose="02010601030101010101" pitchFamily="2" charset="-122"/>
              <a:ea typeface="FZHei-B01S" panose="02010601030101010101" pitchFamily="2" charset="-122"/>
              <a:cs typeface="+mn-cs"/>
              <a:sym typeface="FZHei-B01S" panose="02010601030101010101" pitchFamily="2" charset="-122"/>
            </a:endParaRPr>
          </a:p>
        </p:txBody>
      </p:sp>
      <p:grpSp>
        <p:nvGrpSpPr>
          <p:cNvPr id="23" name="组合 7">
            <a:extLst>
              <a:ext uri="{FF2B5EF4-FFF2-40B4-BE49-F238E27FC236}">
                <a16:creationId xmlns:a16="http://schemas.microsoft.com/office/drawing/2014/main" id="{13EB1AA3-6990-42D9-9E2E-F08DC0140C69}"/>
              </a:ext>
            </a:extLst>
          </p:cNvPr>
          <p:cNvGrpSpPr>
            <a:grpSpLocks/>
          </p:cNvGrpSpPr>
          <p:nvPr/>
        </p:nvGrpSpPr>
        <p:grpSpPr bwMode="auto">
          <a:xfrm>
            <a:off x="1570531" y="1977866"/>
            <a:ext cx="3105705" cy="975931"/>
            <a:chOff x="4259306" y="880115"/>
            <a:chExt cx="2328623" cy="732048"/>
          </a:xfrm>
        </p:grpSpPr>
        <p:sp>
          <p:nvSpPr>
            <p:cNvPr id="24" name="文本框 66">
              <a:extLst>
                <a:ext uri="{FF2B5EF4-FFF2-40B4-BE49-F238E27FC236}">
                  <a16:creationId xmlns:a16="http://schemas.microsoft.com/office/drawing/2014/main" id="{17A4D7D7-C695-49DD-98F2-697F4AA554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9306" y="1165201"/>
              <a:ext cx="2320294" cy="446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0" algn="r" defTabSz="609585" eaLnBrk="1" hangingPunct="1">
                <a:lnSpc>
                  <a:spcPct val="150000"/>
                </a:lnSpc>
                <a:buClr>
                  <a:srgbClr val="E7E6E6">
                    <a:lumMod val="10000"/>
                  </a:srgbClr>
                </a:buClr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可以在计算二次函数的时候直接计算旋转以及平移后的图案坐标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25" name="文本框 66">
              <a:extLst>
                <a:ext uri="{FF2B5EF4-FFF2-40B4-BE49-F238E27FC236}">
                  <a16:creationId xmlns:a16="http://schemas.microsoft.com/office/drawing/2014/main" id="{D464611E-C8B2-4540-A2F8-C0CFDF6E19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4092" y="880115"/>
              <a:ext cx="1153837" cy="27703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幼圆" panose="02010509060101010101" pitchFamily="49" charset="-122"/>
                  <a:ea typeface="幼圆" panose="02010509060101010101" pitchFamily="49" charset="-122"/>
                  <a:sym typeface="FZHei-B01S" panose="02010601030101010101" pitchFamily="2" charset="-122"/>
                </a:rPr>
                <a:t>旋转和平移</a:t>
              </a:r>
            </a:p>
          </p:txBody>
        </p:sp>
      </p:grpSp>
      <p:grpSp>
        <p:nvGrpSpPr>
          <p:cNvPr id="26" name="组合 7">
            <a:extLst>
              <a:ext uri="{FF2B5EF4-FFF2-40B4-BE49-F238E27FC236}">
                <a16:creationId xmlns:a16="http://schemas.microsoft.com/office/drawing/2014/main" id="{186D9AA1-D9E8-48B1-95DC-D3FAC81CC266}"/>
              </a:ext>
            </a:extLst>
          </p:cNvPr>
          <p:cNvGrpSpPr>
            <a:grpSpLocks/>
          </p:cNvGrpSpPr>
          <p:nvPr/>
        </p:nvGrpSpPr>
        <p:grpSpPr bwMode="auto">
          <a:xfrm>
            <a:off x="1581638" y="3765677"/>
            <a:ext cx="3094598" cy="1334498"/>
            <a:chOff x="4267634" y="880115"/>
            <a:chExt cx="2320295" cy="1001016"/>
          </a:xfrm>
        </p:grpSpPr>
        <p:sp>
          <p:nvSpPr>
            <p:cNvPr id="27" name="文本框 66">
              <a:extLst>
                <a:ext uri="{FF2B5EF4-FFF2-40B4-BE49-F238E27FC236}">
                  <a16:creationId xmlns:a16="http://schemas.microsoft.com/office/drawing/2014/main" id="{D47C1F0B-5C0D-47D1-848F-C7DFEEDD1D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7634" y="1191757"/>
              <a:ext cx="2320294" cy="689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lvl="0" algn="r" defTabSz="609585">
                <a:lnSpc>
                  <a:spcPct val="150000"/>
                </a:lnSpc>
                <a:buClr>
                  <a:srgbClr val="E7E6E6">
                    <a:lumMod val="10000"/>
                  </a:srgbClr>
                </a:buClr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包图简圆体" panose="02010601030101010101" pitchFamily="2" charset="-122"/>
                  <a:ea typeface="包图简圆体" panose="02010601030101010101" pitchFamily="2" charset="-122"/>
                  <a:cs typeface="+mn-ea"/>
                </a:defRPr>
              </a:lvl1pPr>
              <a:lvl2pPr marL="742950" indent="-285750" eaLnBrk="0" hangingPunct="0">
                <a:defRPr sz="1300"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latin typeface="幼圆" panose="02010509060101010101" pitchFamily="49" charset="-122"/>
                  <a:ea typeface="幼圆" panose="02010509060101010101" pitchFamily="49" charset="-122"/>
                  <a:sym typeface="+mn-lt"/>
                </a:rPr>
                <a:t>直巴是稍微有一些弯曲的，因为实验要求有多边形，所以我们直接采用了无扭曲的多边形。</a:t>
              </a:r>
              <a:endParaRPr lang="en-US" altLang="zh-CN" dirty="0">
                <a:latin typeface="幼圆" panose="02010509060101010101" pitchFamily="49" charset="-122"/>
                <a:ea typeface="幼圆" panose="02010509060101010101" pitchFamily="49" charset="-122"/>
                <a:sym typeface="+mn-lt"/>
              </a:endParaRPr>
            </a:p>
          </p:txBody>
        </p:sp>
        <p:sp>
          <p:nvSpPr>
            <p:cNvPr id="28" name="文本框 66">
              <a:extLst>
                <a:ext uri="{FF2B5EF4-FFF2-40B4-BE49-F238E27FC236}">
                  <a16:creationId xmlns:a16="http://schemas.microsoft.com/office/drawing/2014/main" id="{985DA851-45AE-4179-84C2-B9EE87B2FE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6394" y="880115"/>
              <a:ext cx="461535" cy="27703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R="0" lvl="0" indent="0" algn="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包图简圆体" panose="02010601030101010101" pitchFamily="2" charset="-122"/>
                  <a:ea typeface="包图简圆体" panose="02010601030101010101" pitchFamily="2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zh-CN" altLang="en-US" dirty="0">
                  <a:latin typeface="幼圆" panose="02010509060101010101" pitchFamily="49" charset="-122"/>
                  <a:ea typeface="幼圆" panose="02010509060101010101" pitchFamily="49" charset="-122"/>
                  <a:sym typeface="FZHei-B01S" panose="02010601030101010101" pitchFamily="2" charset="-122"/>
                </a:rPr>
                <a:t>扭曲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046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0F0BA8C-F597-4E9A-916F-AF7AB1DAF4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999" y="-2666998"/>
            <a:ext cx="6858002" cy="12192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22DA249-CB39-4AB8-8C0F-FD98E778E5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19086B18-1B73-4442-8316-8D2A0AA3F1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380" y="-450376"/>
            <a:ext cx="6138789" cy="730837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7E894F9-94A8-4D6F-BDBD-F11B113C8C0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44" name="椭圆 43">
            <a:extLst>
              <a:ext uri="{FF2B5EF4-FFF2-40B4-BE49-F238E27FC236}">
                <a16:creationId xmlns:a16="http://schemas.microsoft.com/office/drawing/2014/main" id="{791E304B-6FC4-4571-A756-90C65B169970}"/>
              </a:ext>
            </a:extLst>
          </p:cNvPr>
          <p:cNvSpPr/>
          <p:nvPr/>
        </p:nvSpPr>
        <p:spPr>
          <a:xfrm>
            <a:off x="1247958" y="1528009"/>
            <a:ext cx="3994574" cy="3994574"/>
          </a:xfrm>
          <a:prstGeom prst="ellipse">
            <a:avLst/>
          </a:prstGeom>
          <a:solidFill>
            <a:srgbClr val="CD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1265B44A-8E82-45E0-A65D-59C076E43E9A}"/>
              </a:ext>
            </a:extLst>
          </p:cNvPr>
          <p:cNvSpPr/>
          <p:nvPr/>
        </p:nvSpPr>
        <p:spPr>
          <a:xfrm>
            <a:off x="4428969" y="4164641"/>
            <a:ext cx="1631141" cy="163114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231C4360-5EE9-4450-A286-428E41409E2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78679" y="1147205"/>
            <a:ext cx="6397408" cy="551450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BA28DCF-6EA1-4B2D-9107-EFB9385033C0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E8D0C1-6169-47EA-9BB5-DF699FBF915A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标题 1">
            <a:extLst>
              <a:ext uri="{FF2B5EF4-FFF2-40B4-BE49-F238E27FC236}">
                <a16:creationId xmlns:a16="http://schemas.microsoft.com/office/drawing/2014/main" id="{7491A86C-C6CA-4C91-9CD4-2ACDC9570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3819" y="4539536"/>
            <a:ext cx="1573674" cy="881350"/>
          </a:xfrm>
        </p:spPr>
        <p:txBody>
          <a:bodyPr vert="horz">
            <a:noAutofit/>
          </a:bodyPr>
          <a:lstStyle/>
          <a:p>
            <a:pPr algn="ctr"/>
            <a:r>
              <a:rPr lang="en-US" altLang="zh-CN" sz="4800" spc="600" dirty="0">
                <a:latin typeface="幼圆" panose="02010509060101010101" pitchFamily="49" charset="-122"/>
                <a:ea typeface="幼圆" panose="02010509060101010101" pitchFamily="49" charset="-122"/>
              </a:rPr>
              <a:t>04</a:t>
            </a:r>
            <a:endParaRPr lang="zh-CN" altLang="en-US" sz="4800" spc="6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5C587C52-3D3D-40C3-9643-96DBBEC9C770}"/>
              </a:ext>
            </a:extLst>
          </p:cNvPr>
          <p:cNvSpPr txBox="1"/>
          <p:nvPr/>
        </p:nvSpPr>
        <p:spPr>
          <a:xfrm flipH="1">
            <a:off x="1820632" y="2307210"/>
            <a:ext cx="2802179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r>
              <a: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PART FOUR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D6C7ECD-686F-437B-A0F2-6BF8196B6F2B}"/>
              </a:ext>
            </a:extLst>
          </p:cNvPr>
          <p:cNvSpPr txBox="1"/>
          <p:nvPr/>
        </p:nvSpPr>
        <p:spPr>
          <a:xfrm flipH="1">
            <a:off x="1673995" y="3109480"/>
            <a:ext cx="3246159" cy="81272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>
              <a:lnSpc>
                <a:spcPts val="6500"/>
              </a:lnSpc>
            </a:pPr>
            <a:r>
              <a:rPr lang="zh-CN" altLang="en-US" sz="4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收获</a:t>
            </a:r>
            <a:endParaRPr lang="en-US" altLang="zh-CN" sz="4400" spc="3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Source Han Sans C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609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7" grpId="0"/>
      <p:bldP spid="48" grpId="0"/>
      <p:bldP spid="5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A8A16A3-4FA0-4CF6-8EC9-B75101096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999" y="-2666998"/>
            <a:ext cx="6858002" cy="12192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D4B6CF1-6B81-4725-8899-A44DAE6495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5AC18C9-84E2-4290-80FE-6291B8D3D4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CDF8232-923B-4C6E-995B-3BAF926D4956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ABCDCA-8F3C-4CAE-B969-C687D54F7240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C826E15-431C-4226-A5DF-784EE4BDD4A6}"/>
              </a:ext>
            </a:extLst>
          </p:cNvPr>
          <p:cNvSpPr/>
          <p:nvPr/>
        </p:nvSpPr>
        <p:spPr>
          <a:xfrm>
            <a:off x="477671" y="465317"/>
            <a:ext cx="545531" cy="54553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4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0C9C431-0FDE-4E0D-A91A-E6949C41DC5E}"/>
              </a:ext>
            </a:extLst>
          </p:cNvPr>
          <p:cNvSpPr txBox="1"/>
          <p:nvPr/>
        </p:nvSpPr>
        <p:spPr>
          <a:xfrm flipH="1">
            <a:off x="1119458" y="226198"/>
            <a:ext cx="2734233" cy="81272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 algn="l">
              <a:lnSpc>
                <a:spcPts val="6500"/>
              </a:lnSpc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收获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Source Han Sans CN" charset="-122"/>
            </a:endParaRPr>
          </a:p>
        </p:txBody>
      </p:sp>
      <p:graphicFrame>
        <p:nvGraphicFramePr>
          <p:cNvPr id="142" name="图表 141">
            <a:extLst>
              <a:ext uri="{FF2B5EF4-FFF2-40B4-BE49-F238E27FC236}">
                <a16:creationId xmlns:a16="http://schemas.microsoft.com/office/drawing/2014/main" id="{5A79128A-1190-44D8-A9F2-96FAB80A6A48}"/>
              </a:ext>
            </a:extLst>
          </p:cNvPr>
          <p:cNvGraphicFramePr/>
          <p:nvPr/>
        </p:nvGraphicFramePr>
        <p:xfrm>
          <a:off x="4337879" y="1609095"/>
          <a:ext cx="3516243" cy="36162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pSp>
        <p:nvGrpSpPr>
          <p:cNvPr id="143" name="组合 19">
            <a:extLst>
              <a:ext uri="{FF2B5EF4-FFF2-40B4-BE49-F238E27FC236}">
                <a16:creationId xmlns:a16="http://schemas.microsoft.com/office/drawing/2014/main" id="{BF3E7501-A3B0-4056-9049-F1DEF4C7D9DC}"/>
              </a:ext>
            </a:extLst>
          </p:cNvPr>
          <p:cNvGrpSpPr/>
          <p:nvPr/>
        </p:nvGrpSpPr>
        <p:grpSpPr>
          <a:xfrm>
            <a:off x="4590020" y="2193819"/>
            <a:ext cx="3770856" cy="3772020"/>
            <a:chOff x="3491329" y="1261482"/>
            <a:chExt cx="3006725" cy="3006726"/>
          </a:xfrm>
        </p:grpSpPr>
        <p:grpSp>
          <p:nvGrpSpPr>
            <p:cNvPr id="144" name="组合 20">
              <a:extLst>
                <a:ext uri="{FF2B5EF4-FFF2-40B4-BE49-F238E27FC236}">
                  <a16:creationId xmlns:a16="http://schemas.microsoft.com/office/drawing/2014/main" id="{54E39CE9-6E2E-4F98-8137-D1BAB8C8C371}"/>
                </a:ext>
              </a:extLst>
            </p:cNvPr>
            <p:cNvGrpSpPr/>
            <p:nvPr/>
          </p:nvGrpSpPr>
          <p:grpSpPr>
            <a:xfrm rot="900000">
              <a:off x="3491329" y="1261482"/>
              <a:ext cx="3006725" cy="3006726"/>
              <a:chOff x="3491329" y="1261482"/>
              <a:chExt cx="3006725" cy="3006726"/>
            </a:xfrm>
          </p:grpSpPr>
          <p:grpSp>
            <p:nvGrpSpPr>
              <p:cNvPr id="146" name="组合 22">
                <a:extLst>
                  <a:ext uri="{FF2B5EF4-FFF2-40B4-BE49-F238E27FC236}">
                    <a16:creationId xmlns:a16="http://schemas.microsoft.com/office/drawing/2014/main" id="{CC208D3D-D55F-4B9D-A612-07F774314012}"/>
                  </a:ext>
                </a:extLst>
              </p:cNvPr>
              <p:cNvGrpSpPr/>
              <p:nvPr/>
            </p:nvGrpSpPr>
            <p:grpSpPr>
              <a:xfrm>
                <a:off x="5015329" y="2787070"/>
                <a:ext cx="1482725" cy="1481138"/>
                <a:chOff x="4549776" y="2547938"/>
                <a:chExt cx="1482725" cy="1481138"/>
              </a:xfrm>
            </p:grpSpPr>
            <p:sp>
              <p:nvSpPr>
                <p:cNvPr id="148" name="Freeform 5">
                  <a:extLst>
                    <a:ext uri="{FF2B5EF4-FFF2-40B4-BE49-F238E27FC236}">
                      <a16:creationId xmlns:a16="http://schemas.microsoft.com/office/drawing/2014/main" id="{02ACC27A-58DF-4AE9-8562-577B39A86E78}"/>
                    </a:ext>
                  </a:extLst>
                </p:cNvPr>
                <p:cNvSpPr/>
                <p:nvPr/>
              </p:nvSpPr>
              <p:spPr bwMode="auto">
                <a:xfrm>
                  <a:off x="4735513" y="2732088"/>
                  <a:ext cx="538163" cy="538163"/>
                </a:xfrm>
                <a:custGeom>
                  <a:avLst/>
                  <a:gdLst>
                    <a:gd name="T0" fmla="*/ 339 w 339"/>
                    <a:gd name="T1" fmla="*/ 270 h 339"/>
                    <a:gd name="T2" fmla="*/ 270 w 339"/>
                    <a:gd name="T3" fmla="*/ 339 h 339"/>
                    <a:gd name="T4" fmla="*/ 0 w 339"/>
                    <a:gd name="T5" fmla="*/ 71 h 339"/>
                    <a:gd name="T6" fmla="*/ 70 w 339"/>
                    <a:gd name="T7" fmla="*/ 0 h 339"/>
                    <a:gd name="T8" fmla="*/ 339 w 339"/>
                    <a:gd name="T9" fmla="*/ 270 h 3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9" h="339">
                      <a:moveTo>
                        <a:pt x="339" y="270"/>
                      </a:moveTo>
                      <a:lnTo>
                        <a:pt x="270" y="339"/>
                      </a:lnTo>
                      <a:lnTo>
                        <a:pt x="0" y="71"/>
                      </a:lnTo>
                      <a:lnTo>
                        <a:pt x="70" y="0"/>
                      </a:lnTo>
                      <a:lnTo>
                        <a:pt x="339" y="270"/>
                      </a:lnTo>
                      <a:close/>
                    </a:path>
                  </a:pathLst>
                </a:custGeom>
                <a:solidFill>
                  <a:srgbClr val="94949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>
                    <a:defRPr/>
                  </a:pPr>
                  <a:endParaRPr lang="zh-CN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149" name="Freeform 6">
                  <a:extLst>
                    <a:ext uri="{FF2B5EF4-FFF2-40B4-BE49-F238E27FC236}">
                      <a16:creationId xmlns:a16="http://schemas.microsoft.com/office/drawing/2014/main" id="{6B41B4E2-55EA-4C07-BE71-EC5FF709C651}"/>
                    </a:ext>
                  </a:extLst>
                </p:cNvPr>
                <p:cNvSpPr/>
                <p:nvPr/>
              </p:nvSpPr>
              <p:spPr bwMode="auto">
                <a:xfrm>
                  <a:off x="4549776" y="2547938"/>
                  <a:ext cx="388938" cy="388938"/>
                </a:xfrm>
                <a:custGeom>
                  <a:avLst/>
                  <a:gdLst>
                    <a:gd name="T0" fmla="*/ 188 w 197"/>
                    <a:gd name="T1" fmla="*/ 77 h 197"/>
                    <a:gd name="T2" fmla="*/ 188 w 197"/>
                    <a:gd name="T3" fmla="*/ 111 h 197"/>
                    <a:gd name="T4" fmla="*/ 112 w 197"/>
                    <a:gd name="T5" fmla="*/ 187 h 197"/>
                    <a:gd name="T6" fmla="*/ 78 w 197"/>
                    <a:gd name="T7" fmla="*/ 187 h 197"/>
                    <a:gd name="T8" fmla="*/ 10 w 197"/>
                    <a:gd name="T9" fmla="*/ 120 h 197"/>
                    <a:gd name="T10" fmla="*/ 10 w 197"/>
                    <a:gd name="T11" fmla="*/ 86 h 197"/>
                    <a:gd name="T12" fmla="*/ 86 w 197"/>
                    <a:gd name="T13" fmla="*/ 9 h 197"/>
                    <a:gd name="T14" fmla="*/ 120 w 197"/>
                    <a:gd name="T15" fmla="*/ 9 h 197"/>
                    <a:gd name="T16" fmla="*/ 188 w 197"/>
                    <a:gd name="T17" fmla="*/ 77 h 1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7" h="197">
                      <a:moveTo>
                        <a:pt x="188" y="77"/>
                      </a:moveTo>
                      <a:cubicBezTo>
                        <a:pt x="197" y="87"/>
                        <a:pt x="197" y="102"/>
                        <a:pt x="188" y="111"/>
                      </a:cubicBezTo>
                      <a:cubicBezTo>
                        <a:pt x="112" y="187"/>
                        <a:pt x="112" y="187"/>
                        <a:pt x="112" y="187"/>
                      </a:cubicBezTo>
                      <a:cubicBezTo>
                        <a:pt x="102" y="197"/>
                        <a:pt x="87" y="197"/>
                        <a:pt x="78" y="187"/>
                      </a:cubicBezTo>
                      <a:cubicBezTo>
                        <a:pt x="10" y="120"/>
                        <a:pt x="10" y="120"/>
                        <a:pt x="10" y="120"/>
                      </a:cubicBezTo>
                      <a:cubicBezTo>
                        <a:pt x="0" y="110"/>
                        <a:pt x="0" y="95"/>
                        <a:pt x="10" y="86"/>
                      </a:cubicBezTo>
                      <a:cubicBezTo>
                        <a:pt x="86" y="9"/>
                        <a:pt x="86" y="9"/>
                        <a:pt x="86" y="9"/>
                      </a:cubicBezTo>
                      <a:cubicBezTo>
                        <a:pt x="95" y="0"/>
                        <a:pt x="111" y="0"/>
                        <a:pt x="120" y="9"/>
                      </a:cubicBezTo>
                      <a:lnTo>
                        <a:pt x="188" y="77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>
                    <a:defRPr/>
                  </a:pPr>
                  <a:endParaRPr lang="zh-CN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150" name="Freeform 7">
                  <a:extLst>
                    <a:ext uri="{FF2B5EF4-FFF2-40B4-BE49-F238E27FC236}">
                      <a16:creationId xmlns:a16="http://schemas.microsoft.com/office/drawing/2014/main" id="{0D39B412-ECF9-4148-9611-C4B20DC9702C}"/>
                    </a:ext>
                  </a:extLst>
                </p:cNvPr>
                <p:cNvSpPr/>
                <p:nvPr/>
              </p:nvSpPr>
              <p:spPr bwMode="auto">
                <a:xfrm>
                  <a:off x="5057776" y="3052763"/>
                  <a:ext cx="974725" cy="976313"/>
                </a:xfrm>
                <a:custGeom>
                  <a:avLst/>
                  <a:gdLst>
                    <a:gd name="T0" fmla="*/ 86 w 494"/>
                    <a:gd name="T1" fmla="*/ 10 h 495"/>
                    <a:gd name="T2" fmla="*/ 41 w 494"/>
                    <a:gd name="T3" fmla="*/ 55 h 495"/>
                    <a:gd name="T4" fmla="*/ 31 w 494"/>
                    <a:gd name="T5" fmla="*/ 64 h 495"/>
                    <a:gd name="T6" fmla="*/ 26 w 494"/>
                    <a:gd name="T7" fmla="*/ 70 h 495"/>
                    <a:gd name="T8" fmla="*/ 9 w 494"/>
                    <a:gd name="T9" fmla="*/ 86 h 495"/>
                    <a:gd name="T10" fmla="*/ 9 w 494"/>
                    <a:gd name="T11" fmla="*/ 120 h 495"/>
                    <a:gd name="T12" fmla="*/ 374 w 494"/>
                    <a:gd name="T13" fmla="*/ 485 h 495"/>
                    <a:gd name="T14" fmla="*/ 408 w 494"/>
                    <a:gd name="T15" fmla="*/ 485 h 495"/>
                    <a:gd name="T16" fmla="*/ 425 w 494"/>
                    <a:gd name="T17" fmla="*/ 469 h 495"/>
                    <a:gd name="T18" fmla="*/ 430 w 494"/>
                    <a:gd name="T19" fmla="*/ 463 h 495"/>
                    <a:gd name="T20" fmla="*/ 440 w 494"/>
                    <a:gd name="T21" fmla="*/ 454 h 495"/>
                    <a:gd name="T22" fmla="*/ 485 w 494"/>
                    <a:gd name="T23" fmla="*/ 409 h 495"/>
                    <a:gd name="T24" fmla="*/ 485 w 494"/>
                    <a:gd name="T25" fmla="*/ 375 h 495"/>
                    <a:gd name="T26" fmla="*/ 119 w 494"/>
                    <a:gd name="T27" fmla="*/ 10 h 495"/>
                    <a:gd name="T28" fmla="*/ 86 w 494"/>
                    <a:gd name="T29" fmla="*/ 10 h 4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94" h="495">
                      <a:moveTo>
                        <a:pt x="86" y="10"/>
                      </a:moveTo>
                      <a:cubicBezTo>
                        <a:pt x="41" y="55"/>
                        <a:pt x="41" y="55"/>
                        <a:pt x="41" y="55"/>
                      </a:cubicBezTo>
                      <a:cubicBezTo>
                        <a:pt x="31" y="64"/>
                        <a:pt x="31" y="64"/>
                        <a:pt x="31" y="64"/>
                      </a:cubicBezTo>
                      <a:cubicBezTo>
                        <a:pt x="26" y="70"/>
                        <a:pt x="26" y="70"/>
                        <a:pt x="26" y="70"/>
                      </a:cubicBezTo>
                      <a:cubicBezTo>
                        <a:pt x="9" y="86"/>
                        <a:pt x="9" y="86"/>
                        <a:pt x="9" y="86"/>
                      </a:cubicBezTo>
                      <a:cubicBezTo>
                        <a:pt x="0" y="95"/>
                        <a:pt x="0" y="111"/>
                        <a:pt x="9" y="120"/>
                      </a:cubicBezTo>
                      <a:cubicBezTo>
                        <a:pt x="374" y="485"/>
                        <a:pt x="374" y="485"/>
                        <a:pt x="374" y="485"/>
                      </a:cubicBezTo>
                      <a:cubicBezTo>
                        <a:pt x="384" y="495"/>
                        <a:pt x="399" y="495"/>
                        <a:pt x="408" y="485"/>
                      </a:cubicBezTo>
                      <a:cubicBezTo>
                        <a:pt x="425" y="469"/>
                        <a:pt x="425" y="469"/>
                        <a:pt x="425" y="469"/>
                      </a:cubicBezTo>
                      <a:cubicBezTo>
                        <a:pt x="430" y="463"/>
                        <a:pt x="430" y="463"/>
                        <a:pt x="430" y="463"/>
                      </a:cubicBezTo>
                      <a:cubicBezTo>
                        <a:pt x="440" y="454"/>
                        <a:pt x="440" y="454"/>
                        <a:pt x="440" y="454"/>
                      </a:cubicBezTo>
                      <a:cubicBezTo>
                        <a:pt x="485" y="409"/>
                        <a:pt x="485" y="409"/>
                        <a:pt x="485" y="409"/>
                      </a:cubicBezTo>
                      <a:cubicBezTo>
                        <a:pt x="494" y="399"/>
                        <a:pt x="494" y="384"/>
                        <a:pt x="485" y="375"/>
                      </a:cubicBezTo>
                      <a:cubicBezTo>
                        <a:pt x="119" y="10"/>
                        <a:pt x="119" y="10"/>
                        <a:pt x="119" y="10"/>
                      </a:cubicBezTo>
                      <a:cubicBezTo>
                        <a:pt x="110" y="0"/>
                        <a:pt x="95" y="0"/>
                        <a:pt x="86" y="10"/>
                      </a:cubicBezTo>
                      <a:close/>
                    </a:path>
                  </a:pathLst>
                </a:custGeom>
                <a:solidFill>
                  <a:srgbClr val="76767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>
                    <a:defRPr/>
                  </a:pPr>
                  <a:endParaRPr lang="zh-CN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151" name="Freeform 8">
                  <a:extLst>
                    <a:ext uri="{FF2B5EF4-FFF2-40B4-BE49-F238E27FC236}">
                      <a16:creationId xmlns:a16="http://schemas.microsoft.com/office/drawing/2014/main" id="{ED7D521C-CEDF-4DD5-8A08-4158FA83EBD5}"/>
                    </a:ext>
                  </a:extLst>
                </p:cNvPr>
                <p:cNvSpPr/>
                <p:nvPr/>
              </p:nvSpPr>
              <p:spPr bwMode="auto">
                <a:xfrm>
                  <a:off x="5057776" y="3190875"/>
                  <a:ext cx="838200" cy="838200"/>
                </a:xfrm>
                <a:custGeom>
                  <a:avLst/>
                  <a:gdLst>
                    <a:gd name="T0" fmla="*/ 9 w 425"/>
                    <a:gd name="T1" fmla="*/ 16 h 425"/>
                    <a:gd name="T2" fmla="*/ 9 w 425"/>
                    <a:gd name="T3" fmla="*/ 50 h 425"/>
                    <a:gd name="T4" fmla="*/ 374 w 425"/>
                    <a:gd name="T5" fmla="*/ 415 h 425"/>
                    <a:gd name="T6" fmla="*/ 408 w 425"/>
                    <a:gd name="T7" fmla="*/ 415 h 425"/>
                    <a:gd name="T8" fmla="*/ 425 w 425"/>
                    <a:gd name="T9" fmla="*/ 399 h 425"/>
                    <a:gd name="T10" fmla="*/ 26 w 425"/>
                    <a:gd name="T11" fmla="*/ 0 h 425"/>
                    <a:gd name="T12" fmla="*/ 9 w 425"/>
                    <a:gd name="T13" fmla="*/ 16 h 4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25" h="425">
                      <a:moveTo>
                        <a:pt x="9" y="16"/>
                      </a:moveTo>
                      <a:cubicBezTo>
                        <a:pt x="0" y="25"/>
                        <a:pt x="0" y="41"/>
                        <a:pt x="9" y="50"/>
                      </a:cubicBezTo>
                      <a:cubicBezTo>
                        <a:pt x="374" y="415"/>
                        <a:pt x="374" y="415"/>
                        <a:pt x="374" y="415"/>
                      </a:cubicBezTo>
                      <a:cubicBezTo>
                        <a:pt x="384" y="425"/>
                        <a:pt x="399" y="425"/>
                        <a:pt x="408" y="415"/>
                      </a:cubicBezTo>
                      <a:cubicBezTo>
                        <a:pt x="425" y="399"/>
                        <a:pt x="425" y="399"/>
                        <a:pt x="425" y="399"/>
                      </a:cubicBezTo>
                      <a:cubicBezTo>
                        <a:pt x="26" y="0"/>
                        <a:pt x="26" y="0"/>
                        <a:pt x="26" y="0"/>
                      </a:cubicBezTo>
                      <a:lnTo>
                        <a:pt x="9" y="16"/>
                      </a:lnTo>
                      <a:close/>
                    </a:path>
                  </a:pathLst>
                </a:custGeom>
                <a:solidFill>
                  <a:srgbClr val="5A5A5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>
                    <a:defRPr/>
                  </a:pPr>
                  <a:endParaRPr lang="zh-CN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152" name="Freeform 9">
                  <a:extLst>
                    <a:ext uri="{FF2B5EF4-FFF2-40B4-BE49-F238E27FC236}">
                      <a16:creationId xmlns:a16="http://schemas.microsoft.com/office/drawing/2014/main" id="{8F0C01EA-D889-488E-931D-4B20E6EBCAD2}"/>
                    </a:ext>
                  </a:extLst>
                </p:cNvPr>
                <p:cNvSpPr/>
                <p:nvPr/>
              </p:nvSpPr>
              <p:spPr bwMode="auto">
                <a:xfrm>
                  <a:off x="5118101" y="3162300"/>
                  <a:ext cx="806450" cy="804863"/>
                </a:xfrm>
                <a:custGeom>
                  <a:avLst/>
                  <a:gdLst>
                    <a:gd name="T0" fmla="*/ 0 w 508"/>
                    <a:gd name="T1" fmla="*/ 11 h 507"/>
                    <a:gd name="T2" fmla="*/ 496 w 508"/>
                    <a:gd name="T3" fmla="*/ 507 h 507"/>
                    <a:gd name="T4" fmla="*/ 508 w 508"/>
                    <a:gd name="T5" fmla="*/ 496 h 507"/>
                    <a:gd name="T6" fmla="*/ 13 w 508"/>
                    <a:gd name="T7" fmla="*/ 0 h 507"/>
                    <a:gd name="T8" fmla="*/ 0 w 508"/>
                    <a:gd name="T9" fmla="*/ 11 h 5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8" h="507">
                      <a:moveTo>
                        <a:pt x="0" y="11"/>
                      </a:moveTo>
                      <a:lnTo>
                        <a:pt x="496" y="507"/>
                      </a:lnTo>
                      <a:lnTo>
                        <a:pt x="508" y="496"/>
                      </a:lnTo>
                      <a:lnTo>
                        <a:pt x="13" y="0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5A5A5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>
                    <a:defRPr/>
                  </a:pPr>
                  <a:endParaRPr lang="zh-CN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153" name="Freeform 10">
                  <a:extLst>
                    <a:ext uri="{FF2B5EF4-FFF2-40B4-BE49-F238E27FC236}">
                      <a16:creationId xmlns:a16="http://schemas.microsoft.com/office/drawing/2014/main" id="{F0BE6298-4931-4A79-9866-5F942B0E3E3D}"/>
                    </a:ext>
                  </a:extLst>
                </p:cNvPr>
                <p:cNvSpPr/>
                <p:nvPr/>
              </p:nvSpPr>
              <p:spPr bwMode="auto">
                <a:xfrm>
                  <a:off x="4619626" y="2768600"/>
                  <a:ext cx="182563" cy="168275"/>
                </a:xfrm>
                <a:custGeom>
                  <a:avLst/>
                  <a:gdLst>
                    <a:gd name="T0" fmla="*/ 0 w 93"/>
                    <a:gd name="T1" fmla="*/ 33 h 85"/>
                    <a:gd name="T2" fmla="*/ 43 w 93"/>
                    <a:gd name="T3" fmla="*/ 75 h 85"/>
                    <a:gd name="T4" fmla="*/ 77 w 93"/>
                    <a:gd name="T5" fmla="*/ 75 h 85"/>
                    <a:gd name="T6" fmla="*/ 93 w 93"/>
                    <a:gd name="T7" fmla="*/ 59 h 85"/>
                    <a:gd name="T8" fmla="*/ 34 w 93"/>
                    <a:gd name="T9" fmla="*/ 0 h 85"/>
                    <a:gd name="T10" fmla="*/ 0 w 93"/>
                    <a:gd name="T11" fmla="*/ 33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3" h="85">
                      <a:moveTo>
                        <a:pt x="0" y="33"/>
                      </a:moveTo>
                      <a:cubicBezTo>
                        <a:pt x="43" y="75"/>
                        <a:pt x="43" y="75"/>
                        <a:pt x="43" y="75"/>
                      </a:cubicBezTo>
                      <a:cubicBezTo>
                        <a:pt x="52" y="85"/>
                        <a:pt x="67" y="85"/>
                        <a:pt x="77" y="75"/>
                      </a:cubicBezTo>
                      <a:cubicBezTo>
                        <a:pt x="93" y="59"/>
                        <a:pt x="93" y="59"/>
                        <a:pt x="93" y="59"/>
                      </a:cubicBezTo>
                      <a:cubicBezTo>
                        <a:pt x="34" y="0"/>
                        <a:pt x="34" y="0"/>
                        <a:pt x="34" y="0"/>
                      </a:cubicBezTo>
                      <a:lnTo>
                        <a:pt x="0" y="33"/>
                      </a:lnTo>
                      <a:close/>
                    </a:path>
                  </a:pathLst>
                </a:custGeom>
                <a:solidFill>
                  <a:srgbClr val="B8B8B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>
                    <a:defRPr/>
                  </a:pPr>
                  <a:endParaRPr lang="zh-CN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154" name="Freeform 11">
                  <a:extLst>
                    <a:ext uri="{FF2B5EF4-FFF2-40B4-BE49-F238E27FC236}">
                      <a16:creationId xmlns:a16="http://schemas.microsoft.com/office/drawing/2014/main" id="{2B1AFD66-145F-4E48-BD60-513BBA184E12}"/>
                    </a:ext>
                  </a:extLst>
                </p:cNvPr>
                <p:cNvSpPr/>
                <p:nvPr/>
              </p:nvSpPr>
              <p:spPr bwMode="auto">
                <a:xfrm>
                  <a:off x="4699001" y="2740025"/>
                  <a:ext cx="133350" cy="133350"/>
                </a:xfrm>
                <a:custGeom>
                  <a:avLst/>
                  <a:gdLst>
                    <a:gd name="T0" fmla="*/ 0 w 84"/>
                    <a:gd name="T1" fmla="*/ 11 h 84"/>
                    <a:gd name="T2" fmla="*/ 73 w 84"/>
                    <a:gd name="T3" fmla="*/ 84 h 84"/>
                    <a:gd name="T4" fmla="*/ 84 w 84"/>
                    <a:gd name="T5" fmla="*/ 73 h 84"/>
                    <a:gd name="T6" fmla="*/ 11 w 84"/>
                    <a:gd name="T7" fmla="*/ 0 h 84"/>
                    <a:gd name="T8" fmla="*/ 0 w 84"/>
                    <a:gd name="T9" fmla="*/ 11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" h="84">
                      <a:moveTo>
                        <a:pt x="0" y="11"/>
                      </a:moveTo>
                      <a:lnTo>
                        <a:pt x="73" y="84"/>
                      </a:lnTo>
                      <a:lnTo>
                        <a:pt x="84" y="73"/>
                      </a:lnTo>
                      <a:lnTo>
                        <a:pt x="11" y="0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B8B8B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>
                    <a:defRPr/>
                  </a:pPr>
                  <a:endParaRPr lang="zh-CN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47" name="Freeform 12">
                <a:extLst>
                  <a:ext uri="{FF2B5EF4-FFF2-40B4-BE49-F238E27FC236}">
                    <a16:creationId xmlns:a16="http://schemas.microsoft.com/office/drawing/2014/main" id="{5037EBB3-B979-4D1C-AA62-278C51F84240}"/>
                  </a:ext>
                </a:extLst>
              </p:cNvPr>
              <p:cNvSpPr/>
              <p:nvPr/>
            </p:nvSpPr>
            <p:spPr bwMode="auto">
              <a:xfrm>
                <a:off x="3491329" y="1261482"/>
                <a:ext cx="2147888" cy="2147888"/>
              </a:xfrm>
              <a:custGeom>
                <a:avLst/>
                <a:gdLst>
                  <a:gd name="T0" fmla="*/ 895 w 1089"/>
                  <a:gd name="T1" fmla="*/ 194 h 1089"/>
                  <a:gd name="T2" fmla="*/ 895 w 1089"/>
                  <a:gd name="T3" fmla="*/ 895 h 1089"/>
                  <a:gd name="T4" fmla="*/ 193 w 1089"/>
                  <a:gd name="T5" fmla="*/ 895 h 1089"/>
                  <a:gd name="T6" fmla="*/ 193 w 1089"/>
                  <a:gd name="T7" fmla="*/ 194 h 1089"/>
                  <a:gd name="T8" fmla="*/ 895 w 1089"/>
                  <a:gd name="T9" fmla="*/ 194 h 10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9" h="1089">
                    <a:moveTo>
                      <a:pt x="895" y="194"/>
                    </a:moveTo>
                    <a:cubicBezTo>
                      <a:pt x="1089" y="388"/>
                      <a:pt x="1089" y="702"/>
                      <a:pt x="895" y="895"/>
                    </a:cubicBezTo>
                    <a:cubicBezTo>
                      <a:pt x="701" y="1089"/>
                      <a:pt x="387" y="1089"/>
                      <a:pt x="193" y="895"/>
                    </a:cubicBezTo>
                    <a:cubicBezTo>
                      <a:pt x="0" y="702"/>
                      <a:pt x="0" y="388"/>
                      <a:pt x="193" y="194"/>
                    </a:cubicBezTo>
                    <a:cubicBezTo>
                      <a:pt x="387" y="0"/>
                      <a:pt x="701" y="0"/>
                      <a:pt x="895" y="194"/>
                    </a:cubicBezTo>
                    <a:close/>
                  </a:path>
                </a:pathLst>
              </a:custGeom>
              <a:solidFill>
                <a:srgbClr val="E9E9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145" name="Freeform 14">
              <a:extLst>
                <a:ext uri="{FF2B5EF4-FFF2-40B4-BE49-F238E27FC236}">
                  <a16:creationId xmlns:a16="http://schemas.microsoft.com/office/drawing/2014/main" id="{9A203FE7-2CF5-4562-9ED0-A887A7E6FD2C}"/>
                </a:ext>
              </a:extLst>
            </p:cNvPr>
            <p:cNvSpPr/>
            <p:nvPr/>
          </p:nvSpPr>
          <p:spPr bwMode="auto">
            <a:xfrm rot="900000">
              <a:off x="3761175" y="1308636"/>
              <a:ext cx="1858620" cy="1858618"/>
            </a:xfrm>
            <a:custGeom>
              <a:avLst/>
              <a:gdLst>
                <a:gd name="T0" fmla="*/ 809 w 984"/>
                <a:gd name="T1" fmla="*/ 175 h 983"/>
                <a:gd name="T2" fmla="*/ 809 w 984"/>
                <a:gd name="T3" fmla="*/ 809 h 983"/>
                <a:gd name="T4" fmla="*/ 175 w 984"/>
                <a:gd name="T5" fmla="*/ 809 h 983"/>
                <a:gd name="T6" fmla="*/ 175 w 984"/>
                <a:gd name="T7" fmla="*/ 175 h 983"/>
                <a:gd name="T8" fmla="*/ 809 w 984"/>
                <a:gd name="T9" fmla="*/ 175 h 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4" h="983">
                  <a:moveTo>
                    <a:pt x="809" y="175"/>
                  </a:moveTo>
                  <a:cubicBezTo>
                    <a:pt x="984" y="350"/>
                    <a:pt x="984" y="634"/>
                    <a:pt x="809" y="809"/>
                  </a:cubicBezTo>
                  <a:cubicBezTo>
                    <a:pt x="634" y="983"/>
                    <a:pt x="350" y="983"/>
                    <a:pt x="175" y="809"/>
                  </a:cubicBezTo>
                  <a:cubicBezTo>
                    <a:pt x="0" y="634"/>
                    <a:pt x="0" y="350"/>
                    <a:pt x="175" y="175"/>
                  </a:cubicBezTo>
                  <a:cubicBezTo>
                    <a:pt x="350" y="0"/>
                    <a:pt x="634" y="0"/>
                    <a:pt x="809" y="1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>
                <a:defRPr/>
              </a:pP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</p:grpSp>
      <p:sp>
        <p:nvSpPr>
          <p:cNvPr id="157" name="Rectangle 24">
            <a:extLst>
              <a:ext uri="{FF2B5EF4-FFF2-40B4-BE49-F238E27FC236}">
                <a16:creationId xmlns:a16="http://schemas.microsoft.com/office/drawing/2014/main" id="{7E34939D-4983-45F2-AA9D-8B74080A5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832" y="1991050"/>
            <a:ext cx="2458104" cy="718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120000"/>
              </a:lnSpc>
              <a:spcBef>
                <a:spcPts val="400"/>
              </a:spcBef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工具的使用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  <a:p>
            <a:pPr algn="r">
              <a:lnSpc>
                <a:spcPct val="120000"/>
              </a:lnSpc>
              <a:spcBef>
                <a:spcPts val="400"/>
              </a:spcBef>
              <a:defRPr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Js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的调试，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chrome</a:t>
            </a:r>
          </a:p>
        </p:txBody>
      </p:sp>
      <p:sp>
        <p:nvSpPr>
          <p:cNvPr id="158" name="Rectangle 24">
            <a:extLst>
              <a:ext uri="{FF2B5EF4-FFF2-40B4-BE49-F238E27FC236}">
                <a16:creationId xmlns:a16="http://schemas.microsoft.com/office/drawing/2014/main" id="{17915C54-2DC0-4B52-BD16-600C20C90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6200" y="2097113"/>
            <a:ext cx="798993" cy="525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400"/>
              </a:spcBef>
              <a:defRPr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03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159" name="Rectangle 24">
            <a:extLst>
              <a:ext uri="{FF2B5EF4-FFF2-40B4-BE49-F238E27FC236}">
                <a16:creationId xmlns:a16="http://schemas.microsoft.com/office/drawing/2014/main" id="{8EBDEEE5-4EDB-404E-9B13-550757A61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147" y="4357959"/>
            <a:ext cx="2931474" cy="977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120000"/>
              </a:lnSpc>
              <a:spcBef>
                <a:spcPts val="400"/>
              </a:spcBef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光栅化的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API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，而非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3D</a:t>
            </a:r>
          </a:p>
          <a:p>
            <a:pPr algn="r">
              <a:lnSpc>
                <a:spcPct val="120000"/>
              </a:lnSpc>
              <a:spcBef>
                <a:spcPts val="400"/>
              </a:spcBef>
              <a:defRPr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WebGL API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只做光栅化处理并且在概念上相对容易理解。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160" name="Rectangle 24">
            <a:extLst>
              <a:ext uri="{FF2B5EF4-FFF2-40B4-BE49-F238E27FC236}">
                <a16:creationId xmlns:a16="http://schemas.microsoft.com/office/drawing/2014/main" id="{0C4EF130-9D48-4786-890A-368858D2E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8221" y="4505816"/>
            <a:ext cx="798993" cy="525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400"/>
              </a:spcBef>
              <a:defRPr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02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163" name="Rectangle 24">
            <a:extLst>
              <a:ext uri="{FF2B5EF4-FFF2-40B4-BE49-F238E27FC236}">
                <a16:creationId xmlns:a16="http://schemas.microsoft.com/office/drawing/2014/main" id="{6CA6CAA2-8967-4A4D-BF9F-502F75E50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586" y="3204191"/>
            <a:ext cx="2458104" cy="1109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400"/>
              </a:spcBef>
              <a:defRPr/>
            </a:pP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WebGl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对数学有一定的要求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  <a:p>
            <a:pPr defTabSz="609585">
              <a:lnSpc>
                <a:spcPts val="2000"/>
              </a:lnSpc>
              <a:buClr>
                <a:srgbClr val="E7E6E6">
                  <a:lumMod val="10000"/>
                </a:srgbClr>
              </a:buClr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数据处理，坐标计算，矩阵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164" name="Rectangle 24">
            <a:extLst>
              <a:ext uri="{FF2B5EF4-FFF2-40B4-BE49-F238E27FC236}">
                <a16:creationId xmlns:a16="http://schemas.microsoft.com/office/drawing/2014/main" id="{E145B5AE-C9B3-48D7-8AAE-2E5892141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5337" y="3149657"/>
            <a:ext cx="798993" cy="525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400"/>
              </a:spcBef>
              <a:defRPr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01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1BC0B8A8-D0A5-4192-9A2D-70053CB1B165}"/>
              </a:ext>
            </a:extLst>
          </p:cNvPr>
          <p:cNvSpPr/>
          <p:nvPr/>
        </p:nvSpPr>
        <p:spPr>
          <a:xfrm>
            <a:off x="5126239" y="2456475"/>
            <a:ext cx="1939353" cy="1939353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6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14:warp dir="in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75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2" grpId="0">
        <p:bldAsOne/>
      </p:bldGraphic>
      <p:bldP spid="157" grpId="0"/>
      <p:bldP spid="158" grpId="0"/>
      <p:bldP spid="159" grpId="0"/>
      <p:bldP spid="160" grpId="0"/>
      <p:bldP spid="163" grpId="0"/>
      <p:bldP spid="164" grpId="0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048EE49-51CB-4F7D-B288-129FD1287E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999" y="-2666998"/>
            <a:ext cx="6858002" cy="12192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D754AA3-0420-4588-B495-FE23643216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F21926A-6F97-4AD3-B6DB-FCC3C227021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5B97DDD-FB91-4917-A104-25C68B0DE5D9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CC66F5B-D4A8-4943-BC24-3781172F8073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F77F747-26F6-49AB-98C2-838398FC2A0E}"/>
              </a:ext>
            </a:extLst>
          </p:cNvPr>
          <p:cNvSpPr/>
          <p:nvPr/>
        </p:nvSpPr>
        <p:spPr>
          <a:xfrm>
            <a:off x="1774158" y="-3"/>
            <a:ext cx="8566484" cy="6858001"/>
          </a:xfrm>
          <a:prstGeom prst="rect">
            <a:avLst/>
          </a:prstGeom>
          <a:blipFill dpi="0" rotWithShape="1">
            <a:blip r:embed="rId6">
              <a:alphaModFix amt="5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136F2DE6-6CE3-4C36-B7C7-5262B0447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987" y="2718707"/>
            <a:ext cx="6825475" cy="1325563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spc="600" dirty="0">
                <a:latin typeface="幼圆" panose="02010509060101010101" pitchFamily="49" charset="-122"/>
                <a:ea typeface="幼圆" panose="02010509060101010101" pitchFamily="49" charset="-122"/>
              </a:rPr>
              <a:t>谢谢聆听</a:t>
            </a: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ED7D61C4-0B05-4BAB-9DB3-602A4B062931}"/>
              </a:ext>
            </a:extLst>
          </p:cNvPr>
          <p:cNvSpPr txBox="1">
            <a:spLocks/>
          </p:cNvSpPr>
          <p:nvPr/>
        </p:nvSpPr>
        <p:spPr>
          <a:xfrm>
            <a:off x="4082906" y="4257058"/>
            <a:ext cx="5213493" cy="4499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汇报人：钟昊  时间：</a:t>
            </a: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2019.10.17</a:t>
            </a:r>
            <a:endParaRPr lang="zh-CN" altLang="en-US"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12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14:warp dir="in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25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7" grpId="0" animBg="1"/>
      <p:bldP spid="16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1069917-CCD3-4BE6-8B77-8B2566545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999" y="-2666998"/>
            <a:ext cx="6858002" cy="12192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3F35AD8-AE15-4933-A37A-5CE4F46083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93C1971-CE18-45A5-B404-7ECC2DC174B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DB965A3-3AF2-443D-9A25-A1295CAC35D7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D97511C-C25F-4794-BAFB-39875F8779A2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9" name="图片 58">
            <a:extLst>
              <a:ext uri="{FF2B5EF4-FFF2-40B4-BE49-F238E27FC236}">
                <a16:creationId xmlns:a16="http://schemas.microsoft.com/office/drawing/2014/main" id="{9486A81D-52CA-4BDB-8B2E-D970D234F6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157" y="296779"/>
            <a:ext cx="6874345" cy="6344654"/>
          </a:xfrm>
          <a:prstGeom prst="rect">
            <a:avLst/>
          </a:prstGeom>
        </p:spPr>
      </p:pic>
      <p:grpSp>
        <p:nvGrpSpPr>
          <p:cNvPr id="35" name="组 2">
            <a:extLst>
              <a:ext uri="{FF2B5EF4-FFF2-40B4-BE49-F238E27FC236}">
                <a16:creationId xmlns:a16="http://schemas.microsoft.com/office/drawing/2014/main" id="{EF9BDAC5-E370-4477-AF7F-A9B0E11947BE}"/>
              </a:ext>
            </a:extLst>
          </p:cNvPr>
          <p:cNvGrpSpPr/>
          <p:nvPr/>
        </p:nvGrpSpPr>
        <p:grpSpPr>
          <a:xfrm>
            <a:off x="5557618" y="1873571"/>
            <a:ext cx="4481155" cy="690740"/>
            <a:chOff x="6932165" y="2662805"/>
            <a:chExt cx="4481155" cy="690740"/>
          </a:xfrm>
        </p:grpSpPr>
        <p:grpSp>
          <p:nvGrpSpPr>
            <p:cNvPr id="36" name="组 28">
              <a:extLst>
                <a:ext uri="{FF2B5EF4-FFF2-40B4-BE49-F238E27FC236}">
                  <a16:creationId xmlns:a16="http://schemas.microsoft.com/office/drawing/2014/main" id="{3712FA6D-F6BB-4EB6-AD1A-4F8265885656}"/>
                </a:ext>
              </a:extLst>
            </p:cNvPr>
            <p:cNvGrpSpPr/>
            <p:nvPr/>
          </p:nvGrpSpPr>
          <p:grpSpPr>
            <a:xfrm>
              <a:off x="6932165" y="2662805"/>
              <a:ext cx="690740" cy="690740"/>
              <a:chOff x="6161315" y="1175658"/>
              <a:chExt cx="892628" cy="892628"/>
            </a:xfrm>
          </p:grpSpPr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5D2DCBCD-B41B-4FF3-8382-295691696756}"/>
                  </a:ext>
                </a:extLst>
              </p:cNvPr>
              <p:cNvSpPr/>
              <p:nvPr/>
            </p:nvSpPr>
            <p:spPr>
              <a:xfrm>
                <a:off x="6161315" y="1175658"/>
                <a:ext cx="892628" cy="892628"/>
              </a:xfrm>
              <a:prstGeom prst="ellipse">
                <a:avLst/>
              </a:prstGeom>
              <a:noFill/>
              <a:ln>
                <a:solidFill>
                  <a:srgbClr val="CDE4F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3EF1D217-86D5-404C-B151-361E419574E4}"/>
                  </a:ext>
                </a:extLst>
              </p:cNvPr>
              <p:cNvSpPr/>
              <p:nvPr/>
            </p:nvSpPr>
            <p:spPr>
              <a:xfrm>
                <a:off x="6237515" y="1251858"/>
                <a:ext cx="740228" cy="740228"/>
              </a:xfrm>
              <a:prstGeom prst="ellipse">
                <a:avLst/>
              </a:prstGeom>
              <a:noFill/>
              <a:ln>
                <a:solidFill>
                  <a:srgbClr val="CDE4F6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490A4D8F-4C15-458F-8EA4-A52192ECCAB7}"/>
                  </a:ext>
                </a:extLst>
              </p:cNvPr>
              <p:cNvSpPr/>
              <p:nvPr/>
            </p:nvSpPr>
            <p:spPr>
              <a:xfrm>
                <a:off x="6308229" y="1348667"/>
                <a:ext cx="574226" cy="5170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Arial" panose="020B0604020202020204" pitchFamily="34" charset="0"/>
                  </a:rPr>
                  <a:t>01</a:t>
                </a:r>
                <a:endPara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78FA2ADE-7C85-477E-B71F-FD17CB539C32}"/>
                </a:ext>
              </a:extLst>
            </p:cNvPr>
            <p:cNvSpPr txBox="1"/>
            <p:nvPr/>
          </p:nvSpPr>
          <p:spPr>
            <a:xfrm flipH="1">
              <a:off x="7738613" y="2662805"/>
              <a:ext cx="367470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4000">
                  <a:gradFill flip="none" rotWithShape="1">
                    <a:gsLst>
                      <a:gs pos="0">
                        <a:srgbClr val="62FFFF"/>
                      </a:gs>
                      <a:gs pos="100000">
                        <a:srgbClr val="0D69FF"/>
                      </a:gs>
                    </a:gsLst>
                    <a:lin ang="2700000" scaled="1"/>
                    <a:tileRect/>
                  </a:gradFill>
                  <a:latin typeface="Agency FB" panose="020B0503020202020204" pitchFamily="34" charset="0"/>
                </a:defRPr>
              </a:lvl1pPr>
            </a:lstStyle>
            <a:p>
              <a:pPr algn="l"/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+mn-lt"/>
                </a:rPr>
                <a:t>图案介绍 </a:t>
              </a:r>
              <a:endPara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lt"/>
              </a:endParaRPr>
            </a:p>
          </p:txBody>
        </p:sp>
      </p:grpSp>
      <p:grpSp>
        <p:nvGrpSpPr>
          <p:cNvPr id="41" name="组 3">
            <a:extLst>
              <a:ext uri="{FF2B5EF4-FFF2-40B4-BE49-F238E27FC236}">
                <a16:creationId xmlns:a16="http://schemas.microsoft.com/office/drawing/2014/main" id="{FE896951-68A8-4429-AB29-90405195B634}"/>
              </a:ext>
            </a:extLst>
          </p:cNvPr>
          <p:cNvGrpSpPr/>
          <p:nvPr/>
        </p:nvGrpSpPr>
        <p:grpSpPr>
          <a:xfrm>
            <a:off x="5547460" y="3719341"/>
            <a:ext cx="4492309" cy="690740"/>
            <a:chOff x="6921011" y="3708882"/>
            <a:chExt cx="4492309" cy="690740"/>
          </a:xfrm>
        </p:grpSpPr>
        <p:grpSp>
          <p:nvGrpSpPr>
            <p:cNvPr id="42" name="组 32">
              <a:extLst>
                <a:ext uri="{FF2B5EF4-FFF2-40B4-BE49-F238E27FC236}">
                  <a16:creationId xmlns:a16="http://schemas.microsoft.com/office/drawing/2014/main" id="{CBD4CAC0-2A11-420B-B536-2F388E6D9ABE}"/>
                </a:ext>
              </a:extLst>
            </p:cNvPr>
            <p:cNvGrpSpPr/>
            <p:nvPr/>
          </p:nvGrpSpPr>
          <p:grpSpPr>
            <a:xfrm>
              <a:off x="6921011" y="3708882"/>
              <a:ext cx="690740" cy="690740"/>
              <a:chOff x="6161315" y="1175658"/>
              <a:chExt cx="892628" cy="892628"/>
            </a:xfrm>
          </p:grpSpPr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87447F7D-CD90-4801-9DB3-D2B7ED0BCF63}"/>
                  </a:ext>
                </a:extLst>
              </p:cNvPr>
              <p:cNvSpPr/>
              <p:nvPr/>
            </p:nvSpPr>
            <p:spPr>
              <a:xfrm>
                <a:off x="6161315" y="1175658"/>
                <a:ext cx="892628" cy="892628"/>
              </a:xfrm>
              <a:prstGeom prst="ellipse">
                <a:avLst/>
              </a:prstGeom>
              <a:noFill/>
              <a:ln>
                <a:solidFill>
                  <a:srgbClr val="CDE4F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0F58AD7A-499E-4457-A586-8F729FAE183E}"/>
                  </a:ext>
                </a:extLst>
              </p:cNvPr>
              <p:cNvSpPr/>
              <p:nvPr/>
            </p:nvSpPr>
            <p:spPr>
              <a:xfrm>
                <a:off x="6237515" y="1251858"/>
                <a:ext cx="740228" cy="740228"/>
              </a:xfrm>
              <a:prstGeom prst="ellipse">
                <a:avLst/>
              </a:prstGeom>
              <a:noFill/>
              <a:ln>
                <a:solidFill>
                  <a:srgbClr val="CDE4F6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62922F2F-E3D2-4962-8C8E-B7BD33A15FB6}"/>
                  </a:ext>
                </a:extLst>
              </p:cNvPr>
              <p:cNvSpPr/>
              <p:nvPr/>
            </p:nvSpPr>
            <p:spPr>
              <a:xfrm>
                <a:off x="6316907" y="1348667"/>
                <a:ext cx="574226" cy="5170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Arial" panose="020B0604020202020204" pitchFamily="34" charset="0"/>
                  </a:rPr>
                  <a:t>03</a:t>
                </a:r>
                <a:endPara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A89DE3F5-B150-4AA6-BB28-E6DD4F9A9779}"/>
                </a:ext>
              </a:extLst>
            </p:cNvPr>
            <p:cNvSpPr txBox="1"/>
            <p:nvPr/>
          </p:nvSpPr>
          <p:spPr>
            <a:xfrm flipH="1">
              <a:off x="7727460" y="3780391"/>
              <a:ext cx="368586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4000">
                  <a:gradFill flip="none" rotWithShape="1">
                    <a:gsLst>
                      <a:gs pos="0">
                        <a:srgbClr val="62FFFF"/>
                      </a:gs>
                      <a:gs pos="100000">
                        <a:srgbClr val="0D69FF"/>
                      </a:gs>
                    </a:gsLst>
                    <a:lin ang="2700000" scaled="1"/>
                    <a:tileRect/>
                  </a:gradFill>
                  <a:latin typeface="Agency FB" panose="020B0503020202020204" pitchFamily="34" charset="0"/>
                </a:defRPr>
              </a:lvl1pPr>
            </a:lstStyle>
            <a:p>
              <a:pPr algn="l"/>
              <a:r>
                <a:rPr lang="zh-CN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可以改进的地方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47" name="组 4">
            <a:extLst>
              <a:ext uri="{FF2B5EF4-FFF2-40B4-BE49-F238E27FC236}">
                <a16:creationId xmlns:a16="http://schemas.microsoft.com/office/drawing/2014/main" id="{7B5A016C-9EBD-4527-8F5C-0CFDBE68DCDC}"/>
              </a:ext>
            </a:extLst>
          </p:cNvPr>
          <p:cNvGrpSpPr/>
          <p:nvPr/>
        </p:nvGrpSpPr>
        <p:grpSpPr>
          <a:xfrm>
            <a:off x="5551929" y="4761740"/>
            <a:ext cx="4371812" cy="690740"/>
            <a:chOff x="6925480" y="4751281"/>
            <a:chExt cx="4371812" cy="690740"/>
          </a:xfrm>
        </p:grpSpPr>
        <p:grpSp>
          <p:nvGrpSpPr>
            <p:cNvPr id="48" name="组 36">
              <a:extLst>
                <a:ext uri="{FF2B5EF4-FFF2-40B4-BE49-F238E27FC236}">
                  <a16:creationId xmlns:a16="http://schemas.microsoft.com/office/drawing/2014/main" id="{4F01A705-4126-40D8-BCC9-C96C67AD21E2}"/>
                </a:ext>
              </a:extLst>
            </p:cNvPr>
            <p:cNvGrpSpPr/>
            <p:nvPr/>
          </p:nvGrpSpPr>
          <p:grpSpPr>
            <a:xfrm>
              <a:off x="6925480" y="4751281"/>
              <a:ext cx="690740" cy="690740"/>
              <a:chOff x="6161315" y="1175658"/>
              <a:chExt cx="892628" cy="892628"/>
            </a:xfrm>
          </p:grpSpPr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E39E92F0-1985-49CA-894F-64C5AE74042E}"/>
                  </a:ext>
                </a:extLst>
              </p:cNvPr>
              <p:cNvSpPr/>
              <p:nvPr/>
            </p:nvSpPr>
            <p:spPr>
              <a:xfrm>
                <a:off x="6161315" y="1175658"/>
                <a:ext cx="892628" cy="892628"/>
              </a:xfrm>
              <a:prstGeom prst="ellipse">
                <a:avLst/>
              </a:prstGeom>
              <a:noFill/>
              <a:ln>
                <a:solidFill>
                  <a:srgbClr val="CDE4F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48031E56-54DB-4876-8318-4B628172D859}"/>
                  </a:ext>
                </a:extLst>
              </p:cNvPr>
              <p:cNvSpPr/>
              <p:nvPr/>
            </p:nvSpPr>
            <p:spPr>
              <a:xfrm>
                <a:off x="6237515" y="1251858"/>
                <a:ext cx="740228" cy="740228"/>
              </a:xfrm>
              <a:prstGeom prst="ellipse">
                <a:avLst/>
              </a:prstGeom>
              <a:noFill/>
              <a:ln>
                <a:solidFill>
                  <a:srgbClr val="CDE4F6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2E98A4EF-A5BD-45D9-96B8-4E0A928B87DC}"/>
                  </a:ext>
                </a:extLst>
              </p:cNvPr>
              <p:cNvSpPr/>
              <p:nvPr/>
            </p:nvSpPr>
            <p:spPr>
              <a:xfrm>
                <a:off x="6309414" y="1348667"/>
                <a:ext cx="574226" cy="5170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Arial" panose="020B0604020202020204" pitchFamily="34" charset="0"/>
                  </a:rPr>
                  <a:t>04</a:t>
                </a:r>
                <a:endPara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CD8F225D-F6BF-47BB-93D9-F75041B95CC0}"/>
                </a:ext>
              </a:extLst>
            </p:cNvPr>
            <p:cNvSpPr txBox="1"/>
            <p:nvPr/>
          </p:nvSpPr>
          <p:spPr>
            <a:xfrm flipH="1">
              <a:off x="7727459" y="4810247"/>
              <a:ext cx="356983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4000">
                  <a:gradFill flip="none" rotWithShape="1">
                    <a:gsLst>
                      <a:gs pos="0">
                        <a:srgbClr val="62FFFF"/>
                      </a:gs>
                      <a:gs pos="100000">
                        <a:srgbClr val="0D69FF"/>
                      </a:gs>
                    </a:gsLst>
                    <a:lin ang="2700000" scaled="1"/>
                    <a:tileRect/>
                  </a:gradFill>
                  <a:latin typeface="Agency FB" panose="020B0503020202020204" pitchFamily="34" charset="0"/>
                </a:defRPr>
              </a:lvl1pPr>
            </a:lstStyle>
            <a:p>
              <a:pPr algn="l"/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收获</a:t>
              </a:r>
              <a:endPara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54" name="组 2">
            <a:extLst>
              <a:ext uri="{FF2B5EF4-FFF2-40B4-BE49-F238E27FC236}">
                <a16:creationId xmlns:a16="http://schemas.microsoft.com/office/drawing/2014/main" id="{9C03D4EB-D620-4632-96DA-30691216B068}"/>
              </a:ext>
            </a:extLst>
          </p:cNvPr>
          <p:cNvGrpSpPr/>
          <p:nvPr/>
        </p:nvGrpSpPr>
        <p:grpSpPr>
          <a:xfrm>
            <a:off x="5558063" y="2825394"/>
            <a:ext cx="4481155" cy="690740"/>
            <a:chOff x="6932165" y="2662805"/>
            <a:chExt cx="4481155" cy="690740"/>
          </a:xfrm>
        </p:grpSpPr>
        <p:grpSp>
          <p:nvGrpSpPr>
            <p:cNvPr id="55" name="组 28">
              <a:extLst>
                <a:ext uri="{FF2B5EF4-FFF2-40B4-BE49-F238E27FC236}">
                  <a16:creationId xmlns:a16="http://schemas.microsoft.com/office/drawing/2014/main" id="{8775BE21-5C2C-4E41-B469-DF850E0FE2FA}"/>
                </a:ext>
              </a:extLst>
            </p:cNvPr>
            <p:cNvGrpSpPr/>
            <p:nvPr/>
          </p:nvGrpSpPr>
          <p:grpSpPr>
            <a:xfrm>
              <a:off x="6932165" y="2662805"/>
              <a:ext cx="690740" cy="690740"/>
              <a:chOff x="6161315" y="1175658"/>
              <a:chExt cx="892628" cy="892628"/>
            </a:xfrm>
          </p:grpSpPr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264A0AFE-3AB4-4527-8345-28EF979C5090}"/>
                  </a:ext>
                </a:extLst>
              </p:cNvPr>
              <p:cNvSpPr/>
              <p:nvPr/>
            </p:nvSpPr>
            <p:spPr>
              <a:xfrm>
                <a:off x="6161315" y="1175658"/>
                <a:ext cx="892628" cy="892628"/>
              </a:xfrm>
              <a:prstGeom prst="ellipse">
                <a:avLst/>
              </a:prstGeom>
              <a:noFill/>
              <a:ln>
                <a:solidFill>
                  <a:srgbClr val="CDE4F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AE6F43DA-2A41-4540-B2D7-0B201260E5AD}"/>
                  </a:ext>
                </a:extLst>
              </p:cNvPr>
              <p:cNvSpPr/>
              <p:nvPr/>
            </p:nvSpPr>
            <p:spPr>
              <a:xfrm>
                <a:off x="6237515" y="1251858"/>
                <a:ext cx="740228" cy="740228"/>
              </a:xfrm>
              <a:prstGeom prst="ellipse">
                <a:avLst/>
              </a:prstGeom>
              <a:noFill/>
              <a:ln>
                <a:solidFill>
                  <a:srgbClr val="CDE4F6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A4CF36EF-63AA-4400-8CF3-7C56AA0F24DA}"/>
                  </a:ext>
                </a:extLst>
              </p:cNvPr>
              <p:cNvSpPr/>
              <p:nvPr/>
            </p:nvSpPr>
            <p:spPr>
              <a:xfrm>
                <a:off x="6308229" y="1348667"/>
                <a:ext cx="574226" cy="5170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Arial" panose="020B0604020202020204" pitchFamily="34" charset="0"/>
                  </a:rPr>
                  <a:t>02</a:t>
                </a:r>
                <a:endPara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68BE4C9B-30BA-478F-AA27-306D400D5721}"/>
                </a:ext>
              </a:extLst>
            </p:cNvPr>
            <p:cNvSpPr txBox="1"/>
            <p:nvPr/>
          </p:nvSpPr>
          <p:spPr>
            <a:xfrm flipH="1">
              <a:off x="7738613" y="2662805"/>
              <a:ext cx="3674707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4000">
                  <a:gradFill flip="none" rotWithShape="1">
                    <a:gsLst>
                      <a:gs pos="0">
                        <a:srgbClr val="62FFFF"/>
                      </a:gs>
                      <a:gs pos="100000">
                        <a:srgbClr val="0D69FF"/>
                      </a:gs>
                    </a:gsLst>
                    <a:lin ang="2700000" scaled="1"/>
                    <a:tileRect/>
                  </a:gradFill>
                  <a:latin typeface="Agency FB" panose="020B0503020202020204" pitchFamily="34" charset="0"/>
                </a:defRPr>
              </a:lvl1pPr>
            </a:lstStyle>
            <a:p>
              <a:pPr algn="l"/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+mn-lt"/>
                </a:rPr>
                <a:t>实现方法</a:t>
              </a:r>
              <a:endPara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lt"/>
              </a:endParaRPr>
            </a:p>
            <a:p>
              <a:pPr algn="l"/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</p:grpSp>
      <p:pic>
        <p:nvPicPr>
          <p:cNvPr id="62" name="图片 61">
            <a:extLst>
              <a:ext uri="{FF2B5EF4-FFF2-40B4-BE49-F238E27FC236}">
                <a16:creationId xmlns:a16="http://schemas.microsoft.com/office/drawing/2014/main" id="{E897CB03-C33D-47E5-BCC3-AEE7326BB51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580" t="1982" r="5411" b="2708"/>
          <a:stretch/>
        </p:blipFill>
        <p:spPr>
          <a:xfrm>
            <a:off x="1470454" y="1816443"/>
            <a:ext cx="3502281" cy="347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91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750"/>
                            </p:stCondLst>
                            <p:childTnLst>
                              <p:par>
                                <p:cTn id="1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250"/>
                            </p:stCondLst>
                            <p:childTnLst>
                              <p:par>
                                <p:cTn id="2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0F0BA8C-F597-4E9A-916F-AF7AB1DAF4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999" y="-2666998"/>
            <a:ext cx="6858002" cy="12192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22DA249-CB39-4AB8-8C0F-FD98E778E5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19086B18-1B73-4442-8316-8D2A0AA3F1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380" y="-450376"/>
            <a:ext cx="6138789" cy="730837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7E894F9-94A8-4D6F-BDBD-F11B113C8C0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44" name="椭圆 43">
            <a:extLst>
              <a:ext uri="{FF2B5EF4-FFF2-40B4-BE49-F238E27FC236}">
                <a16:creationId xmlns:a16="http://schemas.microsoft.com/office/drawing/2014/main" id="{791E304B-6FC4-4571-A756-90C65B169970}"/>
              </a:ext>
            </a:extLst>
          </p:cNvPr>
          <p:cNvSpPr/>
          <p:nvPr/>
        </p:nvSpPr>
        <p:spPr>
          <a:xfrm>
            <a:off x="1247958" y="1528009"/>
            <a:ext cx="3994574" cy="3994574"/>
          </a:xfrm>
          <a:prstGeom prst="ellipse">
            <a:avLst/>
          </a:prstGeom>
          <a:solidFill>
            <a:srgbClr val="CD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1265B44A-8E82-45E0-A65D-59C076E43E9A}"/>
              </a:ext>
            </a:extLst>
          </p:cNvPr>
          <p:cNvSpPr/>
          <p:nvPr/>
        </p:nvSpPr>
        <p:spPr>
          <a:xfrm>
            <a:off x="4428969" y="4164641"/>
            <a:ext cx="1631141" cy="163114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231C4360-5EE9-4450-A286-428E41409E2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78679" y="1147205"/>
            <a:ext cx="6397408" cy="551450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BA28DCF-6EA1-4B2D-9107-EFB9385033C0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E8D0C1-6169-47EA-9BB5-DF699FBF915A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标题 1">
            <a:extLst>
              <a:ext uri="{FF2B5EF4-FFF2-40B4-BE49-F238E27FC236}">
                <a16:creationId xmlns:a16="http://schemas.microsoft.com/office/drawing/2014/main" id="{7491A86C-C6CA-4C91-9CD4-2ACDC9570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3819" y="4539536"/>
            <a:ext cx="1573674" cy="881350"/>
          </a:xfrm>
        </p:spPr>
        <p:txBody>
          <a:bodyPr vert="horz">
            <a:noAutofit/>
          </a:bodyPr>
          <a:lstStyle/>
          <a:p>
            <a:pPr algn="ctr"/>
            <a:r>
              <a:rPr lang="en-US" altLang="zh-CN" sz="48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01</a:t>
            </a:r>
            <a:endParaRPr lang="zh-CN" altLang="en-US" sz="4800" spc="6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5C587C52-3D3D-40C3-9643-96DBBEC9C770}"/>
              </a:ext>
            </a:extLst>
          </p:cNvPr>
          <p:cNvSpPr txBox="1"/>
          <p:nvPr/>
        </p:nvSpPr>
        <p:spPr>
          <a:xfrm flipH="1">
            <a:off x="1820632" y="2307210"/>
            <a:ext cx="2802179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PART ONE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D6C7ECD-686F-437B-A0F2-6BF8196B6F2B}"/>
              </a:ext>
            </a:extLst>
          </p:cNvPr>
          <p:cNvSpPr txBox="1"/>
          <p:nvPr/>
        </p:nvSpPr>
        <p:spPr>
          <a:xfrm flipH="1">
            <a:off x="1673995" y="3109480"/>
            <a:ext cx="3246159" cy="81272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>
              <a:lnSpc>
                <a:spcPts val="6500"/>
              </a:lnSpc>
            </a:pPr>
            <a:r>
              <a:rPr lang="zh-CN" altLang="en-US" sz="4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图案介绍</a:t>
            </a:r>
            <a:endParaRPr lang="en-US" altLang="zh-CN" sz="4400" spc="3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Source Han Sans C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68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14:flip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7" grpId="0"/>
      <p:bldP spid="48" grpId="0"/>
      <p:bldP spid="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A8A16A3-4FA0-4CF6-8EC9-B75101096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999" y="-2666998"/>
            <a:ext cx="6858002" cy="12192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D4B6CF1-6B81-4725-8899-A44DAE6495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5AC18C9-84E2-4290-80FE-6291B8D3D4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CDF8232-923B-4C6E-995B-3BAF926D4956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ABCDCA-8F3C-4CAE-B969-C687D54F7240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C826E15-431C-4226-A5DF-784EE4BDD4A6}"/>
              </a:ext>
            </a:extLst>
          </p:cNvPr>
          <p:cNvSpPr/>
          <p:nvPr/>
        </p:nvSpPr>
        <p:spPr>
          <a:xfrm>
            <a:off x="477671" y="465317"/>
            <a:ext cx="545531" cy="54553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0C9C431-0FDE-4E0D-A91A-E6949C41DC5E}"/>
              </a:ext>
            </a:extLst>
          </p:cNvPr>
          <p:cNvSpPr txBox="1"/>
          <p:nvPr/>
        </p:nvSpPr>
        <p:spPr>
          <a:xfrm flipH="1">
            <a:off x="1119458" y="226198"/>
            <a:ext cx="2734233" cy="7867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 algn="l">
              <a:lnSpc>
                <a:spcPts val="65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图案介绍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Source Han Sans CN" charset="-122"/>
            </a:endParaRPr>
          </a:p>
        </p:txBody>
      </p:sp>
      <p:sp>
        <p:nvSpPr>
          <p:cNvPr id="36" name="TextBox 49">
            <a:extLst>
              <a:ext uri="{FF2B5EF4-FFF2-40B4-BE49-F238E27FC236}">
                <a16:creationId xmlns:a16="http://schemas.microsoft.com/office/drawing/2014/main" id="{A3F1D78C-8AF7-4556-BC67-D6AB9DE156CC}"/>
              </a:ext>
            </a:extLst>
          </p:cNvPr>
          <p:cNvSpPr txBox="1"/>
          <p:nvPr/>
        </p:nvSpPr>
        <p:spPr>
          <a:xfrm>
            <a:off x="8552098" y="1371621"/>
            <a:ext cx="1578883" cy="415855"/>
          </a:xfrm>
          <a:prstGeom prst="rect">
            <a:avLst/>
          </a:prstGeom>
          <a:noFill/>
        </p:spPr>
        <p:txBody>
          <a:bodyPr wrap="square" lIns="46072" tIns="23036" rIns="46072" bIns="23036" rtlCol="0">
            <a:spAutoFit/>
          </a:bodyPr>
          <a:lstStyle>
            <a:defPPr>
              <a:defRPr lang="zh-CN"/>
            </a:defPPr>
            <a:lvl1pPr defTabSz="1219170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包图简圆体" panose="02010601030101010101" pitchFamily="2" charset="-122"/>
                <a:ea typeface="包图简圆体" panose="02010601030101010101" pitchFamily="2" charset="-122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圆形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344FBCA0-0588-401F-A21A-9D283F327AA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580" t="1982" r="5411" b="2708"/>
          <a:stretch/>
        </p:blipFill>
        <p:spPr>
          <a:xfrm>
            <a:off x="4006092" y="1663768"/>
            <a:ext cx="3779126" cy="3750532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DD5084F-03D0-4B87-80BF-BE2B92CCD46D}"/>
              </a:ext>
            </a:extLst>
          </p:cNvPr>
          <p:cNvCxnSpPr>
            <a:cxnSpLocks/>
          </p:cNvCxnSpPr>
          <p:nvPr/>
        </p:nvCxnSpPr>
        <p:spPr>
          <a:xfrm flipV="1">
            <a:off x="6816436" y="1579549"/>
            <a:ext cx="1639406" cy="61870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44E03A8-111B-4CFE-82D0-B080AFC85DB0}"/>
              </a:ext>
            </a:extLst>
          </p:cNvPr>
          <p:cNvCxnSpPr>
            <a:cxnSpLocks/>
          </p:cNvCxnSpPr>
          <p:nvPr/>
        </p:nvCxnSpPr>
        <p:spPr>
          <a:xfrm flipV="1">
            <a:off x="6989869" y="2686249"/>
            <a:ext cx="1834941" cy="32732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49">
            <a:extLst>
              <a:ext uri="{FF2B5EF4-FFF2-40B4-BE49-F238E27FC236}">
                <a16:creationId xmlns:a16="http://schemas.microsoft.com/office/drawing/2014/main" id="{FBB27881-F77D-4316-B9F7-A30C40FA560A}"/>
              </a:ext>
            </a:extLst>
          </p:cNvPr>
          <p:cNvSpPr txBox="1"/>
          <p:nvPr/>
        </p:nvSpPr>
        <p:spPr>
          <a:xfrm>
            <a:off x="8824810" y="2394103"/>
            <a:ext cx="2330182" cy="415854"/>
          </a:xfrm>
          <a:prstGeom prst="rect">
            <a:avLst/>
          </a:prstGeom>
          <a:noFill/>
        </p:spPr>
        <p:txBody>
          <a:bodyPr wrap="square" lIns="46072" tIns="23036" rIns="46072" bIns="23036" rtlCol="0">
            <a:spAutoFit/>
          </a:bodyPr>
          <a:lstStyle>
            <a:defPPr>
              <a:defRPr lang="zh-CN"/>
            </a:defPPr>
            <a:lvl1pPr defTabSz="1219170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包图简圆体" panose="02010601030101010101" pitchFamily="2" charset="-122"/>
                <a:ea typeface="包图简圆体" panose="02010601030101010101" pitchFamily="2" charset="-122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抛物线封闭图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24DF105E-473F-495A-A846-41E7DEA11DAB}"/>
              </a:ext>
            </a:extLst>
          </p:cNvPr>
          <p:cNvCxnSpPr>
            <a:cxnSpLocks/>
          </p:cNvCxnSpPr>
          <p:nvPr/>
        </p:nvCxnSpPr>
        <p:spPr>
          <a:xfrm flipV="1">
            <a:off x="5895655" y="1731950"/>
            <a:ext cx="2712587" cy="176497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8176CD-6B15-4708-AC77-CE2DDAD9D784}"/>
              </a:ext>
            </a:extLst>
          </p:cNvPr>
          <p:cNvCxnSpPr>
            <a:cxnSpLocks/>
          </p:cNvCxnSpPr>
          <p:nvPr/>
        </p:nvCxnSpPr>
        <p:spPr>
          <a:xfrm flipV="1">
            <a:off x="6691745" y="3844429"/>
            <a:ext cx="2012753" cy="1784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9">
            <a:extLst>
              <a:ext uri="{FF2B5EF4-FFF2-40B4-BE49-F238E27FC236}">
                <a16:creationId xmlns:a16="http://schemas.microsoft.com/office/drawing/2014/main" id="{E2662CFD-C7A0-40A7-BB07-561B4C53A9BD}"/>
              </a:ext>
            </a:extLst>
          </p:cNvPr>
          <p:cNvSpPr txBox="1"/>
          <p:nvPr/>
        </p:nvSpPr>
        <p:spPr>
          <a:xfrm>
            <a:off x="8704498" y="3616012"/>
            <a:ext cx="1578883" cy="415854"/>
          </a:xfrm>
          <a:prstGeom prst="rect">
            <a:avLst/>
          </a:prstGeom>
          <a:noFill/>
        </p:spPr>
        <p:txBody>
          <a:bodyPr wrap="square" lIns="46072" tIns="23036" rIns="46072" bIns="23036" rtlCol="0">
            <a:spAutoFit/>
          </a:bodyPr>
          <a:lstStyle>
            <a:defPPr>
              <a:defRPr lang="zh-CN"/>
            </a:defPPr>
            <a:lvl1pPr defTabSz="1219170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包图简圆体" panose="02010601030101010101" pitchFamily="2" charset="-122"/>
                <a:ea typeface="包图简圆体" panose="02010601030101010101" pitchFamily="2" charset="-122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多边形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513FF1A2-AD95-441C-B190-3130DAE47B94}"/>
              </a:ext>
            </a:extLst>
          </p:cNvPr>
          <p:cNvCxnSpPr>
            <a:cxnSpLocks/>
          </p:cNvCxnSpPr>
          <p:nvPr/>
        </p:nvCxnSpPr>
        <p:spPr>
          <a:xfrm flipV="1">
            <a:off x="6363855" y="3238481"/>
            <a:ext cx="2460955" cy="19653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9">
            <a:extLst>
              <a:ext uri="{FF2B5EF4-FFF2-40B4-BE49-F238E27FC236}">
                <a16:creationId xmlns:a16="http://schemas.microsoft.com/office/drawing/2014/main" id="{5859B399-62BA-4D37-B24B-FF8E85DA7995}"/>
              </a:ext>
            </a:extLst>
          </p:cNvPr>
          <p:cNvSpPr txBox="1"/>
          <p:nvPr/>
        </p:nvSpPr>
        <p:spPr>
          <a:xfrm>
            <a:off x="8805011" y="2963372"/>
            <a:ext cx="2330182" cy="415854"/>
          </a:xfrm>
          <a:prstGeom prst="rect">
            <a:avLst/>
          </a:prstGeom>
          <a:noFill/>
        </p:spPr>
        <p:txBody>
          <a:bodyPr wrap="square" lIns="46072" tIns="23036" rIns="46072" bIns="23036" rtlCol="0">
            <a:spAutoFit/>
          </a:bodyPr>
          <a:lstStyle>
            <a:defPPr>
              <a:defRPr lang="zh-CN"/>
            </a:defPPr>
            <a:lvl1pPr defTabSz="1219170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包图简圆体" panose="02010601030101010101" pitchFamily="2" charset="-122"/>
                <a:ea typeface="包图简圆体" panose="02010601030101010101" pitchFamily="2" charset="-122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抛物线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BC7F59-CCDA-4023-864C-80E0090F7E6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334" y="1512192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2694E69-FCFA-496A-B457-764FB8BB30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24" y="4456925"/>
            <a:ext cx="3894032" cy="210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90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14:gallery dir="l"/>
      </p:transition>
    </mc:Choice>
    <mc:Fallback xmlns="">
      <p:transition spd="slow" advClick="0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0F0BA8C-F597-4E9A-916F-AF7AB1DAF4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999" y="-2666998"/>
            <a:ext cx="6858002" cy="12192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22DA249-CB39-4AB8-8C0F-FD98E778E5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19086B18-1B73-4442-8316-8D2A0AA3F1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380" y="-450376"/>
            <a:ext cx="6138789" cy="730837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7E894F9-94A8-4D6F-BDBD-F11B113C8C0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44" name="椭圆 43">
            <a:extLst>
              <a:ext uri="{FF2B5EF4-FFF2-40B4-BE49-F238E27FC236}">
                <a16:creationId xmlns:a16="http://schemas.microsoft.com/office/drawing/2014/main" id="{791E304B-6FC4-4571-A756-90C65B169970}"/>
              </a:ext>
            </a:extLst>
          </p:cNvPr>
          <p:cNvSpPr/>
          <p:nvPr/>
        </p:nvSpPr>
        <p:spPr>
          <a:xfrm>
            <a:off x="1247958" y="1528009"/>
            <a:ext cx="3994574" cy="3994574"/>
          </a:xfrm>
          <a:prstGeom prst="ellipse">
            <a:avLst/>
          </a:prstGeom>
          <a:solidFill>
            <a:srgbClr val="CD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1265B44A-8E82-45E0-A65D-59C076E43E9A}"/>
              </a:ext>
            </a:extLst>
          </p:cNvPr>
          <p:cNvSpPr/>
          <p:nvPr/>
        </p:nvSpPr>
        <p:spPr>
          <a:xfrm>
            <a:off x="4428969" y="4164641"/>
            <a:ext cx="1631141" cy="163114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231C4360-5EE9-4450-A286-428E41409E2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78679" y="1147205"/>
            <a:ext cx="6397408" cy="551450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BA28DCF-6EA1-4B2D-9107-EFB9385033C0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E8D0C1-6169-47EA-9BB5-DF699FBF915A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标题 1">
            <a:extLst>
              <a:ext uri="{FF2B5EF4-FFF2-40B4-BE49-F238E27FC236}">
                <a16:creationId xmlns:a16="http://schemas.microsoft.com/office/drawing/2014/main" id="{7491A86C-C6CA-4C91-9CD4-2ACDC9570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3819" y="4539536"/>
            <a:ext cx="1573674" cy="881350"/>
          </a:xfrm>
        </p:spPr>
        <p:txBody>
          <a:bodyPr vert="horz">
            <a:noAutofit/>
          </a:bodyPr>
          <a:lstStyle/>
          <a:p>
            <a:pPr algn="ctr"/>
            <a:r>
              <a:rPr lang="en-US" altLang="zh-CN" sz="4800" spc="600" dirty="0">
                <a:latin typeface="幼圆" panose="02010509060101010101" pitchFamily="49" charset="-122"/>
                <a:ea typeface="幼圆" panose="02010509060101010101" pitchFamily="49" charset="-122"/>
              </a:rPr>
              <a:t>02</a:t>
            </a:r>
            <a:endParaRPr lang="zh-CN" altLang="en-US" sz="4800" spc="6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5C587C52-3D3D-40C3-9643-96DBBEC9C770}"/>
              </a:ext>
            </a:extLst>
          </p:cNvPr>
          <p:cNvSpPr txBox="1"/>
          <p:nvPr/>
        </p:nvSpPr>
        <p:spPr>
          <a:xfrm flipH="1">
            <a:off x="1820632" y="2307210"/>
            <a:ext cx="2802179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r>
              <a: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PART TWO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D6C7ECD-686F-437B-A0F2-6BF8196B6F2B}"/>
              </a:ext>
            </a:extLst>
          </p:cNvPr>
          <p:cNvSpPr txBox="1"/>
          <p:nvPr/>
        </p:nvSpPr>
        <p:spPr>
          <a:xfrm flipH="1">
            <a:off x="1673995" y="3109480"/>
            <a:ext cx="3246159" cy="81272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>
              <a:lnSpc>
                <a:spcPts val="6500"/>
              </a:lnSpc>
            </a:pPr>
            <a:r>
              <a:rPr lang="zh-CN" altLang="en-US" sz="4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实现方法</a:t>
            </a:r>
            <a:endParaRPr lang="en-US" altLang="zh-CN" sz="4400" spc="3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Source Han Sans C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1265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:comb/>
      </p:transition>
    </mc:Choice>
    <mc:Fallback xmlns="">
      <p:transition spd="slow" advClick="0" advTm="0"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7" grpId="0"/>
      <p:bldP spid="48" grpId="0"/>
      <p:bldP spid="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A8A16A3-4FA0-4CF6-8EC9-B75101096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999" y="-2666998"/>
            <a:ext cx="6858002" cy="12192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D4B6CF1-6B81-4725-8899-A44DAE6495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5AC18C9-84E2-4290-80FE-6291B8D3D4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CDF8232-923B-4C6E-995B-3BAF926D4956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ABCDCA-8F3C-4CAE-B969-C687D54F7240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C826E15-431C-4226-A5DF-784EE4BDD4A6}"/>
              </a:ext>
            </a:extLst>
          </p:cNvPr>
          <p:cNvSpPr/>
          <p:nvPr/>
        </p:nvSpPr>
        <p:spPr>
          <a:xfrm>
            <a:off x="477671" y="465317"/>
            <a:ext cx="545531" cy="54553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0C9C431-0FDE-4E0D-A91A-E6949C41DC5E}"/>
              </a:ext>
            </a:extLst>
          </p:cNvPr>
          <p:cNvSpPr txBox="1"/>
          <p:nvPr/>
        </p:nvSpPr>
        <p:spPr>
          <a:xfrm flipH="1">
            <a:off x="1119458" y="226198"/>
            <a:ext cx="2734233" cy="81272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 algn="l">
              <a:lnSpc>
                <a:spcPts val="65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实现方法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Source Han Sans CN" charset="-122"/>
            </a:endParaRPr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3AA2C095-712F-493F-913A-31F333F731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62402" y="2024930"/>
            <a:ext cx="0" cy="1510516"/>
          </a:xfrm>
          <a:prstGeom prst="line">
            <a:avLst/>
          </a:prstGeom>
          <a:noFill/>
          <a:ln w="635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844" tIns="60923" rIns="121844" bIns="60923" numCol="1" anchor="t" anchorCtr="0" compatLnSpc="1"/>
          <a:lstStyle/>
          <a:p>
            <a:pPr defTabSz="1623866">
              <a:defRPr/>
            </a:pPr>
            <a:endParaRPr lang="zh-CN" altLang="en-US" sz="2400" kern="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D4E05CEB-3467-4EFC-A763-3460D498B1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90929" y="3535446"/>
            <a:ext cx="0" cy="2049421"/>
          </a:xfrm>
          <a:prstGeom prst="line">
            <a:avLst/>
          </a:prstGeom>
          <a:noFill/>
          <a:ln w="635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844" tIns="60923" rIns="121844" bIns="60923" numCol="1" anchor="t" anchorCtr="0" compatLnSpc="1"/>
          <a:lstStyle/>
          <a:p>
            <a:pPr defTabSz="1623866">
              <a:defRPr/>
            </a:pPr>
            <a:endParaRPr lang="zh-CN" altLang="en-US" sz="2400" kern="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EAA09C4D-4CF2-447A-AB10-A32E07AE21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7872" y="2024930"/>
            <a:ext cx="0" cy="1510516"/>
          </a:xfrm>
          <a:prstGeom prst="line">
            <a:avLst/>
          </a:prstGeom>
          <a:noFill/>
          <a:ln w="635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844" tIns="60923" rIns="121844" bIns="60923" numCol="1" anchor="t" anchorCtr="0" compatLnSpc="1"/>
          <a:lstStyle/>
          <a:p>
            <a:pPr defTabSz="1623866">
              <a:defRPr/>
            </a:pPr>
            <a:endParaRPr lang="zh-CN" altLang="en-US" sz="2400" kern="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5311148E-59AF-41E6-9B15-0013F76666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46398" y="3535446"/>
            <a:ext cx="0" cy="2049421"/>
          </a:xfrm>
          <a:prstGeom prst="line">
            <a:avLst/>
          </a:prstGeom>
          <a:noFill/>
          <a:ln w="635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844" tIns="60923" rIns="121844" bIns="60923" numCol="1" anchor="t" anchorCtr="0" compatLnSpc="1"/>
          <a:lstStyle/>
          <a:p>
            <a:pPr defTabSz="1623866">
              <a:defRPr/>
            </a:pPr>
            <a:endParaRPr lang="zh-CN" altLang="en-US" sz="2400" kern="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1049124C-311F-4897-A89F-524131041413}"/>
              </a:ext>
            </a:extLst>
          </p:cNvPr>
          <p:cNvSpPr/>
          <p:nvPr/>
        </p:nvSpPr>
        <p:spPr bwMode="auto">
          <a:xfrm>
            <a:off x="1562402" y="3535446"/>
            <a:ext cx="2146107" cy="535735"/>
          </a:xfrm>
          <a:custGeom>
            <a:avLst/>
            <a:gdLst>
              <a:gd name="T0" fmla="*/ 592 w 676"/>
              <a:gd name="T1" fmla="*/ 0 h 168"/>
              <a:gd name="T2" fmla="*/ 0 w 676"/>
              <a:gd name="T3" fmla="*/ 0 h 168"/>
              <a:gd name="T4" fmla="*/ 0 w 676"/>
              <a:gd name="T5" fmla="*/ 84 h 168"/>
              <a:gd name="T6" fmla="*/ 84 w 676"/>
              <a:gd name="T7" fmla="*/ 168 h 168"/>
              <a:gd name="T8" fmla="*/ 676 w 676"/>
              <a:gd name="T9" fmla="*/ 168 h 168"/>
              <a:gd name="T10" fmla="*/ 676 w 676"/>
              <a:gd name="T11" fmla="*/ 84 h 168"/>
              <a:gd name="T12" fmla="*/ 592 w 676"/>
              <a:gd name="T13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6" h="168">
                <a:moveTo>
                  <a:pt x="592" y="0"/>
                </a:moveTo>
                <a:cubicBezTo>
                  <a:pt x="0" y="0"/>
                  <a:pt x="0" y="0"/>
                  <a:pt x="0" y="0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31"/>
                  <a:pt x="38" y="168"/>
                  <a:pt x="84" y="168"/>
                </a:cubicBezTo>
                <a:cubicBezTo>
                  <a:pt x="676" y="168"/>
                  <a:pt x="676" y="168"/>
                  <a:pt x="676" y="168"/>
                </a:cubicBezTo>
                <a:cubicBezTo>
                  <a:pt x="676" y="84"/>
                  <a:pt x="676" y="84"/>
                  <a:pt x="676" y="84"/>
                </a:cubicBezTo>
                <a:cubicBezTo>
                  <a:pt x="676" y="38"/>
                  <a:pt x="638" y="0"/>
                  <a:pt x="592" y="0"/>
                </a:cubicBezTo>
                <a:close/>
              </a:path>
            </a:pathLst>
          </a:custGeom>
          <a:solidFill>
            <a:srgbClr val="F7BFA4"/>
          </a:solidFill>
          <a:ln>
            <a:noFill/>
          </a:ln>
        </p:spPr>
        <p:txBody>
          <a:bodyPr vert="horz" wrap="square" lIns="121844" tIns="60923" rIns="121844" bIns="60923" numCol="1" anchor="ctr" anchorCtr="0" compatLnSpc="1"/>
          <a:lstStyle/>
          <a:p>
            <a:pPr algn="ctr" defTabSz="1623866"/>
            <a:r>
              <a:rPr lang="en-US" altLang="zh-CN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01</a:t>
            </a:r>
          </a:p>
        </p:txBody>
      </p:sp>
      <p:sp>
        <p:nvSpPr>
          <p:cNvPr id="22" name="Freeform 10">
            <a:extLst>
              <a:ext uri="{FF2B5EF4-FFF2-40B4-BE49-F238E27FC236}">
                <a16:creationId xmlns:a16="http://schemas.microsoft.com/office/drawing/2014/main" id="{4850AB95-98FE-4E71-9082-4E9EB788231B}"/>
              </a:ext>
            </a:extLst>
          </p:cNvPr>
          <p:cNvSpPr/>
          <p:nvPr/>
        </p:nvSpPr>
        <p:spPr bwMode="auto">
          <a:xfrm>
            <a:off x="6017872" y="3535446"/>
            <a:ext cx="2146107" cy="535735"/>
          </a:xfrm>
          <a:custGeom>
            <a:avLst/>
            <a:gdLst>
              <a:gd name="T0" fmla="*/ 592 w 676"/>
              <a:gd name="T1" fmla="*/ 0 h 168"/>
              <a:gd name="T2" fmla="*/ 0 w 676"/>
              <a:gd name="T3" fmla="*/ 0 h 168"/>
              <a:gd name="T4" fmla="*/ 0 w 676"/>
              <a:gd name="T5" fmla="*/ 84 h 168"/>
              <a:gd name="T6" fmla="*/ 84 w 676"/>
              <a:gd name="T7" fmla="*/ 168 h 168"/>
              <a:gd name="T8" fmla="*/ 676 w 676"/>
              <a:gd name="T9" fmla="*/ 168 h 168"/>
              <a:gd name="T10" fmla="*/ 676 w 676"/>
              <a:gd name="T11" fmla="*/ 84 h 168"/>
              <a:gd name="T12" fmla="*/ 592 w 676"/>
              <a:gd name="T13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6" h="168">
                <a:moveTo>
                  <a:pt x="592" y="0"/>
                </a:moveTo>
                <a:cubicBezTo>
                  <a:pt x="0" y="0"/>
                  <a:pt x="0" y="0"/>
                  <a:pt x="0" y="0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31"/>
                  <a:pt x="38" y="168"/>
                  <a:pt x="84" y="168"/>
                </a:cubicBezTo>
                <a:cubicBezTo>
                  <a:pt x="676" y="168"/>
                  <a:pt x="676" y="168"/>
                  <a:pt x="676" y="168"/>
                </a:cubicBezTo>
                <a:cubicBezTo>
                  <a:pt x="676" y="84"/>
                  <a:pt x="676" y="84"/>
                  <a:pt x="676" y="84"/>
                </a:cubicBezTo>
                <a:cubicBezTo>
                  <a:pt x="676" y="38"/>
                  <a:pt x="639" y="0"/>
                  <a:pt x="592" y="0"/>
                </a:cubicBezTo>
                <a:close/>
              </a:path>
            </a:pathLst>
          </a:custGeom>
          <a:solidFill>
            <a:srgbClr val="F7BFA4"/>
          </a:solidFill>
          <a:ln>
            <a:noFill/>
          </a:ln>
        </p:spPr>
        <p:txBody>
          <a:bodyPr vert="horz" wrap="square" lIns="121844" tIns="60923" rIns="121844" bIns="60923" numCol="1" anchor="ctr" anchorCtr="0" compatLnSpc="1"/>
          <a:lstStyle/>
          <a:p>
            <a:pPr algn="ctr" defTabSz="1623866"/>
            <a:r>
              <a:rPr lang="en-US" altLang="zh-CN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03</a:t>
            </a:r>
          </a:p>
        </p:txBody>
      </p:sp>
      <p:sp>
        <p:nvSpPr>
          <p:cNvPr id="23" name="Freeform 8">
            <a:extLst>
              <a:ext uri="{FF2B5EF4-FFF2-40B4-BE49-F238E27FC236}">
                <a16:creationId xmlns:a16="http://schemas.microsoft.com/office/drawing/2014/main" id="{8C396DE3-ED7B-4D4B-86A9-9027DC3F2995}"/>
              </a:ext>
            </a:extLst>
          </p:cNvPr>
          <p:cNvSpPr/>
          <p:nvPr/>
        </p:nvSpPr>
        <p:spPr bwMode="auto">
          <a:xfrm>
            <a:off x="3790929" y="3535446"/>
            <a:ext cx="2144523" cy="535735"/>
          </a:xfrm>
          <a:custGeom>
            <a:avLst/>
            <a:gdLst>
              <a:gd name="T0" fmla="*/ 592 w 676"/>
              <a:gd name="T1" fmla="*/ 0 h 168"/>
              <a:gd name="T2" fmla="*/ 0 w 676"/>
              <a:gd name="T3" fmla="*/ 0 h 168"/>
              <a:gd name="T4" fmla="*/ 0 w 676"/>
              <a:gd name="T5" fmla="*/ 84 h 168"/>
              <a:gd name="T6" fmla="*/ 84 w 676"/>
              <a:gd name="T7" fmla="*/ 168 h 168"/>
              <a:gd name="T8" fmla="*/ 676 w 676"/>
              <a:gd name="T9" fmla="*/ 168 h 168"/>
              <a:gd name="T10" fmla="*/ 676 w 676"/>
              <a:gd name="T11" fmla="*/ 84 h 168"/>
              <a:gd name="T12" fmla="*/ 592 w 676"/>
              <a:gd name="T13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6" h="168">
                <a:moveTo>
                  <a:pt x="592" y="0"/>
                </a:moveTo>
                <a:cubicBezTo>
                  <a:pt x="0" y="0"/>
                  <a:pt x="0" y="0"/>
                  <a:pt x="0" y="0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31"/>
                  <a:pt x="38" y="168"/>
                  <a:pt x="84" y="168"/>
                </a:cubicBezTo>
                <a:cubicBezTo>
                  <a:pt x="676" y="168"/>
                  <a:pt x="676" y="168"/>
                  <a:pt x="676" y="168"/>
                </a:cubicBezTo>
                <a:cubicBezTo>
                  <a:pt x="676" y="84"/>
                  <a:pt x="676" y="84"/>
                  <a:pt x="676" y="84"/>
                </a:cubicBezTo>
                <a:cubicBezTo>
                  <a:pt x="676" y="38"/>
                  <a:pt x="638" y="0"/>
                  <a:pt x="592" y="0"/>
                </a:cubicBezTo>
                <a:close/>
              </a:path>
            </a:pathLst>
          </a:custGeom>
          <a:solidFill>
            <a:srgbClr val="CDE4F6"/>
          </a:solidFill>
          <a:ln>
            <a:noFill/>
          </a:ln>
        </p:spPr>
        <p:txBody>
          <a:bodyPr vert="horz" wrap="square" lIns="121844" tIns="60923" rIns="121844" bIns="60923" numCol="1" anchor="ctr" anchorCtr="0" compatLnSpc="1"/>
          <a:lstStyle/>
          <a:p>
            <a:pPr algn="ctr" defTabSz="1623866"/>
            <a:r>
              <a:rPr lang="en-US" altLang="zh-CN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02</a:t>
            </a:r>
          </a:p>
        </p:txBody>
      </p:sp>
      <p:sp>
        <p:nvSpPr>
          <p:cNvPr id="24" name="Freeform 12">
            <a:extLst>
              <a:ext uri="{FF2B5EF4-FFF2-40B4-BE49-F238E27FC236}">
                <a16:creationId xmlns:a16="http://schemas.microsoft.com/office/drawing/2014/main" id="{540808D4-11CF-4C02-859D-EE7616278A8F}"/>
              </a:ext>
            </a:extLst>
          </p:cNvPr>
          <p:cNvSpPr/>
          <p:nvPr/>
        </p:nvSpPr>
        <p:spPr bwMode="auto">
          <a:xfrm>
            <a:off x="8246398" y="3535446"/>
            <a:ext cx="2144523" cy="535735"/>
          </a:xfrm>
          <a:custGeom>
            <a:avLst/>
            <a:gdLst>
              <a:gd name="T0" fmla="*/ 592 w 676"/>
              <a:gd name="T1" fmla="*/ 0 h 168"/>
              <a:gd name="T2" fmla="*/ 0 w 676"/>
              <a:gd name="T3" fmla="*/ 0 h 168"/>
              <a:gd name="T4" fmla="*/ 0 w 676"/>
              <a:gd name="T5" fmla="*/ 84 h 168"/>
              <a:gd name="T6" fmla="*/ 84 w 676"/>
              <a:gd name="T7" fmla="*/ 168 h 168"/>
              <a:gd name="T8" fmla="*/ 676 w 676"/>
              <a:gd name="T9" fmla="*/ 168 h 168"/>
              <a:gd name="T10" fmla="*/ 676 w 676"/>
              <a:gd name="T11" fmla="*/ 84 h 168"/>
              <a:gd name="T12" fmla="*/ 592 w 676"/>
              <a:gd name="T13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6" h="168">
                <a:moveTo>
                  <a:pt x="592" y="0"/>
                </a:moveTo>
                <a:cubicBezTo>
                  <a:pt x="0" y="0"/>
                  <a:pt x="0" y="0"/>
                  <a:pt x="0" y="0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31"/>
                  <a:pt x="38" y="168"/>
                  <a:pt x="84" y="168"/>
                </a:cubicBezTo>
                <a:cubicBezTo>
                  <a:pt x="676" y="168"/>
                  <a:pt x="676" y="168"/>
                  <a:pt x="676" y="168"/>
                </a:cubicBezTo>
                <a:cubicBezTo>
                  <a:pt x="676" y="84"/>
                  <a:pt x="676" y="84"/>
                  <a:pt x="676" y="84"/>
                </a:cubicBezTo>
                <a:cubicBezTo>
                  <a:pt x="676" y="38"/>
                  <a:pt x="639" y="0"/>
                  <a:pt x="592" y="0"/>
                </a:cubicBezTo>
                <a:close/>
              </a:path>
            </a:pathLst>
          </a:custGeom>
          <a:solidFill>
            <a:srgbClr val="CDE4F6"/>
          </a:solidFill>
          <a:ln>
            <a:noFill/>
          </a:ln>
        </p:spPr>
        <p:txBody>
          <a:bodyPr vert="horz" wrap="square" lIns="121844" tIns="60923" rIns="121844" bIns="60923" numCol="1" anchor="ctr" anchorCtr="0" compatLnSpc="1"/>
          <a:lstStyle/>
          <a:p>
            <a:pPr algn="ctr" defTabSz="1623866"/>
            <a:r>
              <a:rPr lang="en-US" altLang="zh-CN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04</a:t>
            </a:r>
          </a:p>
        </p:txBody>
      </p:sp>
      <p:sp>
        <p:nvSpPr>
          <p:cNvPr id="26" name="Rectangle 49">
            <a:extLst>
              <a:ext uri="{FF2B5EF4-FFF2-40B4-BE49-F238E27FC236}">
                <a16:creationId xmlns:a16="http://schemas.microsoft.com/office/drawing/2014/main" id="{43EF801C-5031-45F0-AE93-50F731343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0111" y="1820577"/>
            <a:ext cx="225805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623866">
              <a:defRPr/>
            </a:pP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创建着色器</a:t>
            </a:r>
            <a:endParaRPr lang="en-US" altLang="zh-CN" sz="2400" kern="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defTabSz="1623866">
              <a:defRPr/>
            </a:pP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以及着色器程序</a:t>
            </a:r>
          </a:p>
        </p:txBody>
      </p:sp>
      <p:sp>
        <p:nvSpPr>
          <p:cNvPr id="28" name="Rectangle 49">
            <a:extLst>
              <a:ext uri="{FF2B5EF4-FFF2-40B4-BE49-F238E27FC236}">
                <a16:creationId xmlns:a16="http://schemas.microsoft.com/office/drawing/2014/main" id="{CF2D38D1-F64A-4EA1-B7AD-A955B3F2C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5882" y="2023294"/>
            <a:ext cx="162210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623866"/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处理数据</a:t>
            </a:r>
            <a:endParaRPr lang="en-US" altLang="zh-CN" sz="2400" kern="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defTabSz="1623866"/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写入缓冲</a:t>
            </a:r>
          </a:p>
        </p:txBody>
      </p:sp>
      <p:sp>
        <p:nvSpPr>
          <p:cNvPr id="30" name="Rectangle 49">
            <a:extLst>
              <a:ext uri="{FF2B5EF4-FFF2-40B4-BE49-F238E27FC236}">
                <a16:creationId xmlns:a16="http://schemas.microsoft.com/office/drawing/2014/main" id="{DD7817E5-A10D-420B-8125-2A1594261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8189" y="4520114"/>
            <a:ext cx="1622104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623866"/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启动属性</a:t>
            </a:r>
            <a:endParaRPr lang="en-US" altLang="zh-CN" sz="2400" kern="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defTabSz="1623866"/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创建并绑定缓冲</a:t>
            </a:r>
          </a:p>
        </p:txBody>
      </p:sp>
      <p:sp>
        <p:nvSpPr>
          <p:cNvPr id="32" name="Rectangle 49">
            <a:extLst>
              <a:ext uri="{FF2B5EF4-FFF2-40B4-BE49-F238E27FC236}">
                <a16:creationId xmlns:a16="http://schemas.microsoft.com/office/drawing/2014/main" id="{88DBE6B1-C5E5-4146-A9EB-4D88936BD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3942" y="4520114"/>
            <a:ext cx="16221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623866"/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渲染</a:t>
            </a:r>
          </a:p>
        </p:txBody>
      </p:sp>
    </p:spTree>
    <p:extLst>
      <p:ext uri="{BB962C8B-B14F-4D97-AF65-F5344CB8AC3E}">
        <p14:creationId xmlns:p14="http://schemas.microsoft.com/office/powerpoint/2010/main" val="24032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  <p:bldP spid="22" grpId="0" bldLvl="0" animBg="1"/>
      <p:bldP spid="23" grpId="0" bldLvl="0" animBg="1"/>
      <p:bldP spid="24" grpId="0" bldLvl="0" animBg="1"/>
      <p:bldP spid="26" grpId="0"/>
      <p:bldP spid="28" grpId="0"/>
      <p:bldP spid="30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D4B6CF1-6B81-4725-8899-A44DAE6495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5AC18C9-84E2-4290-80FE-6291B8D3D4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CDF8232-923B-4C6E-995B-3BAF926D4956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ABCDCA-8F3C-4CAE-B969-C687D54F7240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C826E15-431C-4226-A5DF-784EE4BDD4A6}"/>
              </a:ext>
            </a:extLst>
          </p:cNvPr>
          <p:cNvSpPr/>
          <p:nvPr/>
        </p:nvSpPr>
        <p:spPr>
          <a:xfrm>
            <a:off x="477671" y="465317"/>
            <a:ext cx="545531" cy="54553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0C9C431-0FDE-4E0D-A91A-E6949C41DC5E}"/>
              </a:ext>
            </a:extLst>
          </p:cNvPr>
          <p:cNvSpPr txBox="1"/>
          <p:nvPr/>
        </p:nvSpPr>
        <p:spPr>
          <a:xfrm flipH="1">
            <a:off x="1119458" y="226198"/>
            <a:ext cx="2734233" cy="81272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 algn="l">
              <a:lnSpc>
                <a:spcPts val="65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实现方法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Source Han Sans CN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B303696-0092-4B41-8619-1B2707635A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753" y="1280812"/>
            <a:ext cx="8678486" cy="4296375"/>
          </a:xfrm>
          <a:prstGeom prst="rect">
            <a:avLst/>
          </a:prstGeom>
        </p:spPr>
      </p:pic>
      <p:sp>
        <p:nvSpPr>
          <p:cNvPr id="8" name="椭圆 7">
            <a:extLst>
              <a:ext uri="{FF2B5EF4-FFF2-40B4-BE49-F238E27FC236}">
                <a16:creationId xmlns:a16="http://schemas.microsoft.com/office/drawing/2014/main" id="{2F200638-38EA-4019-9469-83B168AA6FD0}"/>
              </a:ext>
            </a:extLst>
          </p:cNvPr>
          <p:cNvSpPr/>
          <p:nvPr/>
        </p:nvSpPr>
        <p:spPr>
          <a:xfrm>
            <a:off x="3398982" y="1921164"/>
            <a:ext cx="1016000" cy="57265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98C9C08-DA59-42E6-AE92-F282DB4D7B3E}"/>
              </a:ext>
            </a:extLst>
          </p:cNvPr>
          <p:cNvSpPr/>
          <p:nvPr/>
        </p:nvSpPr>
        <p:spPr>
          <a:xfrm>
            <a:off x="4692073" y="4913745"/>
            <a:ext cx="665018" cy="36021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26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14:doors dir="vert"/>
      </p:transition>
    </mc:Choice>
    <mc:Fallback xmlns="">
      <p:transition spd="slow" advClick="0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A8A16A3-4FA0-4CF6-8EC9-B75101096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999" y="-2666998"/>
            <a:ext cx="6858002" cy="12192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D4B6CF1-6B81-4725-8899-A44DAE6495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5AC18C9-84E2-4290-80FE-6291B8D3D4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CDF8232-923B-4C6E-995B-3BAF926D4956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ABCDCA-8F3C-4CAE-B969-C687D54F7240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C826E15-431C-4226-A5DF-784EE4BDD4A6}"/>
              </a:ext>
            </a:extLst>
          </p:cNvPr>
          <p:cNvSpPr/>
          <p:nvPr/>
        </p:nvSpPr>
        <p:spPr>
          <a:xfrm>
            <a:off x="477671" y="465317"/>
            <a:ext cx="545531" cy="54553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0C9C431-0FDE-4E0D-A91A-E6949C41DC5E}"/>
              </a:ext>
            </a:extLst>
          </p:cNvPr>
          <p:cNvSpPr txBox="1"/>
          <p:nvPr/>
        </p:nvSpPr>
        <p:spPr>
          <a:xfrm flipH="1">
            <a:off x="1119458" y="226198"/>
            <a:ext cx="2734233" cy="81272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 algn="l">
              <a:lnSpc>
                <a:spcPts val="65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实现方法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Source Han Sans CN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1BF6327-21C7-432E-96BF-DD11A1F518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5374" y="2144870"/>
            <a:ext cx="2981741" cy="224821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2A24FF2-E4E6-4B3B-BBA2-F6B3EDF858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7655" y="2144870"/>
            <a:ext cx="3810532" cy="2086266"/>
          </a:xfrm>
          <a:prstGeom prst="rect">
            <a:avLst/>
          </a:prstGeom>
        </p:spPr>
      </p:pic>
      <p:sp>
        <p:nvSpPr>
          <p:cNvPr id="63" name="椭圆 62">
            <a:extLst>
              <a:ext uri="{FF2B5EF4-FFF2-40B4-BE49-F238E27FC236}">
                <a16:creationId xmlns:a16="http://schemas.microsoft.com/office/drawing/2014/main" id="{8CF7D45F-4B80-4FA1-9611-7BD5D3D10A15}"/>
              </a:ext>
            </a:extLst>
          </p:cNvPr>
          <p:cNvSpPr/>
          <p:nvPr/>
        </p:nvSpPr>
        <p:spPr>
          <a:xfrm>
            <a:off x="8100291" y="3429001"/>
            <a:ext cx="1237673" cy="644236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93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14:doors dir="vert"/>
      </p:transition>
    </mc:Choice>
    <mc:Fallback xmlns="">
      <p:transition spd="slow" advClick="0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A8A16A3-4FA0-4CF6-8EC9-B75101096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2984" y="-2565293"/>
            <a:ext cx="6858002" cy="12192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D4B6CF1-6B81-4725-8899-A44DAE6495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5AC18C9-84E2-4290-80FE-6291B8D3D4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CDF8232-923B-4C6E-995B-3BAF926D4956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ABCDCA-8F3C-4CAE-B969-C687D54F7240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C826E15-431C-4226-A5DF-784EE4BDD4A6}"/>
              </a:ext>
            </a:extLst>
          </p:cNvPr>
          <p:cNvSpPr/>
          <p:nvPr/>
        </p:nvSpPr>
        <p:spPr>
          <a:xfrm>
            <a:off x="477671" y="465317"/>
            <a:ext cx="545531" cy="54553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0C9C431-0FDE-4E0D-A91A-E6949C41DC5E}"/>
              </a:ext>
            </a:extLst>
          </p:cNvPr>
          <p:cNvSpPr txBox="1"/>
          <p:nvPr/>
        </p:nvSpPr>
        <p:spPr>
          <a:xfrm flipH="1">
            <a:off x="1119458" y="226198"/>
            <a:ext cx="2734233" cy="81272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 algn="l">
              <a:lnSpc>
                <a:spcPts val="65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实现方法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Source Han Sans CN" charset="-122"/>
            </a:endParaRPr>
          </a:p>
        </p:txBody>
      </p:sp>
      <p:pic>
        <p:nvPicPr>
          <p:cNvPr id="60" name="图片 59">
            <a:extLst>
              <a:ext uri="{FF2B5EF4-FFF2-40B4-BE49-F238E27FC236}">
                <a16:creationId xmlns:a16="http://schemas.microsoft.com/office/drawing/2014/main" id="{5DCBEC74-1E53-41AD-B325-43A3782E02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2508" y="1959773"/>
            <a:ext cx="6496957" cy="495369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A1B82763-F831-464E-9162-57474592FD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2508" y="2701916"/>
            <a:ext cx="4696480" cy="828791"/>
          </a:xfrm>
          <a:prstGeom prst="rect">
            <a:avLst/>
          </a:prstGeom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id="{A750BA4E-6D53-4922-8C61-130F564B6B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2508" y="3959884"/>
            <a:ext cx="8668960" cy="885949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71B35510-EA46-44B5-BEEA-AEC794630026}"/>
              </a:ext>
            </a:extLst>
          </p:cNvPr>
          <p:cNvSpPr/>
          <p:nvPr/>
        </p:nvSpPr>
        <p:spPr>
          <a:xfrm>
            <a:off x="3546764" y="4461164"/>
            <a:ext cx="1801091" cy="57428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37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14:doors dir="vert"/>
      </p:transition>
    </mc:Choice>
    <mc:Fallback xmlns="">
      <p:transition spd="slow" advClick="0" advTm="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创意几何模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1857">
    <a:dk1>
      <a:sysClr val="windowText" lastClr="000000"/>
    </a:dk1>
    <a:lt1>
      <a:sysClr val="window" lastClr="FFFFFF"/>
    </a:lt1>
    <a:dk2>
      <a:srgbClr val="5A6378"/>
    </a:dk2>
    <a:lt2>
      <a:srgbClr val="7F7F7F"/>
    </a:lt2>
    <a:accent1>
      <a:srgbClr val="262626"/>
    </a:accent1>
    <a:accent2>
      <a:srgbClr val="262626"/>
    </a:accent2>
    <a:accent3>
      <a:srgbClr val="262626"/>
    </a:accent3>
    <a:accent4>
      <a:srgbClr val="262626"/>
    </a:accent4>
    <a:accent5>
      <a:srgbClr val="262626"/>
    </a:accent5>
    <a:accent6>
      <a:srgbClr val="262626"/>
    </a:accent6>
    <a:hlink>
      <a:srgbClr val="168BBA"/>
    </a:hlink>
    <a:folHlink>
      <a:srgbClr val="680000"/>
    </a:folHlink>
  </a:clrScheme>
  <a:fontScheme name="edp3bsb0">
    <a:majorFont>
      <a:latin typeface="庞门正道标题体" panose="020F0302020204030204"/>
      <a:ea typeface="庞门正道标题体"/>
      <a:cs typeface=""/>
    </a:majorFont>
    <a:minorFont>
      <a:latin typeface="庞门正道标题体" panose="020F0502020204030204"/>
      <a:ea typeface="庞门正道标题体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206</Words>
  <Application>Microsoft Office PowerPoint</Application>
  <PresentationFormat>宽屏</PresentationFormat>
  <Paragraphs>80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FZHei-B01S</vt:lpstr>
      <vt:lpstr>Source Han Sans CN</vt:lpstr>
      <vt:lpstr>等线</vt:lpstr>
      <vt:lpstr>等线 Light</vt:lpstr>
      <vt:lpstr>幼圆</vt:lpstr>
      <vt:lpstr>Arial</vt:lpstr>
      <vt:lpstr>Office 主题​​</vt:lpstr>
      <vt:lpstr>计算机图形学-WebGl</vt:lpstr>
      <vt:lpstr>PowerPoint 演示文稿</vt:lpstr>
      <vt:lpstr>01</vt:lpstr>
      <vt:lpstr>PowerPoint 演示文稿</vt:lpstr>
      <vt:lpstr>02</vt:lpstr>
      <vt:lpstr>PowerPoint 演示文稿</vt:lpstr>
      <vt:lpstr>PowerPoint 演示文稿</vt:lpstr>
      <vt:lpstr>PowerPoint 演示文稿</vt:lpstr>
      <vt:lpstr>PowerPoint 演示文稿</vt:lpstr>
      <vt:lpstr>03</vt:lpstr>
      <vt:lpstr>PowerPoint 演示文稿</vt:lpstr>
      <vt:lpstr>04</vt:lpstr>
      <vt:lpstr>PowerPoint 演示文稿</vt:lpstr>
      <vt:lpstr>谢谢聆听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简约清新模板</dc:title>
  <dc:creator>优品PPT</dc:creator>
  <dc:description>http://www.ypppt.com/</dc:description>
  <cp:lastModifiedBy>钟 昊</cp:lastModifiedBy>
  <cp:revision>65</cp:revision>
  <dcterms:created xsi:type="dcterms:W3CDTF">2019-09-24T01:59:55Z</dcterms:created>
  <dcterms:modified xsi:type="dcterms:W3CDTF">2019-11-07T03:43:57Z</dcterms:modified>
</cp:coreProperties>
</file>