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3487" r:id="rId6"/>
    <p:sldId id="3463" r:id="rId7"/>
    <p:sldId id="3485" r:id="rId8"/>
    <p:sldId id="3464" r:id="rId9"/>
    <p:sldId id="3486" r:id="rId10"/>
    <p:sldId id="3491" r:id="rId11"/>
    <p:sldId id="3492" r:id="rId12"/>
    <p:sldId id="3489" r:id="rId13"/>
    <p:sldId id="3490" r:id="rId14"/>
    <p:sldId id="34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6200" autoAdjust="0"/>
  </p:normalViewPr>
  <p:slideViewPr>
    <p:cSldViewPr snapToGrid="0">
      <p:cViewPr varScale="1">
        <p:scale>
          <a:sx n="93" d="100"/>
          <a:sy n="93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6-4386-9B9D-615F6E23251F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6-4386-9B9D-615F6E23251F}"/>
              </c:ext>
            </c:extLst>
          </c:dPt>
          <c:dPt>
            <c:idx val="2"/>
            <c:bubble3D val="0"/>
            <c:spPr>
              <a:solidFill>
                <a:srgbClr val="CDE4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06-4386-9B9D-615F6E23251F}"/>
              </c:ext>
            </c:extLst>
          </c:dPt>
          <c:dPt>
            <c:idx val="3"/>
            <c:bubble3D val="0"/>
            <c:spPr>
              <a:solidFill>
                <a:srgbClr val="F7BF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06-4386-9B9D-615F6E23251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6-4386-9B9D-615F6E232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2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9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2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93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0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8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2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934" y="2600942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计算机图形学</a:t>
            </a:r>
            <a:r>
              <a:rPr lang="en-US" altLang="zh-CN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7200" spc="600" dirty="0" err="1">
                <a:latin typeface="幼圆" panose="02010509060101010101" pitchFamily="49" charset="-122"/>
                <a:ea typeface="幼圆" panose="02010509060101010101" pitchFamily="49" charset="-122"/>
              </a:rPr>
              <a:t>WebGl</a:t>
            </a:r>
            <a:endParaRPr lang="zh-CN" altLang="en-US" sz="72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02064" y="282999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867517" y="2853404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4082906" y="4257058"/>
            <a:ext cx="6935614" cy="452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汇报人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71117427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钟昊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时间：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2019.11.7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4773927" y="4819133"/>
            <a:ext cx="7634641" cy="1194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团队成员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71117130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李雨峤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 71117409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李鑫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 71117427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钟昊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6" grpId="0"/>
      <p:bldP spid="31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65293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8920" y="4511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9" y="452011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68" y="1932162"/>
            <a:ext cx="12830819" cy="1008952"/>
          </a:xfrm>
          <a:prstGeom prst="rect">
            <a:avLst/>
          </a:prstGeom>
        </p:spPr>
      </p:pic>
      <p:sp>
        <p:nvSpPr>
          <p:cNvPr id="20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568" y="4073864"/>
            <a:ext cx="655215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最后和投影矩阵相乘得到裁剪空间中的坐标</a:t>
            </a:r>
          </a:p>
        </p:txBody>
      </p:sp>
    </p:spTree>
    <p:extLst>
      <p:ext uri="{BB962C8B-B14F-4D97-AF65-F5344CB8AC3E}">
        <p14:creationId xmlns:p14="http://schemas.microsoft.com/office/powerpoint/2010/main" val="37358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65293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8920" y="4511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9" y="452011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864" y="1242522"/>
            <a:ext cx="5598335" cy="31592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231" y="5598896"/>
            <a:ext cx="5006774" cy="6782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5937" y="4547391"/>
            <a:ext cx="4831499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FOUR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收获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0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收获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aphicFrame>
        <p:nvGraphicFramePr>
          <p:cNvPr id="142" name="图表 141">
            <a:extLst>
              <a:ext uri="{FF2B5EF4-FFF2-40B4-BE49-F238E27FC236}">
                <a16:creationId xmlns:a16="http://schemas.microsoft.com/office/drawing/2014/main" id="{5A79128A-1190-44D8-A9F2-96FAB80A6A48}"/>
              </a:ext>
            </a:extLst>
          </p:cNvPr>
          <p:cNvGraphicFramePr/>
          <p:nvPr/>
        </p:nvGraphicFramePr>
        <p:xfrm>
          <a:off x="4337879" y="1609095"/>
          <a:ext cx="3516243" cy="361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43" name="组合 19">
            <a:extLst>
              <a:ext uri="{FF2B5EF4-FFF2-40B4-BE49-F238E27FC236}">
                <a16:creationId xmlns:a16="http://schemas.microsoft.com/office/drawing/2014/main" id="{BF3E7501-A3B0-4056-9049-F1DEF4C7D9DC}"/>
              </a:ext>
            </a:extLst>
          </p:cNvPr>
          <p:cNvGrpSpPr/>
          <p:nvPr/>
        </p:nvGrpSpPr>
        <p:grpSpPr>
          <a:xfrm>
            <a:off x="4590020" y="2193819"/>
            <a:ext cx="3770856" cy="3772020"/>
            <a:chOff x="3491329" y="1261482"/>
            <a:chExt cx="3006725" cy="3006726"/>
          </a:xfrm>
        </p:grpSpPr>
        <p:grpSp>
          <p:nvGrpSpPr>
            <p:cNvPr id="144" name="组合 20">
              <a:extLst>
                <a:ext uri="{FF2B5EF4-FFF2-40B4-BE49-F238E27FC236}">
                  <a16:creationId xmlns:a16="http://schemas.microsoft.com/office/drawing/2014/main" id="{54E39CE9-6E2E-4F98-8137-D1BAB8C8C371}"/>
                </a:ext>
              </a:extLst>
            </p:cNvPr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146" name="组合 22">
                <a:extLst>
                  <a:ext uri="{FF2B5EF4-FFF2-40B4-BE49-F238E27FC236}">
                    <a16:creationId xmlns:a16="http://schemas.microsoft.com/office/drawing/2014/main" id="{CC208D3D-D55F-4B9D-A612-07F774314012}"/>
                  </a:ext>
                </a:extLst>
              </p:cNvPr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148" name="Freeform 5">
                  <a:extLst>
                    <a:ext uri="{FF2B5EF4-FFF2-40B4-BE49-F238E27FC236}">
                      <a16:creationId xmlns:a16="http://schemas.microsoft.com/office/drawing/2014/main" id="{02ACC27A-58DF-4AE9-8562-577B39A86E78}"/>
                    </a:ext>
                  </a:extLst>
                </p:cNvPr>
                <p:cNvSpPr/>
                <p:nvPr/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6">
                  <a:extLst>
                    <a:ext uri="{FF2B5EF4-FFF2-40B4-BE49-F238E27FC236}">
                      <a16:creationId xmlns:a16="http://schemas.microsoft.com/office/drawing/2014/main" id="{6B41B4E2-55EA-4C07-BE71-EC5FF709C651}"/>
                    </a:ext>
                  </a:extLst>
                </p:cNvPr>
                <p:cNvSpPr/>
                <p:nvPr/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7">
                  <a:extLst>
                    <a:ext uri="{FF2B5EF4-FFF2-40B4-BE49-F238E27FC236}">
                      <a16:creationId xmlns:a16="http://schemas.microsoft.com/office/drawing/2014/main" id="{0D39B412-ECF9-4148-9611-C4B20DC9702C}"/>
                    </a:ext>
                  </a:extLst>
                </p:cNvPr>
                <p:cNvSpPr/>
                <p:nvPr/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8">
                  <a:extLst>
                    <a:ext uri="{FF2B5EF4-FFF2-40B4-BE49-F238E27FC236}">
                      <a16:creationId xmlns:a16="http://schemas.microsoft.com/office/drawing/2014/main" id="{ED7D521C-CEDF-4DD5-8A08-4158FA83EBD5}"/>
                    </a:ext>
                  </a:extLst>
                </p:cNvPr>
                <p:cNvSpPr/>
                <p:nvPr/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9">
                  <a:extLst>
                    <a:ext uri="{FF2B5EF4-FFF2-40B4-BE49-F238E27FC236}">
                      <a16:creationId xmlns:a16="http://schemas.microsoft.com/office/drawing/2014/main" id="{8F0C01EA-D889-488E-931D-4B20E6EBCAD2}"/>
                    </a:ext>
                  </a:extLst>
                </p:cNvPr>
                <p:cNvSpPr/>
                <p:nvPr/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10">
                  <a:extLst>
                    <a:ext uri="{FF2B5EF4-FFF2-40B4-BE49-F238E27FC236}">
                      <a16:creationId xmlns:a16="http://schemas.microsoft.com/office/drawing/2014/main" id="{F0BE6298-4931-4A79-9866-5F942B0E3E3D}"/>
                    </a:ext>
                  </a:extLst>
                </p:cNvPr>
                <p:cNvSpPr/>
                <p:nvPr/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11">
                  <a:extLst>
                    <a:ext uri="{FF2B5EF4-FFF2-40B4-BE49-F238E27FC236}">
                      <a16:creationId xmlns:a16="http://schemas.microsoft.com/office/drawing/2014/main" id="{2B1AFD66-145F-4E48-BD60-513BBA184E12}"/>
                    </a:ext>
                  </a:extLst>
                </p:cNvPr>
                <p:cNvSpPr/>
                <p:nvPr/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7" name="Freeform 12">
                <a:extLst>
                  <a:ext uri="{FF2B5EF4-FFF2-40B4-BE49-F238E27FC236}">
                    <a16:creationId xmlns:a16="http://schemas.microsoft.com/office/drawing/2014/main" id="{5037EBB3-B979-4D1C-AA62-278C51F84240}"/>
                  </a:ext>
                </a:extLst>
              </p:cNvPr>
              <p:cNvSpPr/>
              <p:nvPr/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9A203FE7-2CF5-4562-9ED0-A887A7E6FD2C}"/>
                </a:ext>
              </a:extLst>
            </p:cNvPr>
            <p:cNvSpPr/>
            <p:nvPr/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57" name="Rectangle 24">
            <a:extLst>
              <a:ext uri="{FF2B5EF4-FFF2-40B4-BE49-F238E27FC236}">
                <a16:creationId xmlns:a16="http://schemas.microsoft.com/office/drawing/2014/main" id="{7E34939D-4983-45F2-AA9D-8B74080A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832" y="1991050"/>
            <a:ext cx="2458104" cy="101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数学库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使用数学库可以先了解，然后再使用。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8" name="Rectangle 24">
            <a:extLst>
              <a:ext uri="{FF2B5EF4-FFF2-40B4-BE49-F238E27FC236}">
                <a16:creationId xmlns:a16="http://schemas.microsoft.com/office/drawing/2014/main" id="{17915C54-2DC0-4B52-BD16-600C20C9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00" y="2097113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03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0" name="Rectangle 24">
            <a:extLst>
              <a:ext uri="{FF2B5EF4-FFF2-40B4-BE49-F238E27FC236}">
                <a16:creationId xmlns:a16="http://schemas.microsoft.com/office/drawing/2014/main" id="{0C4EF130-9D48-4786-890A-368858D2E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221" y="4505816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02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3" name="Rectangle 24">
            <a:extLst>
              <a:ext uri="{FF2B5EF4-FFF2-40B4-BE49-F238E27FC236}">
                <a16:creationId xmlns:a16="http://schemas.microsoft.com/office/drawing/2014/main" id="{6CA6CAA2-8967-4A4D-BF9F-502F75E5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586" y="3204191"/>
            <a:ext cx="2458104" cy="110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WebGl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对数学有一定的要求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数据处理，坐标计算，矩阵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4" name="Rectangle 24">
            <a:extLst>
              <a:ext uri="{FF2B5EF4-FFF2-40B4-BE49-F238E27FC236}">
                <a16:creationId xmlns:a16="http://schemas.microsoft.com/office/drawing/2014/main" id="{E145B5AE-C9B3-48D7-8AAE-2E589214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37" y="3149657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01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BC0B8A8-D0A5-4192-9A2D-70053CB1B165}"/>
              </a:ext>
            </a:extLst>
          </p:cNvPr>
          <p:cNvSpPr/>
          <p:nvPr/>
        </p:nvSpPr>
        <p:spPr>
          <a:xfrm>
            <a:off x="5126239" y="2456475"/>
            <a:ext cx="1939353" cy="1939353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7E34939D-4983-45F2-AA9D-8B74080A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84" y="4396069"/>
            <a:ext cx="2458104" cy="7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矩阵运算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lvl="0"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顺序问题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2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2" grpId="0">
        <p:bldAsOne/>
      </p:bldGraphic>
      <p:bldP spid="157" grpId="0"/>
      <p:bldP spid="158" grpId="0"/>
      <p:bldP spid="160" grpId="0"/>
      <p:bldP spid="163" grpId="0"/>
      <p:bldP spid="164" grpId="0"/>
      <p:bldP spid="2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87" y="2718707"/>
            <a:ext cx="6825475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谢谢聆听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ED7D61C4-0B05-4BAB-9DB3-602A4B062931}"/>
              </a:ext>
            </a:extLst>
          </p:cNvPr>
          <p:cNvSpPr txBox="1">
            <a:spLocks/>
          </p:cNvSpPr>
          <p:nvPr/>
        </p:nvSpPr>
        <p:spPr>
          <a:xfrm>
            <a:off x="4082906" y="4257058"/>
            <a:ext cx="5213493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汇报人：钟昊  时间：</a:t>
            </a:r>
            <a:r>
              <a:rPr lang="en-US" altLang="zh-CN" sz="2400" smtClean="0">
                <a:latin typeface="幼圆" panose="02010509060101010101" pitchFamily="49" charset="-122"/>
                <a:ea typeface="幼圆" panose="02010509060101010101" pitchFamily="49" charset="-122"/>
              </a:rPr>
              <a:t>2019.11.7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grpSp>
        <p:nvGrpSpPr>
          <p:cNvPr id="35" name="组 2">
            <a:extLst>
              <a:ext uri="{FF2B5EF4-FFF2-40B4-BE49-F238E27FC236}">
                <a16:creationId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557618" y="1873571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图案介绍 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7" name="组 4">
            <a:extLst>
              <a:ext uri="{FF2B5EF4-FFF2-40B4-BE49-F238E27FC236}">
                <a16:creationId xmlns:a16="http://schemas.microsoft.com/office/drawing/2014/main" id="{7B5A016C-9EBD-4527-8F5C-0CFDBE68DCDC}"/>
              </a:ext>
            </a:extLst>
          </p:cNvPr>
          <p:cNvGrpSpPr/>
          <p:nvPr/>
        </p:nvGrpSpPr>
        <p:grpSpPr>
          <a:xfrm>
            <a:off x="5565033" y="3777217"/>
            <a:ext cx="4371812" cy="690740"/>
            <a:chOff x="6925480" y="4751281"/>
            <a:chExt cx="4371812" cy="690740"/>
          </a:xfrm>
        </p:grpSpPr>
        <p:grpSp>
          <p:nvGrpSpPr>
            <p:cNvPr id="48" name="组 36">
              <a:extLst>
                <a:ext uri="{FF2B5EF4-FFF2-40B4-BE49-F238E27FC236}">
                  <a16:creationId xmlns:a16="http://schemas.microsoft.com/office/drawing/2014/main" id="{4F01A705-4126-40D8-BCC9-C96C67AD21E2}"/>
                </a:ext>
              </a:extLst>
            </p:cNvPr>
            <p:cNvGrpSpPr/>
            <p:nvPr/>
          </p:nvGrpSpPr>
          <p:grpSpPr>
            <a:xfrm>
              <a:off x="6925480" y="4751281"/>
              <a:ext cx="690740" cy="690740"/>
              <a:chOff x="6161315" y="1175658"/>
              <a:chExt cx="892628" cy="892628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39E92F0-1985-49CA-894F-64C5AE74042E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8031E56-54DB-4876-8318-4B628172D859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E98A4EF-A5BD-45D9-96B8-4E0A928B87DC}"/>
                  </a:ext>
                </a:extLst>
              </p:cNvPr>
              <p:cNvSpPr/>
              <p:nvPr/>
            </p:nvSpPr>
            <p:spPr>
              <a:xfrm>
                <a:off x="6309414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D8F225D-F6BF-47BB-93D9-F75041B95CC0}"/>
                </a:ext>
              </a:extLst>
            </p:cNvPr>
            <p:cNvSpPr txBox="1"/>
            <p:nvPr/>
          </p:nvSpPr>
          <p:spPr>
            <a:xfrm flipH="1">
              <a:off x="7727459" y="4810247"/>
              <a:ext cx="35698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收获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 2">
            <a:extLst>
              <a:ext uri="{FF2B5EF4-FFF2-40B4-BE49-F238E27FC236}">
                <a16:creationId xmlns:a16="http://schemas.microsoft.com/office/drawing/2014/main" id="{9C03D4EB-D620-4632-96DA-30691216B068}"/>
              </a:ext>
            </a:extLst>
          </p:cNvPr>
          <p:cNvGrpSpPr/>
          <p:nvPr/>
        </p:nvGrpSpPr>
        <p:grpSpPr>
          <a:xfrm>
            <a:off x="5558063" y="2825394"/>
            <a:ext cx="4481155" cy="690740"/>
            <a:chOff x="6932165" y="2662805"/>
            <a:chExt cx="4481155" cy="690740"/>
          </a:xfrm>
        </p:grpSpPr>
        <p:grpSp>
          <p:nvGrpSpPr>
            <p:cNvPr id="55" name="组 28">
              <a:extLst>
                <a:ext uri="{FF2B5EF4-FFF2-40B4-BE49-F238E27FC236}">
                  <a16:creationId xmlns:a16="http://schemas.microsoft.com/office/drawing/2014/main" id="{8775BE21-5C2C-4E41-B469-DF850E0FE2FA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64A0AFE-3AB4-4527-8345-28EF979C5090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E6F43DA-2A41-4540-B2D7-0B201260E5AD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4CF36EF-63AA-4400-8CF3-7C56AA0F24DA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8BE4C9B-30BA-478F-AA27-306D400D5721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实现方法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  <a:p>
              <a:pPr algn="l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E897CB03-C33D-47E5-BCC3-AEE7326BB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53" y="2039538"/>
            <a:ext cx="2908500" cy="28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ONE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图案介绍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图案介绍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777" y="1512361"/>
            <a:ext cx="4472688" cy="2660478"/>
          </a:xfrm>
          <a:prstGeom prst="rect">
            <a:avLst/>
          </a:prstGeom>
        </p:spPr>
      </p:pic>
      <p:sp>
        <p:nvSpPr>
          <p:cNvPr id="3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3520921" y="3896219"/>
            <a:ext cx="7609743" cy="1474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可以从任何角度辨别出它的方向。如果我们使用心形❤或者三角形△，就无法判断出在水平方向是否翻转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2715" y="5115126"/>
            <a:ext cx="4366638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TWO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2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comb/>
      </p:transition>
    </mc:Choice>
    <mc:Fallback xmlns="">
      <p:transition spd="slow" advClick="0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AA2C095-712F-493F-913A-31F333F73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240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4E05CEB-3467-4EFC-A763-3460D498B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29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AA09C4D-4CF2-447A-AB10-A32E07AE2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787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311148E-59AF-41E6-9B15-0013F7666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6398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049124C-311F-4897-A89F-524131041413}"/>
              </a:ext>
            </a:extLst>
          </p:cNvPr>
          <p:cNvSpPr/>
          <p:nvPr/>
        </p:nvSpPr>
        <p:spPr bwMode="auto">
          <a:xfrm>
            <a:off x="156240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850AB95-98FE-4E71-9082-4E9EB788231B}"/>
              </a:ext>
            </a:extLst>
          </p:cNvPr>
          <p:cNvSpPr/>
          <p:nvPr/>
        </p:nvSpPr>
        <p:spPr bwMode="auto">
          <a:xfrm>
            <a:off x="601787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8C396DE3-ED7B-4D4B-86A9-9027DC3F2995}"/>
              </a:ext>
            </a:extLst>
          </p:cNvPr>
          <p:cNvSpPr/>
          <p:nvPr/>
        </p:nvSpPr>
        <p:spPr bwMode="auto">
          <a:xfrm>
            <a:off x="3790929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540808D4-11CF-4C02-859D-EE7616278A8F}"/>
              </a:ext>
            </a:extLst>
          </p:cNvPr>
          <p:cNvSpPr/>
          <p:nvPr/>
        </p:nvSpPr>
        <p:spPr bwMode="auto">
          <a:xfrm>
            <a:off x="8246398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43EF801C-5031-45F0-AE93-50F7313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11" y="1820577"/>
            <a:ext cx="22580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>
              <a:defRPr/>
            </a:pP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窗口缩放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CF2D38D1-F64A-4EA1-B7AD-A955B3F2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82" y="202329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旋转缩放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9" y="452011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前进后退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88DBE6B1-C5E5-4146-A9EB-4D88936B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42" y="452011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</a:t>
            </a: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个缓冲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6" grpId="0"/>
      <p:bldP spid="28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613" y="1458016"/>
            <a:ext cx="7745207" cy="175101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3520921" y="3896219"/>
            <a:ext cx="7609743" cy="1474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从标准设备到窗口坐标的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x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仿射变换。</a:t>
            </a:r>
          </a:p>
        </p:txBody>
      </p:sp>
    </p:spTree>
    <p:extLst>
      <p:ext uri="{BB962C8B-B14F-4D97-AF65-F5344CB8AC3E}">
        <p14:creationId xmlns:p14="http://schemas.microsoft.com/office/powerpoint/2010/main" val="30842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271" y="1598325"/>
            <a:ext cx="10105756" cy="2135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71" y="4293204"/>
            <a:ext cx="4016277" cy="5510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8271" y="5372425"/>
            <a:ext cx="10105756" cy="6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65293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374" y="2522434"/>
            <a:ext cx="8229460" cy="556045"/>
          </a:xfrm>
          <a:prstGeom prst="rect">
            <a:avLst/>
          </a:prstGeom>
        </p:spPr>
      </p:pic>
      <p:sp>
        <p:nvSpPr>
          <p:cNvPr id="14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788" y="1473961"/>
            <a:ext cx="718797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4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旋转方向和旋转中心</a:t>
            </a:r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8920" y="4511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9" y="452011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3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57">
    <a:dk1>
      <a:sysClr val="windowText" lastClr="000000"/>
    </a:dk1>
    <a:lt1>
      <a:sysClr val="window" lastClr="FFFFFF"/>
    </a:lt1>
    <a:dk2>
      <a:srgbClr val="5A6378"/>
    </a:dk2>
    <a:lt2>
      <a:srgbClr val="7F7F7F"/>
    </a:lt2>
    <a:accent1>
      <a:srgbClr val="262626"/>
    </a:accent1>
    <a:accent2>
      <a:srgbClr val="262626"/>
    </a:accent2>
    <a:accent3>
      <a:srgbClr val="262626"/>
    </a:accent3>
    <a:accent4>
      <a:srgbClr val="262626"/>
    </a:accent4>
    <a:accent5>
      <a:srgbClr val="262626"/>
    </a:accent5>
    <a:accent6>
      <a:srgbClr val="262626"/>
    </a:accent6>
    <a:hlink>
      <a:srgbClr val="168BBA"/>
    </a:hlink>
    <a:folHlink>
      <a:srgbClr val="680000"/>
    </a:folHlink>
  </a:clrScheme>
  <a:fontScheme name="edp3bsb0">
    <a:majorFont>
      <a:latin typeface="庞门正道标题体" panose="020F0302020204030204"/>
      <a:ea typeface="庞门正道标题体"/>
      <a:cs typeface=""/>
    </a:majorFont>
    <a:minorFont>
      <a:latin typeface="庞门正道标题体" panose="020F0502020204030204"/>
      <a:ea typeface="庞门正道标题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186</Words>
  <Application>Microsoft Office PowerPoint</Application>
  <PresentationFormat>宽屏</PresentationFormat>
  <Paragraphs>73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Source Han Sans CN</vt:lpstr>
      <vt:lpstr>等线</vt:lpstr>
      <vt:lpstr>等线 Light</vt:lpstr>
      <vt:lpstr>幼圆</vt:lpstr>
      <vt:lpstr>Arial</vt:lpstr>
      <vt:lpstr>Office 主题​​</vt:lpstr>
      <vt:lpstr>计算机图形学-WebGl</vt:lpstr>
      <vt:lpstr>PowerPoint 演示文稿</vt:lpstr>
      <vt:lpstr>01</vt:lpstr>
      <vt:lpstr>PowerPoint 演示文稿</vt:lpstr>
      <vt:lpstr>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</vt:lpstr>
      <vt:lpstr>PowerPoint 演示文稿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钟 昊</cp:lastModifiedBy>
  <cp:revision>77</cp:revision>
  <dcterms:created xsi:type="dcterms:W3CDTF">2019-09-24T01:59:55Z</dcterms:created>
  <dcterms:modified xsi:type="dcterms:W3CDTF">2019-11-07T06:02:01Z</dcterms:modified>
</cp:coreProperties>
</file>