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73" r:id="rId9"/>
    <p:sldId id="274" r:id="rId10"/>
    <p:sldId id="265" r:id="rId11"/>
    <p:sldId id="263" r:id="rId12"/>
    <p:sldId id="272"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___5.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k1</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Sheet1!$B$2:$B$20</c:f>
              <c:numCache>
                <c:formatCode>General</c:formatCode>
                <c:ptCount val="19"/>
                <c:pt idx="0">
                  <c:v>0.1</c:v>
                </c:pt>
                <c:pt idx="1">
                  <c:v>0.1</c:v>
                </c:pt>
                <c:pt idx="2">
                  <c:v>0.2</c:v>
                </c:pt>
                <c:pt idx="3">
                  <c:v>0.4</c:v>
                </c:pt>
                <c:pt idx="4">
                  <c:v>0.1</c:v>
                </c:pt>
                <c:pt idx="5">
                  <c:v>0.1</c:v>
                </c:pt>
                <c:pt idx="6">
                  <c:v>0.2</c:v>
                </c:pt>
                <c:pt idx="7">
                  <c:v>0.4</c:v>
                </c:pt>
                <c:pt idx="8">
                  <c:v>0.2</c:v>
                </c:pt>
                <c:pt idx="9">
                  <c:v>0.4</c:v>
                </c:pt>
                <c:pt idx="10">
                  <c:v>0.1</c:v>
                </c:pt>
                <c:pt idx="11">
                  <c:v>0.1</c:v>
                </c:pt>
                <c:pt idx="12">
                  <c:v>0.1</c:v>
                </c:pt>
                <c:pt idx="13">
                  <c:v>0.2</c:v>
                </c:pt>
                <c:pt idx="14">
                  <c:v>0.4</c:v>
                </c:pt>
                <c:pt idx="15">
                  <c:v>0.1</c:v>
                </c:pt>
                <c:pt idx="16">
                  <c:v>0.1</c:v>
                </c:pt>
                <c:pt idx="17">
                  <c:v>0.2</c:v>
                </c:pt>
                <c:pt idx="18">
                  <c:v>0.4</c:v>
                </c:pt>
              </c:numCache>
            </c:numRef>
          </c:val>
          <c:smooth val="0"/>
        </c:ser>
        <c:ser>
          <c:idx val="1"/>
          <c:order val="1"/>
          <c:tx>
            <c:strRef>
              <c:f>Sheet1!$C$1</c:f>
              <c:strCache>
                <c:ptCount val="1"/>
                <c:pt idx="0">
                  <c:v>m</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Sheet1!$C$2:$C$20</c:f>
              <c:numCache>
                <c:formatCode>General</c:formatCode>
                <c:ptCount val="19"/>
                <c:pt idx="0">
                  <c:v>0.3</c:v>
                </c:pt>
                <c:pt idx="1">
                  <c:v>0.3</c:v>
                </c:pt>
                <c:pt idx="2">
                  <c:v>0.4</c:v>
                </c:pt>
                <c:pt idx="3">
                  <c:v>0.6</c:v>
                </c:pt>
                <c:pt idx="4">
                  <c:v>0.3</c:v>
                </c:pt>
                <c:pt idx="5">
                  <c:v>0.3</c:v>
                </c:pt>
                <c:pt idx="6">
                  <c:v>0.4</c:v>
                </c:pt>
                <c:pt idx="7">
                  <c:v>0.6</c:v>
                </c:pt>
                <c:pt idx="11">
                  <c:v>0.3</c:v>
                </c:pt>
                <c:pt idx="12">
                  <c:v>0.3</c:v>
                </c:pt>
                <c:pt idx="13">
                  <c:v>0.4</c:v>
                </c:pt>
                <c:pt idx="14">
                  <c:v>0.6</c:v>
                </c:pt>
                <c:pt idx="15">
                  <c:v>0.3</c:v>
                </c:pt>
                <c:pt idx="16">
                  <c:v>0.3</c:v>
                </c:pt>
                <c:pt idx="17">
                  <c:v>0.4</c:v>
                </c:pt>
                <c:pt idx="18">
                  <c:v>0.6</c:v>
                </c:pt>
              </c:numCache>
            </c:numRef>
          </c:val>
          <c:smooth val="0"/>
        </c:ser>
        <c:ser>
          <c:idx val="2"/>
          <c:order val="2"/>
          <c:tx>
            <c:strRef>
              <c:f>Sheet1!$D$1</c:f>
              <c:strCache>
                <c:ptCount val="1"/>
                <c:pt idx="0">
                  <c:v>k2</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Sheet1!$D$2:$D$20</c:f>
              <c:numCache>
                <c:formatCode>General</c:formatCode>
                <c:ptCount val="19"/>
                <c:pt idx="0">
                  <c:v>0.2</c:v>
                </c:pt>
                <c:pt idx="1">
                  <c:v>0.2</c:v>
                </c:pt>
                <c:pt idx="2">
                  <c:v>0.3</c:v>
                </c:pt>
                <c:pt idx="3">
                  <c:v>0.5</c:v>
                </c:pt>
                <c:pt idx="4">
                  <c:v>0.2</c:v>
                </c:pt>
                <c:pt idx="5">
                  <c:v>0.2</c:v>
                </c:pt>
                <c:pt idx="6">
                  <c:v>0.3</c:v>
                </c:pt>
                <c:pt idx="7">
                  <c:v>0.5</c:v>
                </c:pt>
                <c:pt idx="8">
                  <c:v>0.3</c:v>
                </c:pt>
                <c:pt idx="9">
                  <c:v>0.5</c:v>
                </c:pt>
                <c:pt idx="10">
                  <c:v>0.2</c:v>
                </c:pt>
                <c:pt idx="11">
                  <c:v>0.2</c:v>
                </c:pt>
                <c:pt idx="12">
                  <c:v>0.2</c:v>
                </c:pt>
                <c:pt idx="13">
                  <c:v>0.3</c:v>
                </c:pt>
                <c:pt idx="14">
                  <c:v>0.5</c:v>
                </c:pt>
                <c:pt idx="15">
                  <c:v>0.2</c:v>
                </c:pt>
                <c:pt idx="16">
                  <c:v>0.2</c:v>
                </c:pt>
                <c:pt idx="17">
                  <c:v>0.3</c:v>
                </c:pt>
                <c:pt idx="18">
                  <c:v>0.5</c:v>
                </c:pt>
              </c:numCache>
            </c:numRef>
          </c:val>
          <c:smooth val="0"/>
        </c:ser>
        <c:ser>
          <c:idx val="3"/>
          <c:order val="3"/>
          <c:tx>
            <c:strRef>
              <c:f>Sheet1!$E$1</c:f>
              <c:strCache>
                <c:ptCount val="1"/>
                <c:pt idx="0">
                  <c:v>k3</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Sheet1!$E$2:$E$20</c:f>
              <c:numCache>
                <c:formatCode>General</c:formatCode>
                <c:ptCount val="19"/>
                <c:pt idx="0">
                  <c:v>0.4</c:v>
                </c:pt>
                <c:pt idx="1">
                  <c:v>0.4</c:v>
                </c:pt>
                <c:pt idx="2">
                  <c:v>0.5</c:v>
                </c:pt>
                <c:pt idx="3">
                  <c:v>0.7</c:v>
                </c:pt>
                <c:pt idx="4">
                  <c:v>0.4</c:v>
                </c:pt>
                <c:pt idx="5">
                  <c:v>0.4</c:v>
                </c:pt>
                <c:pt idx="6">
                  <c:v>0.5</c:v>
                </c:pt>
                <c:pt idx="7">
                  <c:v>0.7</c:v>
                </c:pt>
                <c:pt idx="8">
                  <c:v>0.5</c:v>
                </c:pt>
                <c:pt idx="9">
                  <c:v>0.7</c:v>
                </c:pt>
                <c:pt idx="10">
                  <c:v>0.4</c:v>
                </c:pt>
                <c:pt idx="11">
                  <c:v>0.4</c:v>
                </c:pt>
                <c:pt idx="12">
                  <c:v>0.4</c:v>
                </c:pt>
                <c:pt idx="13">
                  <c:v>0.5</c:v>
                </c:pt>
                <c:pt idx="14">
                  <c:v>0.7</c:v>
                </c:pt>
                <c:pt idx="15">
                  <c:v>0.4</c:v>
                </c:pt>
                <c:pt idx="16">
                  <c:v>0.4</c:v>
                </c:pt>
                <c:pt idx="17">
                  <c:v>0.5</c:v>
                </c:pt>
                <c:pt idx="18">
                  <c:v>0.7</c:v>
                </c:pt>
              </c:numCache>
            </c:numRef>
          </c:val>
          <c:smooth val="0"/>
        </c:ser>
        <c:dLbls>
          <c:showLegendKey val="0"/>
          <c:showVal val="0"/>
          <c:showCatName val="0"/>
          <c:showSerName val="0"/>
          <c:showPercent val="0"/>
          <c:showBubbleSize val="0"/>
        </c:dLbls>
        <c:marker val="1"/>
        <c:smooth val="0"/>
        <c:axId val="208967936"/>
        <c:axId val="208986112"/>
      </c:lineChart>
      <c:catAx>
        <c:axId val="208967936"/>
        <c:scaling>
          <c:orientation val="minMax"/>
        </c:scaling>
        <c:delete val="0"/>
        <c:axPos val="b"/>
        <c:majorTickMark val="out"/>
        <c:minorTickMark val="none"/>
        <c:tickLblPos val="nextTo"/>
        <c:crossAx val="208986112"/>
        <c:crosses val="autoZero"/>
        <c:auto val="1"/>
        <c:lblAlgn val="ctr"/>
        <c:lblOffset val="100"/>
        <c:noMultiLvlLbl val="0"/>
      </c:catAx>
      <c:valAx>
        <c:axId val="208986112"/>
        <c:scaling>
          <c:orientation val="minMax"/>
        </c:scaling>
        <c:delete val="0"/>
        <c:axPos val="l"/>
        <c:majorGridlines/>
        <c:numFmt formatCode="General" sourceLinked="0"/>
        <c:majorTickMark val="out"/>
        <c:minorTickMark val="none"/>
        <c:tickLblPos val="nextTo"/>
        <c:crossAx val="208967936"/>
        <c:crosses val="autoZero"/>
        <c:crossBetween val="between"/>
      </c:valAx>
    </c:plotArea>
    <c:legend>
      <c:legendPos val="r"/>
      <c:layout/>
      <c:overlay val="0"/>
    </c:legend>
    <c:plotVisOnly val="1"/>
    <c:dispBlanksAs val="gap"/>
    <c:showDLblsOverMax val="0"/>
  </c:chart>
  <c:txPr>
    <a:bodyPr/>
    <a:lstStyle/>
    <a:p>
      <a:pPr>
        <a:defRPr sz="14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k1</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Sheet1!$B$2:$B$20</c:f>
              <c:numCache>
                <c:formatCode>General</c:formatCode>
                <c:ptCount val="19"/>
                <c:pt idx="0">
                  <c:v>0.1</c:v>
                </c:pt>
                <c:pt idx="1">
                  <c:v>0.1</c:v>
                </c:pt>
                <c:pt idx="2">
                  <c:v>0.2</c:v>
                </c:pt>
                <c:pt idx="3">
                  <c:v>0.4</c:v>
                </c:pt>
                <c:pt idx="4">
                  <c:v>0.1</c:v>
                </c:pt>
                <c:pt idx="5">
                  <c:v>0.1</c:v>
                </c:pt>
                <c:pt idx="6">
                  <c:v>0.2</c:v>
                </c:pt>
                <c:pt idx="7">
                  <c:v>0.4</c:v>
                </c:pt>
                <c:pt idx="8">
                  <c:v>0.2</c:v>
                </c:pt>
                <c:pt idx="9">
                  <c:v>0.4</c:v>
                </c:pt>
                <c:pt idx="10">
                  <c:v>0.1</c:v>
                </c:pt>
                <c:pt idx="11">
                  <c:v>0.1</c:v>
                </c:pt>
                <c:pt idx="12">
                  <c:v>0.1</c:v>
                </c:pt>
                <c:pt idx="13">
                  <c:v>0.2</c:v>
                </c:pt>
                <c:pt idx="14">
                  <c:v>0.4</c:v>
                </c:pt>
                <c:pt idx="15">
                  <c:v>0.1</c:v>
                </c:pt>
                <c:pt idx="16">
                  <c:v>0.1</c:v>
                </c:pt>
                <c:pt idx="17">
                  <c:v>0.2</c:v>
                </c:pt>
                <c:pt idx="18">
                  <c:v>0.4</c:v>
                </c:pt>
              </c:numCache>
            </c:numRef>
          </c:val>
          <c:smooth val="0"/>
        </c:ser>
        <c:ser>
          <c:idx val="1"/>
          <c:order val="1"/>
          <c:tx>
            <c:strRef>
              <c:f>Sheet1!$C$1</c:f>
              <c:strCache>
                <c:ptCount val="1"/>
                <c:pt idx="0">
                  <c:v>m</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Sheet1!$C$2:$C$20</c:f>
              <c:numCache>
                <c:formatCode>General</c:formatCode>
                <c:ptCount val="19"/>
                <c:pt idx="0">
                  <c:v>0.3</c:v>
                </c:pt>
                <c:pt idx="1">
                  <c:v>0.3</c:v>
                </c:pt>
                <c:pt idx="2">
                  <c:v>0.4</c:v>
                </c:pt>
                <c:pt idx="3">
                  <c:v>0.6</c:v>
                </c:pt>
                <c:pt idx="4">
                  <c:v>0.3</c:v>
                </c:pt>
                <c:pt idx="5">
                  <c:v>0.3</c:v>
                </c:pt>
                <c:pt idx="6">
                  <c:v>0.4</c:v>
                </c:pt>
                <c:pt idx="7">
                  <c:v>0.6</c:v>
                </c:pt>
                <c:pt idx="8">
                  <c:v>0.4</c:v>
                </c:pt>
                <c:pt idx="9">
                  <c:v>0.6</c:v>
                </c:pt>
                <c:pt idx="10">
                  <c:v>0.3</c:v>
                </c:pt>
                <c:pt idx="11">
                  <c:v>0.3</c:v>
                </c:pt>
                <c:pt idx="12">
                  <c:v>0.3</c:v>
                </c:pt>
                <c:pt idx="13">
                  <c:v>0.4</c:v>
                </c:pt>
                <c:pt idx="14">
                  <c:v>0.6</c:v>
                </c:pt>
                <c:pt idx="15">
                  <c:v>0.3</c:v>
                </c:pt>
                <c:pt idx="16">
                  <c:v>0.3</c:v>
                </c:pt>
                <c:pt idx="17">
                  <c:v>0.4</c:v>
                </c:pt>
                <c:pt idx="18">
                  <c:v>0.6</c:v>
                </c:pt>
              </c:numCache>
            </c:numRef>
          </c:val>
          <c:smooth val="0"/>
        </c:ser>
        <c:ser>
          <c:idx val="2"/>
          <c:order val="2"/>
          <c:tx>
            <c:strRef>
              <c:f>Sheet1!$D$1</c:f>
              <c:strCache>
                <c:ptCount val="1"/>
                <c:pt idx="0">
                  <c:v>k2</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Sheet1!$D$2:$D$20</c:f>
              <c:numCache>
                <c:formatCode>General</c:formatCode>
                <c:ptCount val="19"/>
                <c:pt idx="0">
                  <c:v>0.2</c:v>
                </c:pt>
                <c:pt idx="1">
                  <c:v>0.2</c:v>
                </c:pt>
                <c:pt idx="2">
                  <c:v>0.3</c:v>
                </c:pt>
                <c:pt idx="3">
                  <c:v>0.5</c:v>
                </c:pt>
                <c:pt idx="4">
                  <c:v>0.2</c:v>
                </c:pt>
                <c:pt idx="5">
                  <c:v>0.2</c:v>
                </c:pt>
                <c:pt idx="6">
                  <c:v>0.3</c:v>
                </c:pt>
                <c:pt idx="7">
                  <c:v>0.5</c:v>
                </c:pt>
                <c:pt idx="8">
                  <c:v>0.3</c:v>
                </c:pt>
                <c:pt idx="9">
                  <c:v>0.5</c:v>
                </c:pt>
                <c:pt idx="10">
                  <c:v>0.2</c:v>
                </c:pt>
                <c:pt idx="11">
                  <c:v>0.2</c:v>
                </c:pt>
                <c:pt idx="12">
                  <c:v>0.2</c:v>
                </c:pt>
                <c:pt idx="13">
                  <c:v>0.3</c:v>
                </c:pt>
                <c:pt idx="14">
                  <c:v>0.5</c:v>
                </c:pt>
                <c:pt idx="15">
                  <c:v>0.2</c:v>
                </c:pt>
                <c:pt idx="16">
                  <c:v>0.2</c:v>
                </c:pt>
                <c:pt idx="17">
                  <c:v>0.3</c:v>
                </c:pt>
                <c:pt idx="18">
                  <c:v>0.5</c:v>
                </c:pt>
              </c:numCache>
            </c:numRef>
          </c:val>
          <c:smooth val="0"/>
        </c:ser>
        <c:ser>
          <c:idx val="3"/>
          <c:order val="3"/>
          <c:tx>
            <c:strRef>
              <c:f>Sheet1!$E$1</c:f>
              <c:strCache>
                <c:ptCount val="1"/>
                <c:pt idx="0">
                  <c:v>k3</c:v>
                </c:pt>
              </c:strCache>
            </c:strRef>
          </c:tx>
          <c:cat>
            <c:strRef>
              <c:f>Sheet1!$A$2:$A$20</c:f>
              <c:strCache>
                <c:ptCount val="1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strCache>
            </c:strRef>
          </c:cat>
          <c:val>
            <c:numRef>
              <c:f>Sheet1!$E$2:$E$20</c:f>
              <c:numCache>
                <c:formatCode>General</c:formatCode>
                <c:ptCount val="19"/>
                <c:pt idx="0">
                  <c:v>0.4</c:v>
                </c:pt>
                <c:pt idx="1">
                  <c:v>0.4</c:v>
                </c:pt>
                <c:pt idx="2">
                  <c:v>0.5</c:v>
                </c:pt>
                <c:pt idx="3">
                  <c:v>0.7</c:v>
                </c:pt>
                <c:pt idx="4">
                  <c:v>0.4</c:v>
                </c:pt>
                <c:pt idx="5">
                  <c:v>0.4</c:v>
                </c:pt>
                <c:pt idx="6">
                  <c:v>0.5</c:v>
                </c:pt>
                <c:pt idx="7">
                  <c:v>0.7</c:v>
                </c:pt>
                <c:pt idx="8">
                  <c:v>0.5</c:v>
                </c:pt>
                <c:pt idx="9">
                  <c:v>0.7</c:v>
                </c:pt>
                <c:pt idx="10">
                  <c:v>0.4</c:v>
                </c:pt>
                <c:pt idx="11">
                  <c:v>0.4</c:v>
                </c:pt>
                <c:pt idx="12">
                  <c:v>0.4</c:v>
                </c:pt>
                <c:pt idx="13">
                  <c:v>0.5</c:v>
                </c:pt>
                <c:pt idx="14">
                  <c:v>0.7</c:v>
                </c:pt>
                <c:pt idx="15">
                  <c:v>0.4</c:v>
                </c:pt>
                <c:pt idx="16">
                  <c:v>0.4</c:v>
                </c:pt>
                <c:pt idx="17">
                  <c:v>0.5</c:v>
                </c:pt>
                <c:pt idx="18">
                  <c:v>0.7</c:v>
                </c:pt>
              </c:numCache>
            </c:numRef>
          </c:val>
          <c:smooth val="0"/>
        </c:ser>
        <c:dLbls>
          <c:showLegendKey val="0"/>
          <c:showVal val="0"/>
          <c:showCatName val="0"/>
          <c:showSerName val="0"/>
          <c:showPercent val="0"/>
          <c:showBubbleSize val="0"/>
        </c:dLbls>
        <c:marker val="1"/>
        <c:smooth val="0"/>
        <c:axId val="213261312"/>
        <c:axId val="213271296"/>
      </c:lineChart>
      <c:catAx>
        <c:axId val="213261312"/>
        <c:scaling>
          <c:orientation val="minMax"/>
        </c:scaling>
        <c:delete val="0"/>
        <c:axPos val="b"/>
        <c:majorTickMark val="out"/>
        <c:minorTickMark val="none"/>
        <c:tickLblPos val="nextTo"/>
        <c:crossAx val="213271296"/>
        <c:crosses val="autoZero"/>
        <c:auto val="1"/>
        <c:lblAlgn val="ctr"/>
        <c:lblOffset val="100"/>
        <c:noMultiLvlLbl val="0"/>
      </c:catAx>
      <c:valAx>
        <c:axId val="213271296"/>
        <c:scaling>
          <c:orientation val="minMax"/>
        </c:scaling>
        <c:delete val="0"/>
        <c:axPos val="l"/>
        <c:majorGridlines/>
        <c:numFmt formatCode="General" sourceLinked="0"/>
        <c:majorTickMark val="out"/>
        <c:minorTickMark val="none"/>
        <c:tickLblPos val="nextTo"/>
        <c:crossAx val="213261312"/>
        <c:crosses val="autoZero"/>
        <c:crossBetween val="between"/>
      </c:valAx>
    </c:plotArea>
    <c:legend>
      <c:legendPos val="r"/>
      <c:layout/>
      <c:overlay val="0"/>
    </c:legend>
    <c:plotVisOnly val="1"/>
    <c:dispBlanksAs val="gap"/>
    <c:showDLblsOverMax val="0"/>
  </c:chart>
  <c:txPr>
    <a:bodyPr/>
    <a:lstStyle/>
    <a:p>
      <a:pPr>
        <a:defRPr sz="14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815011545263746E-2"/>
          <c:y val="0.12158429156019701"/>
          <c:w val="0.70855603131183631"/>
          <c:h val="0.74998495537532872"/>
        </c:manualLayout>
      </c:layout>
      <c:lineChart>
        <c:grouping val="standard"/>
        <c:varyColors val="0"/>
        <c:ser>
          <c:idx val="0"/>
          <c:order val="0"/>
          <c:tx>
            <c:strRef>
              <c:f>Sheet1!$B$1</c:f>
              <c:strCache>
                <c:ptCount val="1"/>
                <c:pt idx="0">
                  <c:v>填补值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Sheet1!$B$2:$B$25</c:f>
              <c:numCache>
                <c:formatCode>General</c:formatCode>
                <c:ptCount val="24"/>
                <c:pt idx="0">
                  <c:v>4.8056896199999999</c:v>
                </c:pt>
                <c:pt idx="1">
                  <c:v>4.8834418700000004</c:v>
                </c:pt>
                <c:pt idx="2">
                  <c:v>5.29091136</c:v>
                </c:pt>
                <c:pt idx="3">
                  <c:v>4.9995507799999999</c:v>
                </c:pt>
                <c:pt idx="4">
                  <c:v>4.7187614099999999</c:v>
                </c:pt>
                <c:pt idx="5">
                  <c:v>5.0627567600000001</c:v>
                </c:pt>
                <c:pt idx="6">
                  <c:v>4.4558436500000003</c:v>
                </c:pt>
                <c:pt idx="7">
                  <c:v>4.5744807600000001</c:v>
                </c:pt>
                <c:pt idx="8">
                  <c:v>4.31025262</c:v>
                </c:pt>
                <c:pt idx="9">
                  <c:v>4.4227186400000003</c:v>
                </c:pt>
                <c:pt idx="10">
                  <c:v>4.48723647</c:v>
                </c:pt>
                <c:pt idx="11">
                  <c:v>3.9302407800000001</c:v>
                </c:pt>
                <c:pt idx="12">
                  <c:v>3.3683002599999998</c:v>
                </c:pt>
                <c:pt idx="13">
                  <c:v>2.90872207</c:v>
                </c:pt>
                <c:pt idx="14">
                  <c:v>2.8913574899999999</c:v>
                </c:pt>
                <c:pt idx="15">
                  <c:v>2.96350129</c:v>
                </c:pt>
                <c:pt idx="16">
                  <c:v>2.9637584700000001</c:v>
                </c:pt>
                <c:pt idx="17">
                  <c:v>2.76076123</c:v>
                </c:pt>
                <c:pt idx="18">
                  <c:v>2.80836665</c:v>
                </c:pt>
                <c:pt idx="19">
                  <c:v>3.0881485299999998</c:v>
                </c:pt>
                <c:pt idx="20">
                  <c:v>4.3320301099999998</c:v>
                </c:pt>
                <c:pt idx="21">
                  <c:v>5.0260067900000003</c:v>
                </c:pt>
                <c:pt idx="22">
                  <c:v>5.5150096800000004</c:v>
                </c:pt>
                <c:pt idx="23">
                  <c:v>5.4321527200000004</c:v>
                </c:pt>
              </c:numCache>
            </c:numRef>
          </c:val>
          <c:smooth val="0"/>
        </c:ser>
        <c:ser>
          <c:idx val="1"/>
          <c:order val="1"/>
          <c:tx>
            <c:strRef>
              <c:f>Sheet1!$C$1</c:f>
              <c:strCache>
                <c:ptCount val="1"/>
                <c:pt idx="0">
                  <c:v>真实值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Sheet1!$C$2:$C$25</c:f>
              <c:numCache>
                <c:formatCode>General</c:formatCode>
                <c:ptCount val="24"/>
                <c:pt idx="0">
                  <c:v>5.6984478899999997</c:v>
                </c:pt>
                <c:pt idx="1">
                  <c:v>6.3192904700000003</c:v>
                </c:pt>
                <c:pt idx="2">
                  <c:v>5.8314855899999998</c:v>
                </c:pt>
                <c:pt idx="3">
                  <c:v>5.5654101999999996</c:v>
                </c:pt>
                <c:pt idx="4">
                  <c:v>6.0310421300000003</c:v>
                </c:pt>
                <c:pt idx="5">
                  <c:v>5.3880266099999998</c:v>
                </c:pt>
                <c:pt idx="6">
                  <c:v>4.9002217300000002</c:v>
                </c:pt>
                <c:pt idx="7">
                  <c:v>4.5232815999999998</c:v>
                </c:pt>
                <c:pt idx="8">
                  <c:v>4.4567627500000002</c:v>
                </c:pt>
                <c:pt idx="9">
                  <c:v>4.1241685099999996</c:v>
                </c:pt>
                <c:pt idx="10">
                  <c:v>3.7250554299999998</c:v>
                </c:pt>
                <c:pt idx="11">
                  <c:v>3.4589800400000001</c:v>
                </c:pt>
                <c:pt idx="12">
                  <c:v>3.0155210600000002</c:v>
                </c:pt>
                <c:pt idx="13">
                  <c:v>2.8381374699999999</c:v>
                </c:pt>
                <c:pt idx="14">
                  <c:v>2.7050997799999998</c:v>
                </c:pt>
                <c:pt idx="15">
                  <c:v>2.23946785</c:v>
                </c:pt>
                <c:pt idx="16">
                  <c:v>2.6607538800000001</c:v>
                </c:pt>
                <c:pt idx="17">
                  <c:v>2.5942350300000001</c:v>
                </c:pt>
                <c:pt idx="18">
                  <c:v>2.7050997799999998</c:v>
                </c:pt>
                <c:pt idx="19">
                  <c:v>3.0820399100000002</c:v>
                </c:pt>
                <c:pt idx="20">
                  <c:v>3.61419069</c:v>
                </c:pt>
                <c:pt idx="21">
                  <c:v>4.8337028799999997</c:v>
                </c:pt>
                <c:pt idx="22">
                  <c:v>4.7671840400000001</c:v>
                </c:pt>
                <c:pt idx="23">
                  <c:v>4.92239468</c:v>
                </c:pt>
              </c:numCache>
            </c:numRef>
          </c:val>
          <c:smooth val="0"/>
        </c:ser>
        <c:dLbls>
          <c:showLegendKey val="0"/>
          <c:showVal val="0"/>
          <c:showCatName val="0"/>
          <c:showSerName val="0"/>
          <c:showPercent val="0"/>
          <c:showBubbleSize val="0"/>
        </c:dLbls>
        <c:marker val="1"/>
        <c:smooth val="0"/>
        <c:axId val="249221120"/>
        <c:axId val="249223040"/>
      </c:lineChart>
      <c:catAx>
        <c:axId val="249221120"/>
        <c:scaling>
          <c:orientation val="minMax"/>
        </c:scaling>
        <c:delete val="0"/>
        <c:axPos val="b"/>
        <c:numFmt formatCode="General" sourceLinked="1"/>
        <c:majorTickMark val="out"/>
        <c:minorTickMark val="none"/>
        <c:tickLblPos val="nextTo"/>
        <c:crossAx val="249223040"/>
        <c:crosses val="autoZero"/>
        <c:auto val="1"/>
        <c:lblAlgn val="ctr"/>
        <c:lblOffset val="100"/>
        <c:noMultiLvlLbl val="0"/>
      </c:catAx>
      <c:valAx>
        <c:axId val="249223040"/>
        <c:scaling>
          <c:orientation val="minMax"/>
        </c:scaling>
        <c:delete val="0"/>
        <c:axPos val="l"/>
        <c:majorGridlines/>
        <c:numFmt formatCode="General" sourceLinked="1"/>
        <c:majorTickMark val="out"/>
        <c:minorTickMark val="none"/>
        <c:tickLblPos val="nextTo"/>
        <c:crossAx val="249221120"/>
        <c:crosses val="autoZero"/>
        <c:crossBetween val="between"/>
      </c:valAx>
    </c:plotArea>
    <c:legend>
      <c:legendPos val="r"/>
      <c:layout>
        <c:manualLayout>
          <c:xMode val="edge"/>
          <c:yMode val="edge"/>
          <c:x val="0.73306269273384039"/>
          <c:y val="0.4124107738029108"/>
          <c:w val="0.26217056963640678"/>
          <c:h val="0.3368503036699626"/>
        </c:manualLayout>
      </c:layout>
      <c:overlay val="0"/>
    </c:legend>
    <c:plotVisOnly val="1"/>
    <c:dispBlanksAs val="gap"/>
    <c:showDLblsOverMax val="0"/>
  </c:chart>
  <c:txPr>
    <a:bodyPr/>
    <a:lstStyle/>
    <a:p>
      <a:pPr>
        <a:defRPr sz="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68642523203128E-2"/>
          <c:y val="8.0835925637892089E-2"/>
          <c:w val="0.64192867459171199"/>
          <c:h val="0.76232964855756769"/>
        </c:manualLayout>
      </c:layout>
      <c:lineChart>
        <c:grouping val="standard"/>
        <c:varyColors val="0"/>
        <c:ser>
          <c:idx val="0"/>
          <c:order val="0"/>
          <c:tx>
            <c:strRef>
              <c:f>Sheet1!$B$1</c:f>
              <c:strCache>
                <c:ptCount val="1"/>
                <c:pt idx="0">
                  <c:v>填补值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Sheet1!$B$2:$B$25</c:f>
              <c:numCache>
                <c:formatCode>General</c:formatCode>
                <c:ptCount val="24"/>
                <c:pt idx="0">
                  <c:v>6.0433132699999996</c:v>
                </c:pt>
                <c:pt idx="1">
                  <c:v>5.6157827200000003</c:v>
                </c:pt>
                <c:pt idx="2">
                  <c:v>6.0134181800000004</c:v>
                </c:pt>
                <c:pt idx="3">
                  <c:v>6.3748738700000001</c:v>
                </c:pt>
                <c:pt idx="4">
                  <c:v>5.2738493499999999</c:v>
                </c:pt>
                <c:pt idx="5">
                  <c:v>5.2503418799999997</c:v>
                </c:pt>
                <c:pt idx="6">
                  <c:v>5.4776080800000004</c:v>
                </c:pt>
                <c:pt idx="7">
                  <c:v>6.0755817299999997</c:v>
                </c:pt>
                <c:pt idx="8">
                  <c:v>6.2595589</c:v>
                </c:pt>
                <c:pt idx="9">
                  <c:v>6.0774304600000004</c:v>
                </c:pt>
                <c:pt idx="10">
                  <c:v>5.0104256700000001</c:v>
                </c:pt>
                <c:pt idx="11">
                  <c:v>2.6557433100000001</c:v>
                </c:pt>
                <c:pt idx="12">
                  <c:v>1.9097469199999999</c:v>
                </c:pt>
                <c:pt idx="13">
                  <c:v>1.7820649099999999</c:v>
                </c:pt>
                <c:pt idx="14">
                  <c:v>1.83025232</c:v>
                </c:pt>
                <c:pt idx="15">
                  <c:v>1.75505698</c:v>
                </c:pt>
                <c:pt idx="16">
                  <c:v>1.90337081</c:v>
                </c:pt>
                <c:pt idx="17">
                  <c:v>1.8141993300000001</c:v>
                </c:pt>
                <c:pt idx="18">
                  <c:v>1.6384754500000001</c:v>
                </c:pt>
                <c:pt idx="19">
                  <c:v>2.03746888</c:v>
                </c:pt>
                <c:pt idx="20">
                  <c:v>3.5163188399999998</c:v>
                </c:pt>
                <c:pt idx="21">
                  <c:v>4.8249335899999997</c:v>
                </c:pt>
                <c:pt idx="22">
                  <c:v>5.7335651700000003</c:v>
                </c:pt>
                <c:pt idx="23">
                  <c:v>5.1266193500000004</c:v>
                </c:pt>
              </c:numCache>
            </c:numRef>
          </c:val>
          <c:smooth val="0"/>
        </c:ser>
        <c:ser>
          <c:idx val="1"/>
          <c:order val="1"/>
          <c:tx>
            <c:strRef>
              <c:f>Sheet1!$C$1</c:f>
              <c:strCache>
                <c:ptCount val="1"/>
                <c:pt idx="0">
                  <c:v>真实值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Sheet1!$C$2:$C$25</c:f>
              <c:numCache>
                <c:formatCode>General</c:formatCode>
                <c:ptCount val="24"/>
                <c:pt idx="0">
                  <c:v>3.9382005499999999</c:v>
                </c:pt>
                <c:pt idx="1">
                  <c:v>4.3715709</c:v>
                </c:pt>
                <c:pt idx="2">
                  <c:v>4.8192466899999999</c:v>
                </c:pt>
                <c:pt idx="3">
                  <c:v>5.0489750600000001</c:v>
                </c:pt>
                <c:pt idx="4">
                  <c:v>5.1011477999999997</c:v>
                </c:pt>
                <c:pt idx="5">
                  <c:v>5.85765256</c:v>
                </c:pt>
                <c:pt idx="6">
                  <c:v>7.0938099599999997</c:v>
                </c:pt>
                <c:pt idx="7">
                  <c:v>7.34289273</c:v>
                </c:pt>
                <c:pt idx="8">
                  <c:v>8.0009424800000009</c:v>
                </c:pt>
                <c:pt idx="9">
                  <c:v>5.2071762799999997</c:v>
                </c:pt>
                <c:pt idx="10">
                  <c:v>2.6229425399999999</c:v>
                </c:pt>
                <c:pt idx="11">
                  <c:v>2.3730182800000001</c:v>
                </c:pt>
                <c:pt idx="12">
                  <c:v>1.9918206599999999</c:v>
                </c:pt>
                <c:pt idx="13">
                  <c:v>1.89336565</c:v>
                </c:pt>
                <c:pt idx="14">
                  <c:v>1.86727928</c:v>
                </c:pt>
                <c:pt idx="15">
                  <c:v>1.7427378899999999</c:v>
                </c:pt>
                <c:pt idx="16">
                  <c:v>1.7679827699999999</c:v>
                </c:pt>
                <c:pt idx="17">
                  <c:v>1.79491063</c:v>
                </c:pt>
                <c:pt idx="18">
                  <c:v>1.9396479200000001</c:v>
                </c:pt>
                <c:pt idx="19">
                  <c:v>3.2338685200000001</c:v>
                </c:pt>
                <c:pt idx="20">
                  <c:v>4.5432360599999999</c:v>
                </c:pt>
                <c:pt idx="21">
                  <c:v>6.7647850800000002</c:v>
                </c:pt>
                <c:pt idx="22">
                  <c:v>5.6077282999999998</c:v>
                </c:pt>
                <c:pt idx="23">
                  <c:v>5.0750614299999999</c:v>
                </c:pt>
              </c:numCache>
            </c:numRef>
          </c:val>
          <c:smooth val="0"/>
        </c:ser>
        <c:dLbls>
          <c:showLegendKey val="0"/>
          <c:showVal val="0"/>
          <c:showCatName val="0"/>
          <c:showSerName val="0"/>
          <c:showPercent val="0"/>
          <c:showBubbleSize val="0"/>
        </c:dLbls>
        <c:marker val="1"/>
        <c:smooth val="0"/>
        <c:axId val="325222400"/>
        <c:axId val="325223936"/>
      </c:lineChart>
      <c:catAx>
        <c:axId val="325222400"/>
        <c:scaling>
          <c:orientation val="minMax"/>
        </c:scaling>
        <c:delete val="0"/>
        <c:axPos val="b"/>
        <c:numFmt formatCode="General" sourceLinked="1"/>
        <c:majorTickMark val="out"/>
        <c:minorTickMark val="none"/>
        <c:tickLblPos val="nextTo"/>
        <c:crossAx val="325223936"/>
        <c:crosses val="autoZero"/>
        <c:auto val="1"/>
        <c:lblAlgn val="ctr"/>
        <c:lblOffset val="100"/>
        <c:noMultiLvlLbl val="0"/>
      </c:catAx>
      <c:valAx>
        <c:axId val="325223936"/>
        <c:scaling>
          <c:orientation val="minMax"/>
        </c:scaling>
        <c:delete val="0"/>
        <c:axPos val="l"/>
        <c:majorGridlines/>
        <c:numFmt formatCode="General" sourceLinked="1"/>
        <c:majorTickMark val="out"/>
        <c:minorTickMark val="none"/>
        <c:tickLblPos val="nextTo"/>
        <c:crossAx val="325222400"/>
        <c:crosses val="autoZero"/>
        <c:crossBetween val="between"/>
      </c:valAx>
    </c:plotArea>
    <c:legend>
      <c:legendPos val="r"/>
      <c:layout>
        <c:manualLayout>
          <c:xMode val="edge"/>
          <c:yMode val="edge"/>
          <c:x val="0.68199406415160224"/>
          <c:y val="0.45100370792134209"/>
          <c:w val="0.28451679972066596"/>
          <c:h val="0.23026955338295746"/>
        </c:manualLayout>
      </c:layout>
      <c:overlay val="0"/>
    </c:legend>
    <c:plotVisOnly val="1"/>
    <c:dispBlanksAs val="gap"/>
    <c:showDLblsOverMax val="0"/>
  </c:chart>
  <c:txPr>
    <a:bodyPr/>
    <a:lstStyle/>
    <a:p>
      <a:pPr>
        <a:defRPr sz="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101663307251575"/>
          <c:y val="7.4617777511900393E-2"/>
          <c:w val="0.67534963109353374"/>
          <c:h val="0.78061198328390857"/>
        </c:manualLayout>
      </c:layout>
      <c:lineChart>
        <c:grouping val="standard"/>
        <c:varyColors val="0"/>
        <c:ser>
          <c:idx val="0"/>
          <c:order val="0"/>
          <c:tx>
            <c:strRef>
              <c:f>Sheet1!$B$1</c:f>
              <c:strCache>
                <c:ptCount val="1"/>
                <c:pt idx="0">
                  <c:v>填补值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Sheet1!$B$2:$B$25</c:f>
              <c:numCache>
                <c:formatCode>General</c:formatCode>
                <c:ptCount val="24"/>
                <c:pt idx="0">
                  <c:v>5.3918175599999998</c:v>
                </c:pt>
                <c:pt idx="1">
                  <c:v>5.9266878299999997</c:v>
                </c:pt>
                <c:pt idx="2">
                  <c:v>6.0494683900000004</c:v>
                </c:pt>
                <c:pt idx="3">
                  <c:v>5.8664522999999997</c:v>
                </c:pt>
                <c:pt idx="4">
                  <c:v>4.5783940699999999</c:v>
                </c:pt>
                <c:pt idx="5">
                  <c:v>4.7960796500000002</c:v>
                </c:pt>
                <c:pt idx="6">
                  <c:v>5.3721786199999997</c:v>
                </c:pt>
                <c:pt idx="7">
                  <c:v>5.8970650500000001</c:v>
                </c:pt>
                <c:pt idx="8">
                  <c:v>6.2739699099999999</c:v>
                </c:pt>
                <c:pt idx="9">
                  <c:v>5.2604157599999999</c:v>
                </c:pt>
                <c:pt idx="10">
                  <c:v>3.9244199599999998</c:v>
                </c:pt>
                <c:pt idx="11">
                  <c:v>1.9739354899999999</c:v>
                </c:pt>
                <c:pt idx="12">
                  <c:v>1.4427826800000001</c:v>
                </c:pt>
                <c:pt idx="13">
                  <c:v>1.3150742799999999</c:v>
                </c:pt>
                <c:pt idx="14">
                  <c:v>1.3570870799999999</c:v>
                </c:pt>
                <c:pt idx="15">
                  <c:v>1.41908002</c:v>
                </c:pt>
                <c:pt idx="16">
                  <c:v>1.30544365</c:v>
                </c:pt>
                <c:pt idx="17">
                  <c:v>1.48138035</c:v>
                </c:pt>
                <c:pt idx="18">
                  <c:v>1.5119616300000001</c:v>
                </c:pt>
                <c:pt idx="19">
                  <c:v>2.7480348399999999</c:v>
                </c:pt>
                <c:pt idx="20">
                  <c:v>5.51555851</c:v>
                </c:pt>
                <c:pt idx="21">
                  <c:v>6.1208837799999998</c:v>
                </c:pt>
                <c:pt idx="22">
                  <c:v>7.6625819999999996</c:v>
                </c:pt>
                <c:pt idx="23">
                  <c:v>6.8092465899999999</c:v>
                </c:pt>
              </c:numCache>
            </c:numRef>
          </c:val>
          <c:smooth val="0"/>
        </c:ser>
        <c:ser>
          <c:idx val="1"/>
          <c:order val="1"/>
          <c:tx>
            <c:strRef>
              <c:f>Sheet1!$C$1</c:f>
              <c:strCache>
                <c:ptCount val="1"/>
                <c:pt idx="0">
                  <c:v>真实值</c:v>
                </c:pt>
              </c:strCache>
            </c:strRef>
          </c:tx>
          <c:cat>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Sheet1!$C$2:$C$25</c:f>
              <c:numCache>
                <c:formatCode>General</c:formatCode>
                <c:ptCount val="24"/>
                <c:pt idx="0">
                  <c:v>7.0560564499999998</c:v>
                </c:pt>
                <c:pt idx="1">
                  <c:v>6.6117862299999999</c:v>
                </c:pt>
                <c:pt idx="2">
                  <c:v>6.9253887399999998</c:v>
                </c:pt>
                <c:pt idx="3">
                  <c:v>7.0299229099999998</c:v>
                </c:pt>
                <c:pt idx="4">
                  <c:v>6.8077877999999998</c:v>
                </c:pt>
                <c:pt idx="5">
                  <c:v>5.50111068</c:v>
                </c:pt>
                <c:pt idx="6">
                  <c:v>5.1613746200000001</c:v>
                </c:pt>
                <c:pt idx="7">
                  <c:v>5.2920423400000001</c:v>
                </c:pt>
                <c:pt idx="8">
                  <c:v>4.9915066000000001</c:v>
                </c:pt>
                <c:pt idx="9">
                  <c:v>5.3443094200000001</c:v>
                </c:pt>
                <c:pt idx="10">
                  <c:v>1.88161505</c:v>
                </c:pt>
                <c:pt idx="11">
                  <c:v>1.37201098</c:v>
                </c:pt>
                <c:pt idx="12">
                  <c:v>0.99307460999999997</c:v>
                </c:pt>
                <c:pt idx="13">
                  <c:v>1.0061413800000001</c:v>
                </c:pt>
                <c:pt idx="14">
                  <c:v>1.0322749200000001</c:v>
                </c:pt>
                <c:pt idx="15">
                  <c:v>1.0061413800000001</c:v>
                </c:pt>
                <c:pt idx="16">
                  <c:v>0.78400627000000001</c:v>
                </c:pt>
                <c:pt idx="17">
                  <c:v>1.14987587</c:v>
                </c:pt>
                <c:pt idx="18">
                  <c:v>1.28054358</c:v>
                </c:pt>
                <c:pt idx="19">
                  <c:v>1.2413432600000001</c:v>
                </c:pt>
                <c:pt idx="20">
                  <c:v>6.04991507</c:v>
                </c:pt>
                <c:pt idx="21">
                  <c:v>5.3835097300000001</c:v>
                </c:pt>
                <c:pt idx="22">
                  <c:v>8.8462040999999996</c:v>
                </c:pt>
                <c:pt idx="23">
                  <c:v>7.2520580199999998</c:v>
                </c:pt>
              </c:numCache>
            </c:numRef>
          </c:val>
          <c:smooth val="0"/>
        </c:ser>
        <c:dLbls>
          <c:showLegendKey val="0"/>
          <c:showVal val="0"/>
          <c:showCatName val="0"/>
          <c:showSerName val="0"/>
          <c:showPercent val="0"/>
          <c:showBubbleSize val="0"/>
        </c:dLbls>
        <c:marker val="1"/>
        <c:smooth val="0"/>
        <c:axId val="293955456"/>
        <c:axId val="293956992"/>
      </c:lineChart>
      <c:catAx>
        <c:axId val="293955456"/>
        <c:scaling>
          <c:orientation val="minMax"/>
        </c:scaling>
        <c:delete val="0"/>
        <c:axPos val="b"/>
        <c:numFmt formatCode="General" sourceLinked="1"/>
        <c:majorTickMark val="out"/>
        <c:minorTickMark val="none"/>
        <c:tickLblPos val="nextTo"/>
        <c:crossAx val="293956992"/>
        <c:crosses val="autoZero"/>
        <c:auto val="1"/>
        <c:lblAlgn val="ctr"/>
        <c:lblOffset val="100"/>
        <c:noMultiLvlLbl val="0"/>
      </c:catAx>
      <c:valAx>
        <c:axId val="293956992"/>
        <c:scaling>
          <c:orientation val="minMax"/>
        </c:scaling>
        <c:delete val="0"/>
        <c:axPos val="l"/>
        <c:majorGridlines/>
        <c:numFmt formatCode="General" sourceLinked="1"/>
        <c:majorTickMark val="out"/>
        <c:minorTickMark val="none"/>
        <c:tickLblPos val="nextTo"/>
        <c:crossAx val="293955456"/>
        <c:crosses val="autoZero"/>
        <c:crossBetween val="between"/>
      </c:valAx>
    </c:plotArea>
    <c:legend>
      <c:legendPos val="r"/>
      <c:layout>
        <c:manualLayout>
          <c:xMode val="edge"/>
          <c:yMode val="edge"/>
          <c:x val="0.72788737759296585"/>
          <c:y val="0.42085548186953586"/>
          <c:w val="0.27211262240703415"/>
          <c:h val="0.21255651081503765"/>
        </c:manualLayout>
      </c:layout>
      <c:overlay val="0"/>
    </c:legend>
    <c:plotVisOnly val="1"/>
    <c:dispBlanksAs val="gap"/>
    <c:showDLblsOverMax val="0"/>
  </c:chart>
  <c:txPr>
    <a:bodyPr/>
    <a:lstStyle/>
    <a:p>
      <a:pPr>
        <a:defRPr sz="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00E5D-2DC6-4196-9DF3-2795466A91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AC3F6D7-BECD-4B97-A123-08710FA423CB}">
      <dgm:prSet phldrT="[文本]" custT="1"/>
      <dgm:spPr>
        <a:solidFill>
          <a:schemeClr val="accent2"/>
        </a:solidFill>
        <a:ln>
          <a:solidFill>
            <a:schemeClr val="bg1"/>
          </a:solidFill>
        </a:ln>
      </dgm:spPr>
      <dgm:t>
        <a:bodyPr/>
        <a:lstStyle/>
        <a:p>
          <a:r>
            <a:rPr lang="zh-CN" altLang="en-US" sz="1400" b="1" dirty="0" smtClean="0"/>
            <a:t>实验数据采集</a:t>
          </a:r>
          <a:endParaRPr lang="zh-CN" altLang="en-US" sz="1400" b="1" dirty="0"/>
        </a:p>
      </dgm:t>
    </dgm:pt>
    <dgm:pt modelId="{C65422A4-10E4-4F8C-B039-1D118A8E800A}" type="parTrans" cxnId="{0209635F-44BE-45A9-AC19-B2B34FB46A33}">
      <dgm:prSet/>
      <dgm:spPr/>
      <dgm:t>
        <a:bodyPr/>
        <a:lstStyle/>
        <a:p>
          <a:endParaRPr lang="zh-CN" altLang="en-US"/>
        </a:p>
      </dgm:t>
    </dgm:pt>
    <dgm:pt modelId="{63C5B6A1-8465-4695-AAA8-190B937F357B}" type="sibTrans" cxnId="{0209635F-44BE-45A9-AC19-B2B34FB46A33}">
      <dgm:prSet/>
      <dgm:spPr/>
      <dgm:t>
        <a:bodyPr/>
        <a:lstStyle/>
        <a:p>
          <a:endParaRPr lang="zh-CN" altLang="en-US"/>
        </a:p>
      </dgm:t>
    </dgm:pt>
    <dgm:pt modelId="{B747FA75-54BE-4F6B-868C-FE34F58250A4}">
      <dgm:prSet phldrT="[文本]" custT="1"/>
      <dgm:spPr>
        <a:noFill/>
        <a:ln>
          <a:solidFill>
            <a:schemeClr val="accent2"/>
          </a:solidFill>
        </a:ln>
      </dgm:spPr>
      <dgm:t>
        <a:bodyPr/>
        <a:lstStyle/>
        <a:p>
          <a:r>
            <a:rPr lang="zh-CN" altLang="en-US" sz="1400" dirty="0" smtClean="0"/>
            <a:t>复旦大学节能监管平台</a:t>
          </a:r>
          <a:r>
            <a:rPr lang="en-US" altLang="zh-CN" sz="1400" b="1" dirty="0" smtClean="0">
              <a:solidFill>
                <a:srgbClr val="FF0000"/>
              </a:solidFill>
            </a:rPr>
            <a:t>483</a:t>
          </a:r>
          <a:r>
            <a:rPr lang="zh-CN" altLang="en-US" sz="1400" dirty="0" smtClean="0"/>
            <a:t>个一般用电、空调用电和照明用电测点，从</a:t>
          </a:r>
          <a:r>
            <a:rPr lang="en-US" altLang="zh-CN" sz="1400" b="1" dirty="0" smtClean="0">
              <a:solidFill>
                <a:srgbClr val="FF0000"/>
              </a:solidFill>
            </a:rPr>
            <a:t>2016</a:t>
          </a:r>
          <a:r>
            <a:rPr lang="zh-CN" altLang="en-US" sz="1400" b="1" dirty="0" smtClean="0">
              <a:solidFill>
                <a:srgbClr val="FF0000"/>
              </a:solidFill>
            </a:rPr>
            <a:t>年</a:t>
          </a:r>
          <a:r>
            <a:rPr lang="en-US" altLang="zh-CN" sz="1400" b="1" dirty="0" smtClean="0">
              <a:solidFill>
                <a:srgbClr val="FF0000"/>
              </a:solidFill>
            </a:rPr>
            <a:t>1</a:t>
          </a:r>
          <a:r>
            <a:rPr lang="zh-CN" altLang="en-US" sz="1400" b="1" dirty="0" smtClean="0">
              <a:solidFill>
                <a:srgbClr val="FF0000"/>
              </a:solidFill>
            </a:rPr>
            <a:t>月</a:t>
          </a:r>
          <a:r>
            <a:rPr lang="en-US" altLang="zh-CN" sz="1400" b="1" dirty="0" smtClean="0">
              <a:solidFill>
                <a:srgbClr val="FF0000"/>
              </a:solidFill>
            </a:rPr>
            <a:t>1</a:t>
          </a:r>
          <a:r>
            <a:rPr lang="zh-CN" altLang="en-US" sz="1400" b="1" dirty="0" smtClean="0">
              <a:solidFill>
                <a:srgbClr val="FF0000"/>
              </a:solidFill>
            </a:rPr>
            <a:t>日</a:t>
          </a:r>
          <a:r>
            <a:rPr lang="zh-CN" altLang="en-US" sz="1400" dirty="0" smtClean="0"/>
            <a:t>到</a:t>
          </a:r>
          <a:r>
            <a:rPr lang="en-US" altLang="zh-CN" sz="1400" b="1" dirty="0" smtClean="0">
              <a:solidFill>
                <a:srgbClr val="FF0000"/>
              </a:solidFill>
            </a:rPr>
            <a:t>2016</a:t>
          </a:r>
          <a:r>
            <a:rPr lang="zh-CN" altLang="en-US" sz="1400" b="1" dirty="0" smtClean="0">
              <a:solidFill>
                <a:srgbClr val="FF0000"/>
              </a:solidFill>
            </a:rPr>
            <a:t>年</a:t>
          </a:r>
          <a:r>
            <a:rPr lang="en-US" altLang="zh-CN" sz="1400" b="1" dirty="0" smtClean="0">
              <a:solidFill>
                <a:srgbClr val="FF0000"/>
              </a:solidFill>
            </a:rPr>
            <a:t>12</a:t>
          </a:r>
          <a:r>
            <a:rPr lang="zh-CN" altLang="en-US" sz="1400" b="1" dirty="0" smtClean="0">
              <a:solidFill>
                <a:srgbClr val="FF0000"/>
              </a:solidFill>
            </a:rPr>
            <a:t>月</a:t>
          </a:r>
          <a:r>
            <a:rPr lang="en-US" altLang="zh-CN" sz="1400" b="1" dirty="0" smtClean="0">
              <a:solidFill>
                <a:srgbClr val="FF0000"/>
              </a:solidFill>
            </a:rPr>
            <a:t>31</a:t>
          </a:r>
          <a:r>
            <a:rPr lang="zh-CN" altLang="en-US" sz="1400" b="1" dirty="0" smtClean="0">
              <a:solidFill>
                <a:srgbClr val="FF0000"/>
              </a:solidFill>
            </a:rPr>
            <a:t>日</a:t>
          </a:r>
          <a:r>
            <a:rPr lang="zh-CN" altLang="en-US" sz="1400" dirty="0" smtClean="0"/>
            <a:t>的</a:t>
          </a:r>
          <a:r>
            <a:rPr lang="zh-CN" altLang="en-US" sz="1400" b="1" dirty="0" smtClean="0">
              <a:solidFill>
                <a:srgbClr val="FF0000"/>
              </a:solidFill>
            </a:rPr>
            <a:t>每小时</a:t>
          </a:r>
          <a:r>
            <a:rPr lang="zh-CN" altLang="en-US" sz="1400" dirty="0" smtClean="0"/>
            <a:t>能耗数据，以及这些测点的详细信息。</a:t>
          </a:r>
          <a:endParaRPr lang="zh-CN" altLang="en-US" sz="1400" dirty="0"/>
        </a:p>
      </dgm:t>
    </dgm:pt>
    <dgm:pt modelId="{64394124-D8FC-444D-9760-B240D727804A}" type="parTrans" cxnId="{30453482-DDA2-434B-848E-013648AD0727}">
      <dgm:prSet/>
      <dgm:spPr/>
      <dgm:t>
        <a:bodyPr/>
        <a:lstStyle/>
        <a:p>
          <a:endParaRPr lang="zh-CN" altLang="en-US"/>
        </a:p>
      </dgm:t>
    </dgm:pt>
    <dgm:pt modelId="{6E26223D-526E-4CF8-BBF6-30E5B532B013}" type="sibTrans" cxnId="{30453482-DDA2-434B-848E-013648AD0727}">
      <dgm:prSet/>
      <dgm:spPr/>
      <dgm:t>
        <a:bodyPr/>
        <a:lstStyle/>
        <a:p>
          <a:endParaRPr lang="zh-CN" altLang="en-US"/>
        </a:p>
      </dgm:t>
    </dgm:pt>
    <dgm:pt modelId="{05369768-1CDF-4CA4-BF37-AAC996BDA4BE}">
      <dgm:prSet phldrT="[文本]" custT="1"/>
      <dgm:spPr>
        <a:solidFill>
          <a:schemeClr val="accent2"/>
        </a:solidFill>
        <a:ln>
          <a:solidFill>
            <a:schemeClr val="bg1"/>
          </a:solidFill>
        </a:ln>
      </dgm:spPr>
      <dgm:t>
        <a:bodyPr/>
        <a:lstStyle/>
        <a:p>
          <a:r>
            <a:rPr lang="zh-CN" altLang="en-US" sz="1400" b="1" dirty="0" smtClean="0"/>
            <a:t>生成缺失数据</a:t>
          </a:r>
          <a:r>
            <a:rPr lang="en-US" altLang="zh-CN" sz="1400" b="1" baseline="30000" dirty="0" smtClean="0"/>
            <a:t>[6]</a:t>
          </a:r>
          <a:endParaRPr lang="zh-CN" altLang="en-US" sz="1400" b="1" dirty="0"/>
        </a:p>
      </dgm:t>
    </dgm:pt>
    <dgm:pt modelId="{59EA5A43-4089-4146-ADF9-433B922B1377}" type="parTrans" cxnId="{C2A70E96-56B0-4DA7-8481-2A3F0800E29B}">
      <dgm:prSet/>
      <dgm:spPr/>
      <dgm:t>
        <a:bodyPr/>
        <a:lstStyle/>
        <a:p>
          <a:endParaRPr lang="zh-CN" altLang="en-US"/>
        </a:p>
      </dgm:t>
    </dgm:pt>
    <dgm:pt modelId="{C9AA0EFB-7D61-4D17-8645-D727D36D0D93}" type="sibTrans" cxnId="{C2A70E96-56B0-4DA7-8481-2A3F0800E29B}">
      <dgm:prSet/>
      <dgm:spPr/>
      <dgm:t>
        <a:bodyPr/>
        <a:lstStyle/>
        <a:p>
          <a:endParaRPr lang="zh-CN" altLang="en-US"/>
        </a:p>
      </dgm:t>
    </dgm:pt>
    <dgm:pt modelId="{581FF96C-2D7C-49AE-A302-7690FC9A9DF3}">
      <dgm:prSet phldrT="[文本]" custT="1"/>
      <dgm:spPr>
        <a:noFill/>
        <a:ln>
          <a:solidFill>
            <a:schemeClr val="accent2"/>
          </a:solidFill>
        </a:ln>
      </dgm:spPr>
      <dgm:t>
        <a:bodyPr/>
        <a:lstStyle/>
        <a:p>
          <a:r>
            <a:rPr lang="zh-CN" altLang="en-US" sz="1400" dirty="0" smtClean="0"/>
            <a:t>测点选取</a:t>
          </a:r>
          <a:endParaRPr lang="zh-CN" altLang="en-US" sz="1400" dirty="0"/>
        </a:p>
      </dgm:t>
    </dgm:pt>
    <dgm:pt modelId="{1A2656B6-084D-4D6B-99AE-89B8E2CA3825}" type="parTrans" cxnId="{468B2C62-6CD2-4D09-AA26-26BF15B439D4}">
      <dgm:prSet/>
      <dgm:spPr/>
      <dgm:t>
        <a:bodyPr/>
        <a:lstStyle/>
        <a:p>
          <a:endParaRPr lang="zh-CN" altLang="en-US"/>
        </a:p>
      </dgm:t>
    </dgm:pt>
    <dgm:pt modelId="{F259983B-551E-4479-A177-3967D91839A8}" type="sibTrans" cxnId="{468B2C62-6CD2-4D09-AA26-26BF15B439D4}">
      <dgm:prSet/>
      <dgm:spPr/>
      <dgm:t>
        <a:bodyPr/>
        <a:lstStyle/>
        <a:p>
          <a:endParaRPr lang="zh-CN" altLang="en-US"/>
        </a:p>
      </dgm:t>
    </dgm:pt>
    <dgm:pt modelId="{E7D296C3-C3F0-4388-8A83-1EDA90CC1AA6}">
      <dgm:prSet custT="1"/>
      <dgm:spPr/>
      <dgm:t>
        <a:bodyPr/>
        <a:lstStyle/>
        <a:p>
          <a:r>
            <a:rPr lang="zh-CN" altLang="en-US" sz="1400" dirty="0" smtClean="0"/>
            <a:t>测点编号：</a:t>
          </a:r>
          <a:r>
            <a:rPr lang="en-US" altLang="zh-CN" sz="1400" dirty="0" smtClean="0"/>
            <a:t>13162</a:t>
          </a:r>
          <a:r>
            <a:rPr lang="zh-CN" altLang="en-US" sz="1400" dirty="0" smtClean="0"/>
            <a:t>，测点名称：恒隆物理楼空调电度，能耗类型：</a:t>
          </a:r>
          <a:r>
            <a:rPr lang="zh-CN" altLang="en-US" sz="1400" b="1" dirty="0" smtClean="0">
              <a:solidFill>
                <a:srgbClr val="FF0000"/>
              </a:solidFill>
            </a:rPr>
            <a:t>空调用电</a:t>
          </a:r>
          <a:endParaRPr lang="zh-CN" altLang="en-US" sz="1400" b="1" dirty="0">
            <a:solidFill>
              <a:srgbClr val="FF0000"/>
            </a:solidFill>
          </a:endParaRPr>
        </a:p>
      </dgm:t>
    </dgm:pt>
    <dgm:pt modelId="{2654737E-6C17-4301-951C-8FEB285BB4CA}" type="parTrans" cxnId="{F1C5A68E-2B36-4388-8FAD-7755FD00D9E6}">
      <dgm:prSet/>
      <dgm:spPr/>
      <dgm:t>
        <a:bodyPr/>
        <a:lstStyle/>
        <a:p>
          <a:endParaRPr lang="zh-CN" altLang="en-US"/>
        </a:p>
      </dgm:t>
    </dgm:pt>
    <dgm:pt modelId="{83B11461-5CC0-475D-94AF-01A59DF495EF}" type="sibTrans" cxnId="{F1C5A68E-2B36-4388-8FAD-7755FD00D9E6}">
      <dgm:prSet/>
      <dgm:spPr/>
      <dgm:t>
        <a:bodyPr/>
        <a:lstStyle/>
        <a:p>
          <a:endParaRPr lang="zh-CN" altLang="en-US"/>
        </a:p>
      </dgm:t>
    </dgm:pt>
    <dgm:pt modelId="{94981B61-D199-4904-B2CB-24A83655D54D}">
      <dgm:prSet custT="1"/>
      <dgm:spPr/>
      <dgm:t>
        <a:bodyPr/>
        <a:lstStyle/>
        <a:p>
          <a:r>
            <a:rPr lang="zh-CN" altLang="en-US" sz="1400" dirty="0" smtClean="0"/>
            <a:t>测点编号：</a:t>
          </a:r>
          <a:r>
            <a:rPr lang="en-US" altLang="zh-CN" sz="1400" dirty="0" smtClean="0"/>
            <a:t>13475</a:t>
          </a:r>
          <a:r>
            <a:rPr lang="zh-CN" altLang="en-US" sz="1400" dirty="0" smtClean="0"/>
            <a:t>，测点名称：第三教学楼照明电度，能耗类型：</a:t>
          </a:r>
          <a:r>
            <a:rPr lang="zh-CN" altLang="en-US" sz="1400" b="1" dirty="0" smtClean="0">
              <a:solidFill>
                <a:srgbClr val="FF0000"/>
              </a:solidFill>
            </a:rPr>
            <a:t>照明用电</a:t>
          </a:r>
          <a:endParaRPr lang="zh-CN" altLang="en-US" sz="1400" b="1" dirty="0">
            <a:solidFill>
              <a:srgbClr val="FF0000"/>
            </a:solidFill>
          </a:endParaRPr>
        </a:p>
      </dgm:t>
    </dgm:pt>
    <dgm:pt modelId="{727512F1-9579-4821-B2C9-26D55513F132}" type="parTrans" cxnId="{61F661FD-DF9C-4FCE-80CC-3EF35D6DCED4}">
      <dgm:prSet/>
      <dgm:spPr/>
      <dgm:t>
        <a:bodyPr/>
        <a:lstStyle/>
        <a:p>
          <a:endParaRPr lang="zh-CN" altLang="en-US"/>
        </a:p>
      </dgm:t>
    </dgm:pt>
    <dgm:pt modelId="{FF3E7363-C208-4CC9-85BB-9CFD1E36D51B}" type="sibTrans" cxnId="{61F661FD-DF9C-4FCE-80CC-3EF35D6DCED4}">
      <dgm:prSet/>
      <dgm:spPr/>
      <dgm:t>
        <a:bodyPr/>
        <a:lstStyle/>
        <a:p>
          <a:endParaRPr lang="zh-CN" altLang="en-US"/>
        </a:p>
      </dgm:t>
    </dgm:pt>
    <dgm:pt modelId="{A4431D3E-E901-42F8-9367-E7D43A948366}">
      <dgm:prSet custT="1"/>
      <dgm:spPr/>
      <dgm:t>
        <a:bodyPr/>
        <a:lstStyle/>
        <a:p>
          <a:r>
            <a:rPr lang="zh-CN" altLang="en-US" sz="1400" dirty="0" smtClean="0"/>
            <a:t>测点编号：</a:t>
          </a:r>
          <a:r>
            <a:rPr lang="en-US" altLang="zh-CN" sz="1400" dirty="0" smtClean="0"/>
            <a:t>200010</a:t>
          </a:r>
          <a:r>
            <a:rPr lang="zh-CN" altLang="en-US" sz="1400" dirty="0" smtClean="0"/>
            <a:t>，测点名称：理科图书馆</a:t>
          </a:r>
          <a:r>
            <a:rPr lang="en-US" altLang="zh-CN" sz="1400" dirty="0" smtClean="0"/>
            <a:t>-</a:t>
          </a:r>
          <a:r>
            <a:rPr lang="zh-CN" altLang="en-US" sz="1400" dirty="0" smtClean="0"/>
            <a:t>电度，能耗类型：</a:t>
          </a:r>
          <a:r>
            <a:rPr lang="zh-CN" altLang="en-US" sz="1400" b="1" dirty="0" smtClean="0">
              <a:solidFill>
                <a:srgbClr val="FF0000"/>
              </a:solidFill>
            </a:rPr>
            <a:t>一般用电</a:t>
          </a:r>
          <a:endParaRPr lang="en-US" altLang="zh-CN" sz="1400" b="1" dirty="0" smtClean="0">
            <a:solidFill>
              <a:srgbClr val="FF0000"/>
            </a:solidFill>
          </a:endParaRPr>
        </a:p>
      </dgm:t>
    </dgm:pt>
    <dgm:pt modelId="{C7F5738E-366D-45C7-BB66-C5E31E0FDFB2}" type="parTrans" cxnId="{D6B302E8-4EB4-4F6B-B5B2-C86F78928598}">
      <dgm:prSet/>
      <dgm:spPr/>
      <dgm:t>
        <a:bodyPr/>
        <a:lstStyle/>
        <a:p>
          <a:endParaRPr lang="zh-CN" altLang="en-US"/>
        </a:p>
      </dgm:t>
    </dgm:pt>
    <dgm:pt modelId="{63E314F4-B8DA-46A0-89D8-943BBBDC1160}" type="sibTrans" cxnId="{D6B302E8-4EB4-4F6B-B5B2-C86F78928598}">
      <dgm:prSet/>
      <dgm:spPr/>
      <dgm:t>
        <a:bodyPr/>
        <a:lstStyle/>
        <a:p>
          <a:endParaRPr lang="zh-CN" altLang="en-US"/>
        </a:p>
      </dgm:t>
    </dgm:pt>
    <dgm:pt modelId="{10C0E721-B353-48C4-B5F7-DE68D8DC7C80}">
      <dgm:prSet custT="1"/>
      <dgm:spPr/>
      <dgm:t>
        <a:bodyPr/>
        <a:lstStyle/>
        <a:p>
          <a:r>
            <a:rPr lang="zh-CN" altLang="en-US" sz="1400" dirty="0" smtClean="0"/>
            <a:t>对于每个测点，生成</a:t>
          </a:r>
          <a:r>
            <a:rPr lang="en-US" altLang="zh-CN" sz="1400" dirty="0" smtClean="0"/>
            <a:t>4</a:t>
          </a:r>
          <a:r>
            <a:rPr lang="zh-CN" altLang="en-US" sz="1400" dirty="0" smtClean="0"/>
            <a:t>、</a:t>
          </a:r>
          <a:r>
            <a:rPr lang="en-US" altLang="zh-CN" sz="1400" dirty="0" smtClean="0"/>
            <a:t>5</a:t>
          </a:r>
          <a:r>
            <a:rPr lang="zh-CN" altLang="en-US" sz="1400" dirty="0" smtClean="0"/>
            <a:t>、</a:t>
          </a:r>
          <a:r>
            <a:rPr lang="en-US" altLang="zh-CN" sz="1400" dirty="0" smtClean="0"/>
            <a:t>10</a:t>
          </a:r>
          <a:r>
            <a:rPr lang="zh-CN" altLang="en-US" sz="1400" dirty="0" smtClean="0"/>
            <a:t>、</a:t>
          </a:r>
          <a:r>
            <a:rPr lang="en-US" altLang="zh-CN" sz="1400" dirty="0" smtClean="0"/>
            <a:t>11</a:t>
          </a:r>
          <a:r>
            <a:rPr lang="zh-CN" altLang="en-US" sz="1400" dirty="0" smtClean="0"/>
            <a:t>月份，连续</a:t>
          </a:r>
          <a:r>
            <a:rPr lang="en-US" altLang="zh-CN" sz="1400" dirty="0" smtClean="0"/>
            <a:t>24</a:t>
          </a:r>
          <a:r>
            <a:rPr lang="zh-CN" altLang="en-US" sz="1400" dirty="0" smtClean="0"/>
            <a:t>小时</a:t>
          </a:r>
          <a:r>
            <a:rPr lang="en-US" altLang="zh-CN" sz="1400" dirty="0" smtClean="0"/>
            <a:t>-72</a:t>
          </a:r>
          <a:r>
            <a:rPr lang="zh-CN" altLang="en-US" sz="1400" dirty="0" smtClean="0"/>
            <a:t>小时的缺失区间。</a:t>
          </a:r>
          <a:endParaRPr lang="en-US" altLang="zh-CN" sz="1400" b="1" dirty="0" smtClean="0">
            <a:solidFill>
              <a:srgbClr val="FF0000"/>
            </a:solidFill>
          </a:endParaRPr>
        </a:p>
      </dgm:t>
    </dgm:pt>
    <dgm:pt modelId="{BA8AF0C5-C876-4227-A17B-18B255A40C35}" type="parTrans" cxnId="{9435B8D3-7C4A-4B59-83ED-FFE9CEE44014}">
      <dgm:prSet/>
      <dgm:spPr/>
      <dgm:t>
        <a:bodyPr/>
        <a:lstStyle/>
        <a:p>
          <a:endParaRPr lang="zh-CN" altLang="en-US"/>
        </a:p>
      </dgm:t>
    </dgm:pt>
    <dgm:pt modelId="{9151BAAC-FAB5-4D05-B065-64C33E1A3EE2}" type="sibTrans" cxnId="{9435B8D3-7C4A-4B59-83ED-FFE9CEE44014}">
      <dgm:prSet/>
      <dgm:spPr/>
      <dgm:t>
        <a:bodyPr/>
        <a:lstStyle/>
        <a:p>
          <a:endParaRPr lang="zh-CN" altLang="en-US"/>
        </a:p>
      </dgm:t>
    </dgm:pt>
    <dgm:pt modelId="{C6FCEE3F-6933-4826-A587-EA5DDFA338E2}">
      <dgm:prSet custT="1"/>
      <dgm:spPr>
        <a:noFill/>
        <a:ln>
          <a:solidFill>
            <a:schemeClr val="accent2">
              <a:alpha val="90000"/>
            </a:schemeClr>
          </a:solidFill>
        </a:ln>
      </dgm:spPr>
      <dgm:t>
        <a:bodyPr/>
        <a:lstStyle/>
        <a:p>
          <a:endParaRPr lang="en-US" altLang="zh-CN" sz="1400" b="1" dirty="0" smtClean="0">
            <a:solidFill>
              <a:srgbClr val="FF0000"/>
            </a:solidFill>
          </a:endParaRPr>
        </a:p>
      </dgm:t>
    </dgm:pt>
    <dgm:pt modelId="{5C2D0D86-8B85-46DB-8D98-E6E181DF8678}" type="parTrans" cxnId="{3A36ED47-2FCC-4EF2-A174-9C607DD34985}">
      <dgm:prSet/>
      <dgm:spPr/>
      <dgm:t>
        <a:bodyPr/>
        <a:lstStyle/>
        <a:p>
          <a:endParaRPr lang="zh-CN" altLang="en-US"/>
        </a:p>
      </dgm:t>
    </dgm:pt>
    <dgm:pt modelId="{D3DE6AB9-E0B1-4E6A-9112-8BE01A54F8A0}" type="sibTrans" cxnId="{3A36ED47-2FCC-4EF2-A174-9C607DD34985}">
      <dgm:prSet/>
      <dgm:spPr/>
      <dgm:t>
        <a:bodyPr/>
        <a:lstStyle/>
        <a:p>
          <a:endParaRPr lang="zh-CN" altLang="en-US"/>
        </a:p>
      </dgm:t>
    </dgm:pt>
    <dgm:pt modelId="{EBB66933-4874-4A2D-B6F1-09AD53EAC31A}">
      <dgm:prSet custT="1"/>
      <dgm:spPr>
        <a:solidFill>
          <a:schemeClr val="accent2"/>
        </a:solidFill>
      </dgm:spPr>
      <dgm:t>
        <a:bodyPr/>
        <a:lstStyle/>
        <a:p>
          <a:r>
            <a:rPr lang="zh-CN" altLang="en-US" sz="1400" b="1" dirty="0" smtClean="0"/>
            <a:t>初步实验结果</a:t>
          </a:r>
          <a:endParaRPr lang="en-US" altLang="zh-CN" sz="1400" b="1" dirty="0" smtClean="0"/>
        </a:p>
        <a:p>
          <a:r>
            <a:rPr lang="en-US" altLang="zh-CN" sz="1400" b="1" dirty="0" smtClean="0"/>
            <a:t>K=3</a:t>
          </a:r>
          <a:endParaRPr lang="en-US" altLang="zh-CN" sz="1400" b="1" dirty="0" smtClean="0"/>
        </a:p>
      </dgm:t>
    </dgm:pt>
    <dgm:pt modelId="{9098AEDF-8FFC-482D-89F5-C731643E918E}" type="parTrans" cxnId="{147B7B2B-460F-4739-8CEB-C9F1A452291A}">
      <dgm:prSet/>
      <dgm:spPr/>
      <dgm:t>
        <a:bodyPr/>
        <a:lstStyle/>
        <a:p>
          <a:endParaRPr lang="zh-CN" altLang="en-US"/>
        </a:p>
      </dgm:t>
    </dgm:pt>
    <dgm:pt modelId="{375AE1B3-0089-4340-976C-7724A4AA8597}" type="sibTrans" cxnId="{147B7B2B-460F-4739-8CEB-C9F1A452291A}">
      <dgm:prSet/>
      <dgm:spPr/>
      <dgm:t>
        <a:bodyPr/>
        <a:lstStyle/>
        <a:p>
          <a:endParaRPr lang="zh-CN" altLang="en-US"/>
        </a:p>
      </dgm:t>
    </dgm:pt>
    <dgm:pt modelId="{0763FACE-D1BB-43DB-9462-91ECAAA80972}" type="pres">
      <dgm:prSet presAssocID="{80B00E5D-2DC6-4196-9DF3-2795466A91E3}" presName="Name0" presStyleCnt="0">
        <dgm:presLayoutVars>
          <dgm:dir/>
          <dgm:animLvl val="lvl"/>
          <dgm:resizeHandles val="exact"/>
        </dgm:presLayoutVars>
      </dgm:prSet>
      <dgm:spPr/>
      <dgm:t>
        <a:bodyPr/>
        <a:lstStyle/>
        <a:p>
          <a:endParaRPr lang="zh-CN" altLang="en-US"/>
        </a:p>
      </dgm:t>
    </dgm:pt>
    <dgm:pt modelId="{BD396E4D-3ED5-4AC9-87F7-22997B6A1D21}" type="pres">
      <dgm:prSet presAssocID="{2AC3F6D7-BECD-4B97-A123-08710FA423CB}" presName="linNode" presStyleCnt="0"/>
      <dgm:spPr/>
    </dgm:pt>
    <dgm:pt modelId="{7EA40E8B-BD68-4D93-A2D3-5A0EA82BC095}" type="pres">
      <dgm:prSet presAssocID="{2AC3F6D7-BECD-4B97-A123-08710FA423CB}" presName="parentText" presStyleLbl="node1" presStyleIdx="0" presStyleCnt="3" custScaleX="41127" custScaleY="18350">
        <dgm:presLayoutVars>
          <dgm:chMax val="1"/>
          <dgm:bulletEnabled val="1"/>
        </dgm:presLayoutVars>
      </dgm:prSet>
      <dgm:spPr/>
      <dgm:t>
        <a:bodyPr/>
        <a:lstStyle/>
        <a:p>
          <a:endParaRPr lang="zh-CN" altLang="en-US"/>
        </a:p>
      </dgm:t>
    </dgm:pt>
    <dgm:pt modelId="{DE2B1F46-3D53-44B9-8180-52C0C674D79E}" type="pres">
      <dgm:prSet presAssocID="{2AC3F6D7-BECD-4B97-A123-08710FA423CB}" presName="descendantText" presStyleLbl="alignAccFollowNode1" presStyleIdx="0" presStyleCnt="3" custScaleX="113448" custScaleY="20196">
        <dgm:presLayoutVars>
          <dgm:bulletEnabled val="1"/>
        </dgm:presLayoutVars>
      </dgm:prSet>
      <dgm:spPr/>
      <dgm:t>
        <a:bodyPr/>
        <a:lstStyle/>
        <a:p>
          <a:endParaRPr lang="zh-CN" altLang="en-US"/>
        </a:p>
      </dgm:t>
    </dgm:pt>
    <dgm:pt modelId="{6927BBC5-CC03-482E-AC7F-6C000E78201F}" type="pres">
      <dgm:prSet presAssocID="{63C5B6A1-8465-4695-AAA8-190B937F357B}" presName="sp" presStyleCnt="0"/>
      <dgm:spPr/>
    </dgm:pt>
    <dgm:pt modelId="{B9BFF222-2C1C-45F0-85EC-94E687301D75}" type="pres">
      <dgm:prSet presAssocID="{05369768-1CDF-4CA4-BF37-AAC996BDA4BE}" presName="linNode" presStyleCnt="0"/>
      <dgm:spPr/>
    </dgm:pt>
    <dgm:pt modelId="{C49629D9-8DFD-4DA0-B0A4-BCDDFC63F853}" type="pres">
      <dgm:prSet presAssocID="{05369768-1CDF-4CA4-BF37-AAC996BDA4BE}" presName="parentText" presStyleLbl="node1" presStyleIdx="1" presStyleCnt="3" custScaleX="41127" custScaleY="25513">
        <dgm:presLayoutVars>
          <dgm:chMax val="1"/>
          <dgm:bulletEnabled val="1"/>
        </dgm:presLayoutVars>
      </dgm:prSet>
      <dgm:spPr/>
      <dgm:t>
        <a:bodyPr/>
        <a:lstStyle/>
        <a:p>
          <a:endParaRPr lang="zh-CN" altLang="en-US"/>
        </a:p>
      </dgm:t>
    </dgm:pt>
    <dgm:pt modelId="{A6B15CA3-ED02-4B83-A24B-3F7F619763C6}" type="pres">
      <dgm:prSet presAssocID="{05369768-1CDF-4CA4-BF37-AAC996BDA4BE}" presName="descendantText" presStyleLbl="alignAccFollowNode1" presStyleIdx="1" presStyleCnt="3" custScaleX="113448" custScaleY="28599">
        <dgm:presLayoutVars>
          <dgm:bulletEnabled val="1"/>
        </dgm:presLayoutVars>
      </dgm:prSet>
      <dgm:spPr/>
      <dgm:t>
        <a:bodyPr/>
        <a:lstStyle/>
        <a:p>
          <a:endParaRPr lang="zh-CN" altLang="en-US"/>
        </a:p>
      </dgm:t>
    </dgm:pt>
    <dgm:pt modelId="{2C68969C-E96F-47AA-8A4C-55D6F3F7FBEC}" type="pres">
      <dgm:prSet presAssocID="{C9AA0EFB-7D61-4D17-8645-D727D36D0D93}" presName="sp" presStyleCnt="0"/>
      <dgm:spPr/>
    </dgm:pt>
    <dgm:pt modelId="{94E30BA8-E0FB-4C33-ACA8-F8E7E4167DA2}" type="pres">
      <dgm:prSet presAssocID="{EBB66933-4874-4A2D-B6F1-09AD53EAC31A}" presName="linNode" presStyleCnt="0"/>
      <dgm:spPr/>
    </dgm:pt>
    <dgm:pt modelId="{08E49F28-266F-46D3-8F4B-F600AAB1688B}" type="pres">
      <dgm:prSet presAssocID="{EBB66933-4874-4A2D-B6F1-09AD53EAC31A}" presName="parentText" presStyleLbl="node1" presStyleIdx="2" presStyleCnt="3" custScaleX="40151" custScaleY="43601">
        <dgm:presLayoutVars>
          <dgm:chMax val="1"/>
          <dgm:bulletEnabled val="1"/>
        </dgm:presLayoutVars>
      </dgm:prSet>
      <dgm:spPr/>
      <dgm:t>
        <a:bodyPr/>
        <a:lstStyle/>
        <a:p>
          <a:endParaRPr lang="zh-CN" altLang="en-US"/>
        </a:p>
      </dgm:t>
    </dgm:pt>
    <dgm:pt modelId="{028DDAAE-FBA5-4C92-B64D-72CA105A51C8}" type="pres">
      <dgm:prSet presAssocID="{EBB66933-4874-4A2D-B6F1-09AD53EAC31A}" presName="descendantText" presStyleLbl="alignAccFollowNode1" presStyleIdx="2" presStyleCnt="3" custScaleX="113997" custScaleY="54501">
        <dgm:presLayoutVars>
          <dgm:bulletEnabled val="1"/>
        </dgm:presLayoutVars>
      </dgm:prSet>
      <dgm:spPr/>
      <dgm:t>
        <a:bodyPr/>
        <a:lstStyle/>
        <a:p>
          <a:endParaRPr lang="zh-CN" altLang="en-US"/>
        </a:p>
      </dgm:t>
    </dgm:pt>
  </dgm:ptLst>
  <dgm:cxnLst>
    <dgm:cxn modelId="{FE64CF73-C5F8-44B0-9A2B-331BBD417E3D}" type="presOf" srcId="{2AC3F6D7-BECD-4B97-A123-08710FA423CB}" destId="{7EA40E8B-BD68-4D93-A2D3-5A0EA82BC095}" srcOrd="0" destOrd="0" presId="urn:microsoft.com/office/officeart/2005/8/layout/vList5"/>
    <dgm:cxn modelId="{61F661FD-DF9C-4FCE-80CC-3EF35D6DCED4}" srcId="{581FF96C-2D7C-49AE-A302-7690FC9A9DF3}" destId="{94981B61-D199-4904-B2CB-24A83655D54D}" srcOrd="1" destOrd="0" parTransId="{727512F1-9579-4821-B2C9-26D55513F132}" sibTransId="{FF3E7363-C208-4CC9-85BB-9CFD1E36D51B}"/>
    <dgm:cxn modelId="{406DAF75-CA15-43B3-A617-F3E6174DD42C}" type="presOf" srcId="{EBB66933-4874-4A2D-B6F1-09AD53EAC31A}" destId="{08E49F28-266F-46D3-8F4B-F600AAB1688B}" srcOrd="0" destOrd="0" presId="urn:microsoft.com/office/officeart/2005/8/layout/vList5"/>
    <dgm:cxn modelId="{9435B8D3-7C4A-4B59-83ED-FFE9CEE44014}" srcId="{05369768-1CDF-4CA4-BF37-AAC996BDA4BE}" destId="{10C0E721-B353-48C4-B5F7-DE68D8DC7C80}" srcOrd="1" destOrd="0" parTransId="{BA8AF0C5-C876-4227-A17B-18B255A40C35}" sibTransId="{9151BAAC-FAB5-4D05-B065-64C33E1A3EE2}"/>
    <dgm:cxn modelId="{28923B6E-BC4D-46D7-9D65-6A974F496633}" type="presOf" srcId="{05369768-1CDF-4CA4-BF37-AAC996BDA4BE}" destId="{C49629D9-8DFD-4DA0-B0A4-BCDDFC63F853}" srcOrd="0" destOrd="0" presId="urn:microsoft.com/office/officeart/2005/8/layout/vList5"/>
    <dgm:cxn modelId="{30453482-DDA2-434B-848E-013648AD0727}" srcId="{2AC3F6D7-BECD-4B97-A123-08710FA423CB}" destId="{B747FA75-54BE-4F6B-868C-FE34F58250A4}" srcOrd="0" destOrd="0" parTransId="{64394124-D8FC-444D-9760-B240D727804A}" sibTransId="{6E26223D-526E-4CF8-BBF6-30E5B532B013}"/>
    <dgm:cxn modelId="{EE62AF4D-5CE8-46CF-9E94-BE25989CB274}" type="presOf" srcId="{B747FA75-54BE-4F6B-868C-FE34F58250A4}" destId="{DE2B1F46-3D53-44B9-8180-52C0C674D79E}" srcOrd="0" destOrd="0" presId="urn:microsoft.com/office/officeart/2005/8/layout/vList5"/>
    <dgm:cxn modelId="{D6B302E8-4EB4-4F6B-B5B2-C86F78928598}" srcId="{581FF96C-2D7C-49AE-A302-7690FC9A9DF3}" destId="{A4431D3E-E901-42F8-9367-E7D43A948366}" srcOrd="2" destOrd="0" parTransId="{C7F5738E-366D-45C7-BB66-C5E31E0FDFB2}" sibTransId="{63E314F4-B8DA-46A0-89D8-943BBBDC1160}"/>
    <dgm:cxn modelId="{3A36ED47-2FCC-4EF2-A174-9C607DD34985}" srcId="{EBB66933-4874-4A2D-B6F1-09AD53EAC31A}" destId="{C6FCEE3F-6933-4826-A587-EA5DDFA338E2}" srcOrd="0" destOrd="0" parTransId="{5C2D0D86-8B85-46DB-8D98-E6E181DF8678}" sibTransId="{D3DE6AB9-E0B1-4E6A-9112-8BE01A54F8A0}"/>
    <dgm:cxn modelId="{204E5A64-EA1E-451E-A019-E06BD34AF01B}" type="presOf" srcId="{E7D296C3-C3F0-4388-8A83-1EDA90CC1AA6}" destId="{A6B15CA3-ED02-4B83-A24B-3F7F619763C6}" srcOrd="0" destOrd="1" presId="urn:microsoft.com/office/officeart/2005/8/layout/vList5"/>
    <dgm:cxn modelId="{C2A70E96-56B0-4DA7-8481-2A3F0800E29B}" srcId="{80B00E5D-2DC6-4196-9DF3-2795466A91E3}" destId="{05369768-1CDF-4CA4-BF37-AAC996BDA4BE}" srcOrd="1" destOrd="0" parTransId="{59EA5A43-4089-4146-ADF9-433B922B1377}" sibTransId="{C9AA0EFB-7D61-4D17-8645-D727D36D0D93}"/>
    <dgm:cxn modelId="{44CAD711-B8DD-495D-BC01-0373ACE52110}" type="presOf" srcId="{80B00E5D-2DC6-4196-9DF3-2795466A91E3}" destId="{0763FACE-D1BB-43DB-9462-91ECAAA80972}" srcOrd="0" destOrd="0" presId="urn:microsoft.com/office/officeart/2005/8/layout/vList5"/>
    <dgm:cxn modelId="{5C64FD46-9404-4B17-A07D-3CD4207553BF}" type="presOf" srcId="{94981B61-D199-4904-B2CB-24A83655D54D}" destId="{A6B15CA3-ED02-4B83-A24B-3F7F619763C6}" srcOrd="0" destOrd="2" presId="urn:microsoft.com/office/officeart/2005/8/layout/vList5"/>
    <dgm:cxn modelId="{0209635F-44BE-45A9-AC19-B2B34FB46A33}" srcId="{80B00E5D-2DC6-4196-9DF3-2795466A91E3}" destId="{2AC3F6D7-BECD-4B97-A123-08710FA423CB}" srcOrd="0" destOrd="0" parTransId="{C65422A4-10E4-4F8C-B039-1D118A8E800A}" sibTransId="{63C5B6A1-8465-4695-AAA8-190B937F357B}"/>
    <dgm:cxn modelId="{2A9201AB-A1C8-4062-B273-2608E7543DD0}" type="presOf" srcId="{A4431D3E-E901-42F8-9367-E7D43A948366}" destId="{A6B15CA3-ED02-4B83-A24B-3F7F619763C6}" srcOrd="0" destOrd="3" presId="urn:microsoft.com/office/officeart/2005/8/layout/vList5"/>
    <dgm:cxn modelId="{147B7B2B-460F-4739-8CEB-C9F1A452291A}" srcId="{80B00E5D-2DC6-4196-9DF3-2795466A91E3}" destId="{EBB66933-4874-4A2D-B6F1-09AD53EAC31A}" srcOrd="2" destOrd="0" parTransId="{9098AEDF-8FFC-482D-89F5-C731643E918E}" sibTransId="{375AE1B3-0089-4340-976C-7724A4AA8597}"/>
    <dgm:cxn modelId="{F1C5A68E-2B36-4388-8FAD-7755FD00D9E6}" srcId="{581FF96C-2D7C-49AE-A302-7690FC9A9DF3}" destId="{E7D296C3-C3F0-4388-8A83-1EDA90CC1AA6}" srcOrd="0" destOrd="0" parTransId="{2654737E-6C17-4301-951C-8FEB285BB4CA}" sibTransId="{83B11461-5CC0-475D-94AF-01A59DF495EF}"/>
    <dgm:cxn modelId="{C51D8B3E-C06A-434D-8CED-E457C5B544AA}" type="presOf" srcId="{10C0E721-B353-48C4-B5F7-DE68D8DC7C80}" destId="{A6B15CA3-ED02-4B83-A24B-3F7F619763C6}" srcOrd="0" destOrd="4" presId="urn:microsoft.com/office/officeart/2005/8/layout/vList5"/>
    <dgm:cxn modelId="{468B2C62-6CD2-4D09-AA26-26BF15B439D4}" srcId="{05369768-1CDF-4CA4-BF37-AAC996BDA4BE}" destId="{581FF96C-2D7C-49AE-A302-7690FC9A9DF3}" srcOrd="0" destOrd="0" parTransId="{1A2656B6-084D-4D6B-99AE-89B8E2CA3825}" sibTransId="{F259983B-551E-4479-A177-3967D91839A8}"/>
    <dgm:cxn modelId="{BF354D65-AAFF-4525-AFB6-13F9D67980BB}" type="presOf" srcId="{C6FCEE3F-6933-4826-A587-EA5DDFA338E2}" destId="{028DDAAE-FBA5-4C92-B64D-72CA105A51C8}" srcOrd="0" destOrd="0" presId="urn:microsoft.com/office/officeart/2005/8/layout/vList5"/>
    <dgm:cxn modelId="{33CFF3BA-225A-425B-A07F-C60BCC5CD3CE}" type="presOf" srcId="{581FF96C-2D7C-49AE-A302-7690FC9A9DF3}" destId="{A6B15CA3-ED02-4B83-A24B-3F7F619763C6}" srcOrd="0" destOrd="0" presId="urn:microsoft.com/office/officeart/2005/8/layout/vList5"/>
    <dgm:cxn modelId="{5315EF1D-DDF7-42E5-BDF5-47A59A6A961F}" type="presParOf" srcId="{0763FACE-D1BB-43DB-9462-91ECAAA80972}" destId="{BD396E4D-3ED5-4AC9-87F7-22997B6A1D21}" srcOrd="0" destOrd="0" presId="urn:microsoft.com/office/officeart/2005/8/layout/vList5"/>
    <dgm:cxn modelId="{6EC19688-9BC1-48DD-BA38-41ECB12FF067}" type="presParOf" srcId="{BD396E4D-3ED5-4AC9-87F7-22997B6A1D21}" destId="{7EA40E8B-BD68-4D93-A2D3-5A0EA82BC095}" srcOrd="0" destOrd="0" presId="urn:microsoft.com/office/officeart/2005/8/layout/vList5"/>
    <dgm:cxn modelId="{20F96C21-3303-4B08-AFF3-8E9B35776083}" type="presParOf" srcId="{BD396E4D-3ED5-4AC9-87F7-22997B6A1D21}" destId="{DE2B1F46-3D53-44B9-8180-52C0C674D79E}" srcOrd="1" destOrd="0" presId="urn:microsoft.com/office/officeart/2005/8/layout/vList5"/>
    <dgm:cxn modelId="{3B6CE23E-2D51-45AA-9291-7CEACCC7C5CA}" type="presParOf" srcId="{0763FACE-D1BB-43DB-9462-91ECAAA80972}" destId="{6927BBC5-CC03-482E-AC7F-6C000E78201F}" srcOrd="1" destOrd="0" presId="urn:microsoft.com/office/officeart/2005/8/layout/vList5"/>
    <dgm:cxn modelId="{45D4ADA9-9C1C-4CF7-B997-3DB3B376B0DA}" type="presParOf" srcId="{0763FACE-D1BB-43DB-9462-91ECAAA80972}" destId="{B9BFF222-2C1C-45F0-85EC-94E687301D75}" srcOrd="2" destOrd="0" presId="urn:microsoft.com/office/officeart/2005/8/layout/vList5"/>
    <dgm:cxn modelId="{119DF9BB-B3AE-48BE-B891-283A926941DE}" type="presParOf" srcId="{B9BFF222-2C1C-45F0-85EC-94E687301D75}" destId="{C49629D9-8DFD-4DA0-B0A4-BCDDFC63F853}" srcOrd="0" destOrd="0" presId="urn:microsoft.com/office/officeart/2005/8/layout/vList5"/>
    <dgm:cxn modelId="{C68FC8E7-2AF9-4B3D-B694-415A807C520C}" type="presParOf" srcId="{B9BFF222-2C1C-45F0-85EC-94E687301D75}" destId="{A6B15CA3-ED02-4B83-A24B-3F7F619763C6}" srcOrd="1" destOrd="0" presId="urn:microsoft.com/office/officeart/2005/8/layout/vList5"/>
    <dgm:cxn modelId="{15CFFDA7-008E-4920-8225-C350851C82E1}" type="presParOf" srcId="{0763FACE-D1BB-43DB-9462-91ECAAA80972}" destId="{2C68969C-E96F-47AA-8A4C-55D6F3F7FBEC}" srcOrd="3" destOrd="0" presId="urn:microsoft.com/office/officeart/2005/8/layout/vList5"/>
    <dgm:cxn modelId="{7ADE0ECA-45E8-4B66-9FD1-E57AFB15048C}" type="presParOf" srcId="{0763FACE-D1BB-43DB-9462-91ECAAA80972}" destId="{94E30BA8-E0FB-4C33-ACA8-F8E7E4167DA2}" srcOrd="4" destOrd="0" presId="urn:microsoft.com/office/officeart/2005/8/layout/vList5"/>
    <dgm:cxn modelId="{2C1EA23B-57D9-443F-990E-CA0790C74946}" type="presParOf" srcId="{94E30BA8-E0FB-4C33-ACA8-F8E7E4167DA2}" destId="{08E49F28-266F-46D3-8F4B-F600AAB1688B}" srcOrd="0" destOrd="0" presId="urn:microsoft.com/office/officeart/2005/8/layout/vList5"/>
    <dgm:cxn modelId="{906A506D-37B1-4BE6-A01F-4ED028371DCD}" type="presParOf" srcId="{94E30BA8-E0FB-4C33-ACA8-F8E7E4167DA2}" destId="{028DDAAE-FBA5-4C92-B64D-72CA105A51C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B00E5D-2DC6-4196-9DF3-2795466A91E3}"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zh-CN" altLang="en-US"/>
        </a:p>
      </dgm:t>
    </dgm:pt>
    <dgm:pt modelId="{2AC3F6D7-BECD-4B97-A123-08710FA423CB}">
      <dgm:prSet phldrT="[文本]"/>
      <dgm:spPr>
        <a:solidFill>
          <a:schemeClr val="bg1"/>
        </a:solidFill>
        <a:ln>
          <a:solidFill>
            <a:schemeClr val="accent2"/>
          </a:solidFill>
        </a:ln>
      </dgm:spPr>
      <dgm:t>
        <a:bodyPr/>
        <a:lstStyle/>
        <a:p>
          <a:r>
            <a:rPr lang="zh-CN" altLang="en-US" sz="1400" dirty="0" smtClean="0"/>
            <a:t>第</a:t>
          </a:r>
          <a:r>
            <a:rPr lang="en-US" altLang="zh-CN" sz="1400" dirty="0" smtClean="0"/>
            <a:t>3</a:t>
          </a:r>
          <a:r>
            <a:rPr lang="zh-CN" altLang="en-US" sz="1400" dirty="0" smtClean="0"/>
            <a:t>步、</a:t>
          </a:r>
          <a:endParaRPr lang="zh-CN" altLang="en-US" sz="1400" dirty="0"/>
        </a:p>
      </dgm:t>
    </dgm:pt>
    <dgm:pt modelId="{C65422A4-10E4-4F8C-B039-1D118A8E800A}" type="parTrans" cxnId="{0209635F-44BE-45A9-AC19-B2B34FB46A33}">
      <dgm:prSet/>
      <dgm:spPr/>
      <dgm:t>
        <a:bodyPr/>
        <a:lstStyle/>
        <a:p>
          <a:endParaRPr lang="zh-CN" altLang="en-US"/>
        </a:p>
      </dgm:t>
    </dgm:pt>
    <dgm:pt modelId="{63C5B6A1-8465-4695-AAA8-190B937F357B}" type="sibTrans" cxnId="{0209635F-44BE-45A9-AC19-B2B34FB46A33}">
      <dgm:prSet/>
      <dgm:spPr/>
      <dgm:t>
        <a:bodyPr/>
        <a:lstStyle/>
        <a:p>
          <a:endParaRPr lang="zh-CN" altLang="en-US"/>
        </a:p>
      </dgm:t>
    </dgm:pt>
    <dgm:pt modelId="{B747FA75-54BE-4F6B-868C-FE34F58250A4}">
      <dgm:prSet phldrT="[文本]" custT="1"/>
      <dgm:spPr>
        <a:solidFill>
          <a:schemeClr val="bg1"/>
        </a:solidFill>
        <a:ln>
          <a:solidFill>
            <a:schemeClr val="accent2"/>
          </a:solidFill>
        </a:ln>
      </dgm:spPr>
      <dgm:t>
        <a:bodyPr/>
        <a:lstStyle/>
        <a:p>
          <a:r>
            <a:rPr lang="zh-CN" altLang="en-US" sz="1400" dirty="0" smtClean="0"/>
            <a:t>将功能模块集成到复旦大学节能监管平台运行维护系统中</a:t>
          </a:r>
          <a:endParaRPr lang="zh-CN" altLang="en-US" sz="1400" dirty="0"/>
        </a:p>
      </dgm:t>
    </dgm:pt>
    <dgm:pt modelId="{64394124-D8FC-444D-9760-B240D727804A}" type="parTrans" cxnId="{30453482-DDA2-434B-848E-013648AD0727}">
      <dgm:prSet/>
      <dgm:spPr/>
      <dgm:t>
        <a:bodyPr/>
        <a:lstStyle/>
        <a:p>
          <a:endParaRPr lang="zh-CN" altLang="en-US"/>
        </a:p>
      </dgm:t>
    </dgm:pt>
    <dgm:pt modelId="{6E26223D-526E-4CF8-BBF6-30E5B532B013}" type="sibTrans" cxnId="{30453482-DDA2-434B-848E-013648AD0727}">
      <dgm:prSet/>
      <dgm:spPr/>
      <dgm:t>
        <a:bodyPr/>
        <a:lstStyle/>
        <a:p>
          <a:endParaRPr lang="zh-CN" altLang="en-US"/>
        </a:p>
      </dgm:t>
    </dgm:pt>
    <dgm:pt modelId="{05369768-1CDF-4CA4-BF37-AAC996BDA4BE}">
      <dgm:prSet phldrT="[文本]" custT="1"/>
      <dgm:spPr>
        <a:solidFill>
          <a:schemeClr val="bg1"/>
        </a:solidFill>
        <a:ln>
          <a:solidFill>
            <a:schemeClr val="accent2"/>
          </a:solidFill>
        </a:ln>
      </dgm:spPr>
      <dgm:t>
        <a:bodyPr/>
        <a:lstStyle/>
        <a:p>
          <a:r>
            <a:rPr lang="zh-CN" altLang="en-US" sz="1400" dirty="0" smtClean="0"/>
            <a:t>第</a:t>
          </a:r>
          <a:r>
            <a:rPr lang="en-US" altLang="zh-CN" sz="1400" dirty="0" smtClean="0"/>
            <a:t>2</a:t>
          </a:r>
          <a:r>
            <a:rPr lang="zh-CN" altLang="en-US" sz="1400" dirty="0" smtClean="0"/>
            <a:t>步、</a:t>
          </a:r>
          <a:endParaRPr lang="zh-CN" altLang="en-US" sz="1400" dirty="0"/>
        </a:p>
      </dgm:t>
    </dgm:pt>
    <dgm:pt modelId="{59EA5A43-4089-4146-ADF9-433B922B1377}" type="parTrans" cxnId="{C2A70E96-56B0-4DA7-8481-2A3F0800E29B}">
      <dgm:prSet/>
      <dgm:spPr/>
      <dgm:t>
        <a:bodyPr/>
        <a:lstStyle/>
        <a:p>
          <a:endParaRPr lang="zh-CN" altLang="en-US"/>
        </a:p>
      </dgm:t>
    </dgm:pt>
    <dgm:pt modelId="{C9AA0EFB-7D61-4D17-8645-D727D36D0D93}" type="sibTrans" cxnId="{C2A70E96-56B0-4DA7-8481-2A3F0800E29B}">
      <dgm:prSet/>
      <dgm:spPr/>
      <dgm:t>
        <a:bodyPr/>
        <a:lstStyle/>
        <a:p>
          <a:endParaRPr lang="zh-CN" altLang="en-US"/>
        </a:p>
      </dgm:t>
    </dgm:pt>
    <dgm:pt modelId="{581FF96C-2D7C-49AE-A302-7690FC9A9DF3}">
      <dgm:prSet phldrT="[文本]" custT="1"/>
      <dgm:spPr>
        <a:solidFill>
          <a:schemeClr val="bg1"/>
        </a:solidFill>
        <a:ln>
          <a:solidFill>
            <a:schemeClr val="accent2"/>
          </a:solidFill>
        </a:ln>
      </dgm:spPr>
      <dgm:t>
        <a:bodyPr/>
        <a:lstStyle/>
        <a:p>
          <a:r>
            <a:rPr lang="zh-CN" altLang="en-US" sz="1400" dirty="0" smtClean="0"/>
            <a:t>实现缺失数据填补策略</a:t>
          </a:r>
          <a:endParaRPr lang="zh-CN" altLang="en-US" sz="1400" dirty="0"/>
        </a:p>
      </dgm:t>
    </dgm:pt>
    <dgm:pt modelId="{1A2656B6-084D-4D6B-99AE-89B8E2CA3825}" type="parTrans" cxnId="{468B2C62-6CD2-4D09-AA26-26BF15B439D4}">
      <dgm:prSet/>
      <dgm:spPr/>
      <dgm:t>
        <a:bodyPr/>
        <a:lstStyle/>
        <a:p>
          <a:endParaRPr lang="zh-CN" altLang="en-US"/>
        </a:p>
      </dgm:t>
    </dgm:pt>
    <dgm:pt modelId="{F259983B-551E-4479-A177-3967D91839A8}" type="sibTrans" cxnId="{468B2C62-6CD2-4D09-AA26-26BF15B439D4}">
      <dgm:prSet/>
      <dgm:spPr/>
      <dgm:t>
        <a:bodyPr/>
        <a:lstStyle/>
        <a:p>
          <a:endParaRPr lang="zh-CN" altLang="en-US"/>
        </a:p>
      </dgm:t>
    </dgm:pt>
    <dgm:pt modelId="{0D35B1DB-1096-4489-B103-ADEC98E2AFC7}">
      <dgm:prSet phldrT="[文本]" custT="1"/>
      <dgm:spPr>
        <a:solidFill>
          <a:schemeClr val="bg1"/>
        </a:solidFill>
        <a:ln>
          <a:solidFill>
            <a:schemeClr val="accent2"/>
          </a:solidFill>
        </a:ln>
      </dgm:spPr>
      <dgm:t>
        <a:bodyPr/>
        <a:lstStyle/>
        <a:p>
          <a:r>
            <a:rPr lang="zh-CN" altLang="en-US" sz="1400" dirty="0" smtClean="0"/>
            <a:t>第</a:t>
          </a:r>
          <a:r>
            <a:rPr lang="en-US" altLang="zh-CN" sz="1400" dirty="0" smtClean="0"/>
            <a:t>1</a:t>
          </a:r>
          <a:r>
            <a:rPr lang="zh-CN" altLang="en-US" sz="1400" dirty="0" smtClean="0"/>
            <a:t>步、</a:t>
          </a:r>
          <a:endParaRPr lang="zh-CN" altLang="en-US" sz="1400" dirty="0"/>
        </a:p>
      </dgm:t>
    </dgm:pt>
    <dgm:pt modelId="{CE035CEE-FB4E-4FAC-84BC-9642761E10AA}" type="parTrans" cxnId="{A28B0D71-3E20-416C-93AF-39332EE06CF3}">
      <dgm:prSet/>
      <dgm:spPr/>
      <dgm:t>
        <a:bodyPr/>
        <a:lstStyle/>
        <a:p>
          <a:endParaRPr lang="zh-CN" altLang="en-US"/>
        </a:p>
      </dgm:t>
    </dgm:pt>
    <dgm:pt modelId="{DBD5CE93-D01A-4098-B0F2-8AD31FB2C670}" type="sibTrans" cxnId="{A28B0D71-3E20-416C-93AF-39332EE06CF3}">
      <dgm:prSet/>
      <dgm:spPr/>
      <dgm:t>
        <a:bodyPr/>
        <a:lstStyle/>
        <a:p>
          <a:endParaRPr lang="zh-CN" altLang="en-US"/>
        </a:p>
      </dgm:t>
    </dgm:pt>
    <dgm:pt modelId="{4CC58084-5691-4517-A633-2FAC65DF3710}">
      <dgm:prSet phldrT="[文本]" custT="1"/>
      <dgm:spPr>
        <a:solidFill>
          <a:schemeClr val="bg1"/>
        </a:solidFill>
        <a:ln>
          <a:solidFill>
            <a:schemeClr val="accent2"/>
          </a:solidFill>
        </a:ln>
      </dgm:spPr>
      <dgm:t>
        <a:bodyPr/>
        <a:lstStyle/>
        <a:p>
          <a:r>
            <a:rPr lang="zh-CN" altLang="en-US" sz="1400" dirty="0" smtClean="0"/>
            <a:t>深入完善填补算法实验</a:t>
          </a:r>
          <a:endParaRPr lang="zh-CN" altLang="en-US" sz="1400" dirty="0"/>
        </a:p>
      </dgm:t>
    </dgm:pt>
    <dgm:pt modelId="{1B25587C-175D-4C7B-B047-71B2F94AE241}" type="sibTrans" cxnId="{24B76819-ACB7-4B2F-9672-833D1D66F65C}">
      <dgm:prSet/>
      <dgm:spPr/>
      <dgm:t>
        <a:bodyPr/>
        <a:lstStyle/>
        <a:p>
          <a:endParaRPr lang="zh-CN" altLang="en-US"/>
        </a:p>
      </dgm:t>
    </dgm:pt>
    <dgm:pt modelId="{884D7958-4D36-494F-A8F0-E9C86601E3D1}" type="parTrans" cxnId="{24B76819-ACB7-4B2F-9672-833D1D66F65C}">
      <dgm:prSet/>
      <dgm:spPr/>
      <dgm:t>
        <a:bodyPr/>
        <a:lstStyle/>
        <a:p>
          <a:endParaRPr lang="zh-CN" altLang="en-US"/>
        </a:p>
      </dgm:t>
    </dgm:pt>
    <dgm:pt modelId="{CC963EED-F150-40C9-B36C-1B0C8D1CF75C}">
      <dgm:prSet phldrT="[文本]" custT="1"/>
      <dgm:spPr>
        <a:solidFill>
          <a:schemeClr val="bg1"/>
        </a:solidFill>
        <a:ln>
          <a:solidFill>
            <a:schemeClr val="accent2"/>
          </a:solidFill>
        </a:ln>
      </dgm:spPr>
      <dgm:t>
        <a:bodyPr/>
        <a:lstStyle/>
        <a:p>
          <a:r>
            <a:rPr lang="zh-CN" altLang="en-US" sz="1400" dirty="0" smtClean="0"/>
            <a:t>增加对比实验</a:t>
          </a:r>
          <a:endParaRPr lang="zh-CN" altLang="en-US" sz="1400" dirty="0"/>
        </a:p>
      </dgm:t>
    </dgm:pt>
    <dgm:pt modelId="{264B1564-B579-4FC7-B1A6-0A2935C1125B}" type="parTrans" cxnId="{EFE17143-78A1-4F54-9856-7082DF068116}">
      <dgm:prSet/>
      <dgm:spPr/>
      <dgm:t>
        <a:bodyPr/>
        <a:lstStyle/>
        <a:p>
          <a:endParaRPr lang="zh-CN" altLang="en-US"/>
        </a:p>
      </dgm:t>
    </dgm:pt>
    <dgm:pt modelId="{A0316DE9-88F2-4C0C-B826-4F93A485D0A8}" type="sibTrans" cxnId="{EFE17143-78A1-4F54-9856-7082DF068116}">
      <dgm:prSet/>
      <dgm:spPr/>
      <dgm:t>
        <a:bodyPr/>
        <a:lstStyle/>
        <a:p>
          <a:endParaRPr lang="zh-CN" altLang="en-US"/>
        </a:p>
      </dgm:t>
    </dgm:pt>
    <dgm:pt modelId="{78526365-7301-48DA-B54B-61150CE7670A}">
      <dgm:prSet phldrT="[文本]" custT="1"/>
      <dgm:spPr>
        <a:solidFill>
          <a:schemeClr val="bg1"/>
        </a:solidFill>
        <a:ln>
          <a:solidFill>
            <a:schemeClr val="accent2"/>
          </a:solidFill>
        </a:ln>
      </dgm:spPr>
      <dgm:t>
        <a:bodyPr/>
        <a:lstStyle/>
        <a:p>
          <a:r>
            <a:rPr lang="zh-CN" altLang="en-US" sz="1400" dirty="0" smtClean="0"/>
            <a:t>实现关联测点间缺失数据处理策略</a:t>
          </a:r>
          <a:endParaRPr lang="zh-CN" altLang="en-US" sz="1400" dirty="0"/>
        </a:p>
      </dgm:t>
    </dgm:pt>
    <dgm:pt modelId="{A4A16FFC-38E8-49EC-9BAD-18EC25635404}" type="parTrans" cxnId="{A107EB95-4910-4035-B3A3-CCEA5BDCBDA6}">
      <dgm:prSet/>
      <dgm:spPr/>
      <dgm:t>
        <a:bodyPr/>
        <a:lstStyle/>
        <a:p>
          <a:endParaRPr lang="zh-CN" altLang="en-US"/>
        </a:p>
      </dgm:t>
    </dgm:pt>
    <dgm:pt modelId="{6E076D06-37DC-43FD-B5D1-47BD8C0FD79C}" type="sibTrans" cxnId="{A107EB95-4910-4035-B3A3-CCEA5BDCBDA6}">
      <dgm:prSet/>
      <dgm:spPr/>
      <dgm:t>
        <a:bodyPr/>
        <a:lstStyle/>
        <a:p>
          <a:endParaRPr lang="zh-CN" altLang="en-US"/>
        </a:p>
      </dgm:t>
    </dgm:pt>
    <dgm:pt modelId="{8B38AC4E-52D6-42CA-88DC-9DC3659C515C}" type="pres">
      <dgm:prSet presAssocID="{80B00E5D-2DC6-4196-9DF3-2795466A91E3}" presName="compositeShape" presStyleCnt="0">
        <dgm:presLayoutVars>
          <dgm:dir/>
          <dgm:resizeHandles/>
        </dgm:presLayoutVars>
      </dgm:prSet>
      <dgm:spPr/>
      <dgm:t>
        <a:bodyPr/>
        <a:lstStyle/>
        <a:p>
          <a:endParaRPr lang="zh-CN" altLang="en-US"/>
        </a:p>
      </dgm:t>
    </dgm:pt>
    <dgm:pt modelId="{66130E89-4BB2-43B5-9632-8E637664EB63}" type="pres">
      <dgm:prSet presAssocID="{80B00E5D-2DC6-4196-9DF3-2795466A91E3}" presName="pyramid" presStyleLbl="node1" presStyleIdx="0" presStyleCnt="1" custLinFactNeighborX="-4269"/>
      <dgm:spPr>
        <a:solidFill>
          <a:srgbClr val="92D050"/>
        </a:solidFill>
      </dgm:spPr>
      <dgm:t>
        <a:bodyPr/>
        <a:lstStyle/>
        <a:p>
          <a:endParaRPr lang="zh-CN" altLang="en-US"/>
        </a:p>
      </dgm:t>
    </dgm:pt>
    <dgm:pt modelId="{0ACA0FFF-415B-4CB5-95EB-C11EB63EED40}" type="pres">
      <dgm:prSet presAssocID="{80B00E5D-2DC6-4196-9DF3-2795466A91E3}" presName="theList" presStyleCnt="0"/>
      <dgm:spPr/>
    </dgm:pt>
    <dgm:pt modelId="{9D7F582E-B054-44A7-9110-8B4DB6BB1713}" type="pres">
      <dgm:prSet presAssocID="{2AC3F6D7-BECD-4B97-A123-08710FA423CB}" presName="aNode" presStyleLbl="fgAcc1" presStyleIdx="0" presStyleCnt="3" custScaleX="125175">
        <dgm:presLayoutVars>
          <dgm:bulletEnabled val="1"/>
        </dgm:presLayoutVars>
      </dgm:prSet>
      <dgm:spPr/>
      <dgm:t>
        <a:bodyPr/>
        <a:lstStyle/>
        <a:p>
          <a:endParaRPr lang="zh-CN" altLang="en-US"/>
        </a:p>
      </dgm:t>
    </dgm:pt>
    <dgm:pt modelId="{158825ED-8C50-4DE5-BC5C-76C7C814866F}" type="pres">
      <dgm:prSet presAssocID="{2AC3F6D7-BECD-4B97-A123-08710FA423CB}" presName="aSpace" presStyleCnt="0"/>
      <dgm:spPr/>
    </dgm:pt>
    <dgm:pt modelId="{55A7F9F7-2248-4CBA-9E43-C4350069BCBE}" type="pres">
      <dgm:prSet presAssocID="{05369768-1CDF-4CA4-BF37-AAC996BDA4BE}" presName="aNode" presStyleLbl="fgAcc1" presStyleIdx="1" presStyleCnt="3" custScaleX="127998">
        <dgm:presLayoutVars>
          <dgm:bulletEnabled val="1"/>
        </dgm:presLayoutVars>
      </dgm:prSet>
      <dgm:spPr/>
      <dgm:t>
        <a:bodyPr/>
        <a:lstStyle/>
        <a:p>
          <a:endParaRPr lang="zh-CN" altLang="en-US"/>
        </a:p>
      </dgm:t>
    </dgm:pt>
    <dgm:pt modelId="{FC6B9750-D489-487F-AC59-D13CAF506E7C}" type="pres">
      <dgm:prSet presAssocID="{05369768-1CDF-4CA4-BF37-AAC996BDA4BE}" presName="aSpace" presStyleCnt="0"/>
      <dgm:spPr/>
    </dgm:pt>
    <dgm:pt modelId="{1F94F597-0E26-4C65-8161-A0E7585AAB52}" type="pres">
      <dgm:prSet presAssocID="{0D35B1DB-1096-4489-B103-ADEC98E2AFC7}" presName="aNode" presStyleLbl="fgAcc1" presStyleIdx="2" presStyleCnt="3" custScaleX="130138">
        <dgm:presLayoutVars>
          <dgm:bulletEnabled val="1"/>
        </dgm:presLayoutVars>
      </dgm:prSet>
      <dgm:spPr/>
      <dgm:t>
        <a:bodyPr/>
        <a:lstStyle/>
        <a:p>
          <a:endParaRPr lang="zh-CN" altLang="en-US"/>
        </a:p>
      </dgm:t>
    </dgm:pt>
    <dgm:pt modelId="{97B07AFD-435B-4EDD-84D7-FECDC6974A75}" type="pres">
      <dgm:prSet presAssocID="{0D35B1DB-1096-4489-B103-ADEC98E2AFC7}" presName="aSpace" presStyleCnt="0"/>
      <dgm:spPr/>
    </dgm:pt>
  </dgm:ptLst>
  <dgm:cxnLst>
    <dgm:cxn modelId="{EAE6EB02-5CD9-43FB-A3DD-2A4264A03E21}" type="presOf" srcId="{CC963EED-F150-40C9-B36C-1B0C8D1CF75C}" destId="{1F94F597-0E26-4C65-8161-A0E7585AAB52}" srcOrd="0" destOrd="2" presId="urn:microsoft.com/office/officeart/2005/8/layout/pyramid2"/>
    <dgm:cxn modelId="{E305E2A6-8FE4-4B3C-BA4D-BE1CBE619967}" type="presOf" srcId="{581FF96C-2D7C-49AE-A302-7690FC9A9DF3}" destId="{55A7F9F7-2248-4CBA-9E43-C4350069BCBE}" srcOrd="0" destOrd="1" presId="urn:microsoft.com/office/officeart/2005/8/layout/pyramid2"/>
    <dgm:cxn modelId="{A28B0D71-3E20-416C-93AF-39332EE06CF3}" srcId="{80B00E5D-2DC6-4196-9DF3-2795466A91E3}" destId="{0D35B1DB-1096-4489-B103-ADEC98E2AFC7}" srcOrd="2" destOrd="0" parTransId="{CE035CEE-FB4E-4FAC-84BC-9642761E10AA}" sibTransId="{DBD5CE93-D01A-4098-B0F2-8AD31FB2C670}"/>
    <dgm:cxn modelId="{A107EB95-4910-4035-B3A3-CCEA5BDCBDA6}" srcId="{05369768-1CDF-4CA4-BF37-AAC996BDA4BE}" destId="{78526365-7301-48DA-B54B-61150CE7670A}" srcOrd="1" destOrd="0" parTransId="{A4A16FFC-38E8-49EC-9BAD-18EC25635404}" sibTransId="{6E076D06-37DC-43FD-B5D1-47BD8C0FD79C}"/>
    <dgm:cxn modelId="{07406E45-DCD0-4876-AE6F-956C98C74FBA}" type="presOf" srcId="{05369768-1CDF-4CA4-BF37-AAC996BDA4BE}" destId="{55A7F9F7-2248-4CBA-9E43-C4350069BCBE}" srcOrd="0" destOrd="0" presId="urn:microsoft.com/office/officeart/2005/8/layout/pyramid2"/>
    <dgm:cxn modelId="{0209635F-44BE-45A9-AC19-B2B34FB46A33}" srcId="{80B00E5D-2DC6-4196-9DF3-2795466A91E3}" destId="{2AC3F6D7-BECD-4B97-A123-08710FA423CB}" srcOrd="0" destOrd="0" parTransId="{C65422A4-10E4-4F8C-B039-1D118A8E800A}" sibTransId="{63C5B6A1-8465-4695-AAA8-190B937F357B}"/>
    <dgm:cxn modelId="{C2A70E96-56B0-4DA7-8481-2A3F0800E29B}" srcId="{80B00E5D-2DC6-4196-9DF3-2795466A91E3}" destId="{05369768-1CDF-4CA4-BF37-AAC996BDA4BE}" srcOrd="1" destOrd="0" parTransId="{59EA5A43-4089-4146-ADF9-433B922B1377}" sibTransId="{C9AA0EFB-7D61-4D17-8645-D727D36D0D93}"/>
    <dgm:cxn modelId="{24B76819-ACB7-4B2F-9672-833D1D66F65C}" srcId="{0D35B1DB-1096-4489-B103-ADEC98E2AFC7}" destId="{4CC58084-5691-4517-A633-2FAC65DF3710}" srcOrd="0" destOrd="0" parTransId="{884D7958-4D36-494F-A8F0-E9C86601E3D1}" sibTransId="{1B25587C-175D-4C7B-B047-71B2F94AE241}"/>
    <dgm:cxn modelId="{9AFE04E2-5BD5-496D-8C2A-5220C375FA36}" type="presOf" srcId="{78526365-7301-48DA-B54B-61150CE7670A}" destId="{55A7F9F7-2248-4CBA-9E43-C4350069BCBE}" srcOrd="0" destOrd="2" presId="urn:microsoft.com/office/officeart/2005/8/layout/pyramid2"/>
    <dgm:cxn modelId="{EFE17143-78A1-4F54-9856-7082DF068116}" srcId="{0D35B1DB-1096-4489-B103-ADEC98E2AFC7}" destId="{CC963EED-F150-40C9-B36C-1B0C8D1CF75C}" srcOrd="1" destOrd="0" parTransId="{264B1564-B579-4FC7-B1A6-0A2935C1125B}" sibTransId="{A0316DE9-88F2-4C0C-B826-4F93A485D0A8}"/>
    <dgm:cxn modelId="{09D6DC5E-09E6-4515-94B7-D633B1649D73}" type="presOf" srcId="{80B00E5D-2DC6-4196-9DF3-2795466A91E3}" destId="{8B38AC4E-52D6-42CA-88DC-9DC3659C515C}" srcOrd="0" destOrd="0" presId="urn:microsoft.com/office/officeart/2005/8/layout/pyramid2"/>
    <dgm:cxn modelId="{C7B82748-134B-4538-B253-C7307908F093}" type="presOf" srcId="{0D35B1DB-1096-4489-B103-ADEC98E2AFC7}" destId="{1F94F597-0E26-4C65-8161-A0E7585AAB52}" srcOrd="0" destOrd="0" presId="urn:microsoft.com/office/officeart/2005/8/layout/pyramid2"/>
    <dgm:cxn modelId="{62DB96F1-3C8F-4B35-919C-D5079A7023B9}" type="presOf" srcId="{B747FA75-54BE-4F6B-868C-FE34F58250A4}" destId="{9D7F582E-B054-44A7-9110-8B4DB6BB1713}" srcOrd="0" destOrd="1" presId="urn:microsoft.com/office/officeart/2005/8/layout/pyramid2"/>
    <dgm:cxn modelId="{3C9C567A-2191-4976-8026-D2C7E8EDAC5C}" type="presOf" srcId="{4CC58084-5691-4517-A633-2FAC65DF3710}" destId="{1F94F597-0E26-4C65-8161-A0E7585AAB52}" srcOrd="0" destOrd="1" presId="urn:microsoft.com/office/officeart/2005/8/layout/pyramid2"/>
    <dgm:cxn modelId="{30453482-DDA2-434B-848E-013648AD0727}" srcId="{2AC3F6D7-BECD-4B97-A123-08710FA423CB}" destId="{B747FA75-54BE-4F6B-868C-FE34F58250A4}" srcOrd="0" destOrd="0" parTransId="{64394124-D8FC-444D-9760-B240D727804A}" sibTransId="{6E26223D-526E-4CF8-BBF6-30E5B532B013}"/>
    <dgm:cxn modelId="{A64F2EB0-1A5C-4B22-A0F5-3F5340C676F3}" type="presOf" srcId="{2AC3F6D7-BECD-4B97-A123-08710FA423CB}" destId="{9D7F582E-B054-44A7-9110-8B4DB6BB1713}" srcOrd="0" destOrd="0" presId="urn:microsoft.com/office/officeart/2005/8/layout/pyramid2"/>
    <dgm:cxn modelId="{468B2C62-6CD2-4D09-AA26-26BF15B439D4}" srcId="{05369768-1CDF-4CA4-BF37-AAC996BDA4BE}" destId="{581FF96C-2D7C-49AE-A302-7690FC9A9DF3}" srcOrd="0" destOrd="0" parTransId="{1A2656B6-084D-4D6B-99AE-89B8E2CA3825}" sibTransId="{F259983B-551E-4479-A177-3967D91839A8}"/>
    <dgm:cxn modelId="{9E6D5D45-7628-4571-A0FE-2A3B2E7414CB}" type="presParOf" srcId="{8B38AC4E-52D6-42CA-88DC-9DC3659C515C}" destId="{66130E89-4BB2-43B5-9632-8E637664EB63}" srcOrd="0" destOrd="0" presId="urn:microsoft.com/office/officeart/2005/8/layout/pyramid2"/>
    <dgm:cxn modelId="{77F1F7A0-7F8B-4051-8A99-8CEB042E182C}" type="presParOf" srcId="{8B38AC4E-52D6-42CA-88DC-9DC3659C515C}" destId="{0ACA0FFF-415B-4CB5-95EB-C11EB63EED40}" srcOrd="1" destOrd="0" presId="urn:microsoft.com/office/officeart/2005/8/layout/pyramid2"/>
    <dgm:cxn modelId="{78FB3622-BA99-4EEA-88AB-47B06FF459BC}" type="presParOf" srcId="{0ACA0FFF-415B-4CB5-95EB-C11EB63EED40}" destId="{9D7F582E-B054-44A7-9110-8B4DB6BB1713}" srcOrd="0" destOrd="0" presId="urn:microsoft.com/office/officeart/2005/8/layout/pyramid2"/>
    <dgm:cxn modelId="{C6DB3A43-351D-4217-8B21-3223AB739F5A}" type="presParOf" srcId="{0ACA0FFF-415B-4CB5-95EB-C11EB63EED40}" destId="{158825ED-8C50-4DE5-BC5C-76C7C814866F}" srcOrd="1" destOrd="0" presId="urn:microsoft.com/office/officeart/2005/8/layout/pyramid2"/>
    <dgm:cxn modelId="{3BFF33BD-135B-45A0-9723-FFA72D8412DE}" type="presParOf" srcId="{0ACA0FFF-415B-4CB5-95EB-C11EB63EED40}" destId="{55A7F9F7-2248-4CBA-9E43-C4350069BCBE}" srcOrd="2" destOrd="0" presId="urn:microsoft.com/office/officeart/2005/8/layout/pyramid2"/>
    <dgm:cxn modelId="{EA991583-12CB-4077-A557-877B26958F32}" type="presParOf" srcId="{0ACA0FFF-415B-4CB5-95EB-C11EB63EED40}" destId="{FC6B9750-D489-487F-AC59-D13CAF506E7C}" srcOrd="3" destOrd="0" presId="urn:microsoft.com/office/officeart/2005/8/layout/pyramid2"/>
    <dgm:cxn modelId="{8DBADBF9-20D3-4AEE-95EF-540FAEAD5CCC}" type="presParOf" srcId="{0ACA0FFF-415B-4CB5-95EB-C11EB63EED40}" destId="{1F94F597-0E26-4C65-8161-A0E7585AAB52}" srcOrd="4" destOrd="0" presId="urn:microsoft.com/office/officeart/2005/8/layout/pyramid2"/>
    <dgm:cxn modelId="{2623881B-EFEC-4EDF-98A4-07B28075AAF8}" type="presParOf" srcId="{0ACA0FFF-415B-4CB5-95EB-C11EB63EED40}" destId="{97B07AFD-435B-4EDD-84D7-FECDC6974A7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B1F46-3D53-44B9-8180-52C0C674D79E}">
      <dsp:nvSpPr>
        <dsp:cNvPr id="0" name=""/>
        <dsp:cNvSpPr/>
      </dsp:nvSpPr>
      <dsp:spPr>
        <a:xfrm rot="5400000">
          <a:off x="5469187" y="-3164590"/>
          <a:ext cx="883334" cy="7476418"/>
        </a:xfrm>
        <a:prstGeom prst="round2SameRect">
          <a:avLst/>
        </a:prstGeom>
        <a:no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复旦大学节能监管平台</a:t>
          </a:r>
          <a:r>
            <a:rPr lang="en-US" altLang="zh-CN" sz="1400" b="1" kern="1200" dirty="0" smtClean="0">
              <a:solidFill>
                <a:srgbClr val="FF0000"/>
              </a:solidFill>
            </a:rPr>
            <a:t>483</a:t>
          </a:r>
          <a:r>
            <a:rPr lang="zh-CN" altLang="en-US" sz="1400" kern="1200" dirty="0" smtClean="0"/>
            <a:t>个一般用电、空调用电和照明用电测点，从</a:t>
          </a:r>
          <a:r>
            <a:rPr lang="en-US" altLang="zh-CN" sz="1400" b="1" kern="1200" dirty="0" smtClean="0">
              <a:solidFill>
                <a:srgbClr val="FF0000"/>
              </a:solidFill>
            </a:rPr>
            <a:t>2016</a:t>
          </a:r>
          <a:r>
            <a:rPr lang="zh-CN" altLang="en-US" sz="1400" b="1" kern="1200" dirty="0" smtClean="0">
              <a:solidFill>
                <a:srgbClr val="FF0000"/>
              </a:solidFill>
            </a:rPr>
            <a:t>年</a:t>
          </a:r>
          <a:r>
            <a:rPr lang="en-US" altLang="zh-CN" sz="1400" b="1" kern="1200" dirty="0" smtClean="0">
              <a:solidFill>
                <a:srgbClr val="FF0000"/>
              </a:solidFill>
            </a:rPr>
            <a:t>1</a:t>
          </a:r>
          <a:r>
            <a:rPr lang="zh-CN" altLang="en-US" sz="1400" b="1" kern="1200" dirty="0" smtClean="0">
              <a:solidFill>
                <a:srgbClr val="FF0000"/>
              </a:solidFill>
            </a:rPr>
            <a:t>月</a:t>
          </a:r>
          <a:r>
            <a:rPr lang="en-US" altLang="zh-CN" sz="1400" b="1" kern="1200" dirty="0" smtClean="0">
              <a:solidFill>
                <a:srgbClr val="FF0000"/>
              </a:solidFill>
            </a:rPr>
            <a:t>1</a:t>
          </a:r>
          <a:r>
            <a:rPr lang="zh-CN" altLang="en-US" sz="1400" b="1" kern="1200" dirty="0" smtClean="0">
              <a:solidFill>
                <a:srgbClr val="FF0000"/>
              </a:solidFill>
            </a:rPr>
            <a:t>日</a:t>
          </a:r>
          <a:r>
            <a:rPr lang="zh-CN" altLang="en-US" sz="1400" kern="1200" dirty="0" smtClean="0"/>
            <a:t>到</a:t>
          </a:r>
          <a:r>
            <a:rPr lang="en-US" altLang="zh-CN" sz="1400" b="1" kern="1200" dirty="0" smtClean="0">
              <a:solidFill>
                <a:srgbClr val="FF0000"/>
              </a:solidFill>
            </a:rPr>
            <a:t>2016</a:t>
          </a:r>
          <a:r>
            <a:rPr lang="zh-CN" altLang="en-US" sz="1400" b="1" kern="1200" dirty="0" smtClean="0">
              <a:solidFill>
                <a:srgbClr val="FF0000"/>
              </a:solidFill>
            </a:rPr>
            <a:t>年</a:t>
          </a:r>
          <a:r>
            <a:rPr lang="en-US" altLang="zh-CN" sz="1400" b="1" kern="1200" dirty="0" smtClean="0">
              <a:solidFill>
                <a:srgbClr val="FF0000"/>
              </a:solidFill>
            </a:rPr>
            <a:t>12</a:t>
          </a:r>
          <a:r>
            <a:rPr lang="zh-CN" altLang="en-US" sz="1400" b="1" kern="1200" dirty="0" smtClean="0">
              <a:solidFill>
                <a:srgbClr val="FF0000"/>
              </a:solidFill>
            </a:rPr>
            <a:t>月</a:t>
          </a:r>
          <a:r>
            <a:rPr lang="en-US" altLang="zh-CN" sz="1400" b="1" kern="1200" dirty="0" smtClean="0">
              <a:solidFill>
                <a:srgbClr val="FF0000"/>
              </a:solidFill>
            </a:rPr>
            <a:t>31</a:t>
          </a:r>
          <a:r>
            <a:rPr lang="zh-CN" altLang="en-US" sz="1400" b="1" kern="1200" dirty="0" smtClean="0">
              <a:solidFill>
                <a:srgbClr val="FF0000"/>
              </a:solidFill>
            </a:rPr>
            <a:t>日</a:t>
          </a:r>
          <a:r>
            <a:rPr lang="zh-CN" altLang="en-US" sz="1400" kern="1200" dirty="0" smtClean="0"/>
            <a:t>的</a:t>
          </a:r>
          <a:r>
            <a:rPr lang="zh-CN" altLang="en-US" sz="1400" b="1" kern="1200" dirty="0" smtClean="0">
              <a:solidFill>
                <a:srgbClr val="FF0000"/>
              </a:solidFill>
            </a:rPr>
            <a:t>每小时</a:t>
          </a:r>
          <a:r>
            <a:rPr lang="zh-CN" altLang="en-US" sz="1400" kern="1200" dirty="0" smtClean="0"/>
            <a:t>能耗数据，以及这些测点的详细信息。</a:t>
          </a:r>
          <a:endParaRPr lang="zh-CN" altLang="en-US" sz="1400" kern="1200" dirty="0"/>
        </a:p>
      </dsp:txBody>
      <dsp:txXfrm rot="-5400000">
        <a:off x="2172646" y="175072"/>
        <a:ext cx="7433297" cy="797092"/>
      </dsp:txXfrm>
    </dsp:sp>
    <dsp:sp modelId="{7EA40E8B-BD68-4D93-A2D3-5A0EA82BC095}">
      <dsp:nvSpPr>
        <dsp:cNvPr id="0" name=""/>
        <dsp:cNvSpPr/>
      </dsp:nvSpPr>
      <dsp:spPr>
        <a:xfrm>
          <a:off x="648079" y="71997"/>
          <a:ext cx="1524566" cy="1003242"/>
        </a:xfrm>
        <a:prstGeom prst="roundRect">
          <a:avLst/>
        </a:prstGeom>
        <a:solidFill>
          <a:schemeClr val="accent2"/>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t>实验数据采集</a:t>
          </a:r>
          <a:endParaRPr lang="zh-CN" altLang="en-US" sz="1400" b="1" kern="1200" dirty="0"/>
        </a:p>
      </dsp:txBody>
      <dsp:txXfrm>
        <a:off x="697053" y="120971"/>
        <a:ext cx="1426618" cy="905294"/>
      </dsp:txXfrm>
    </dsp:sp>
    <dsp:sp modelId="{A6B15CA3-ED02-4B83-A24B-3F7F619763C6}">
      <dsp:nvSpPr>
        <dsp:cNvPr id="0" name=""/>
        <dsp:cNvSpPr/>
      </dsp:nvSpPr>
      <dsp:spPr>
        <a:xfrm rot="5400000">
          <a:off x="5285422" y="-1692174"/>
          <a:ext cx="1250866" cy="7476418"/>
        </a:xfrm>
        <a:prstGeom prst="round2SameRect">
          <a:avLst/>
        </a:prstGeom>
        <a:no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测点选取</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测点编号：</a:t>
          </a:r>
          <a:r>
            <a:rPr lang="en-US" altLang="zh-CN" sz="1400" kern="1200" dirty="0" smtClean="0"/>
            <a:t>13162</a:t>
          </a:r>
          <a:r>
            <a:rPr lang="zh-CN" altLang="en-US" sz="1400" kern="1200" dirty="0" smtClean="0"/>
            <a:t>，测点名称：恒隆物理楼空调电度，能耗类型：</a:t>
          </a:r>
          <a:r>
            <a:rPr lang="zh-CN" altLang="en-US" sz="1400" b="1" kern="1200" dirty="0" smtClean="0">
              <a:solidFill>
                <a:srgbClr val="FF0000"/>
              </a:solidFill>
            </a:rPr>
            <a:t>空调用电</a:t>
          </a:r>
          <a:endParaRPr lang="zh-CN" altLang="en-US" sz="1400" b="1" kern="1200" dirty="0">
            <a:solidFill>
              <a:srgbClr val="FF0000"/>
            </a:solidFill>
          </a:endParaRPr>
        </a:p>
        <a:p>
          <a:pPr marL="228600" lvl="2" indent="-114300" algn="l" defTabSz="622300">
            <a:lnSpc>
              <a:spcPct val="90000"/>
            </a:lnSpc>
            <a:spcBef>
              <a:spcPct val="0"/>
            </a:spcBef>
            <a:spcAft>
              <a:spcPct val="15000"/>
            </a:spcAft>
            <a:buChar char="••"/>
          </a:pPr>
          <a:r>
            <a:rPr lang="zh-CN" altLang="en-US" sz="1400" kern="1200" dirty="0" smtClean="0"/>
            <a:t>测点编号：</a:t>
          </a:r>
          <a:r>
            <a:rPr lang="en-US" altLang="zh-CN" sz="1400" kern="1200" dirty="0" smtClean="0"/>
            <a:t>13475</a:t>
          </a:r>
          <a:r>
            <a:rPr lang="zh-CN" altLang="en-US" sz="1400" kern="1200" dirty="0" smtClean="0"/>
            <a:t>，测点名称：第三教学楼照明电度，能耗类型：</a:t>
          </a:r>
          <a:r>
            <a:rPr lang="zh-CN" altLang="en-US" sz="1400" b="1" kern="1200" dirty="0" smtClean="0">
              <a:solidFill>
                <a:srgbClr val="FF0000"/>
              </a:solidFill>
            </a:rPr>
            <a:t>照明用电</a:t>
          </a:r>
          <a:endParaRPr lang="zh-CN" altLang="en-US" sz="1400" b="1" kern="1200" dirty="0">
            <a:solidFill>
              <a:srgbClr val="FF0000"/>
            </a:solidFill>
          </a:endParaRPr>
        </a:p>
        <a:p>
          <a:pPr marL="228600" lvl="2" indent="-114300" algn="l" defTabSz="622300">
            <a:lnSpc>
              <a:spcPct val="90000"/>
            </a:lnSpc>
            <a:spcBef>
              <a:spcPct val="0"/>
            </a:spcBef>
            <a:spcAft>
              <a:spcPct val="15000"/>
            </a:spcAft>
            <a:buChar char="••"/>
          </a:pPr>
          <a:r>
            <a:rPr lang="zh-CN" altLang="en-US" sz="1400" kern="1200" dirty="0" smtClean="0"/>
            <a:t>测点编号：</a:t>
          </a:r>
          <a:r>
            <a:rPr lang="en-US" altLang="zh-CN" sz="1400" kern="1200" dirty="0" smtClean="0"/>
            <a:t>200010</a:t>
          </a:r>
          <a:r>
            <a:rPr lang="zh-CN" altLang="en-US" sz="1400" kern="1200" dirty="0" smtClean="0"/>
            <a:t>，测点名称：理科图书馆</a:t>
          </a:r>
          <a:r>
            <a:rPr lang="en-US" altLang="zh-CN" sz="1400" kern="1200" dirty="0" smtClean="0"/>
            <a:t>-</a:t>
          </a:r>
          <a:r>
            <a:rPr lang="zh-CN" altLang="en-US" sz="1400" kern="1200" dirty="0" smtClean="0"/>
            <a:t>电度，能耗类型：</a:t>
          </a:r>
          <a:r>
            <a:rPr lang="zh-CN" altLang="en-US" sz="1400" b="1" kern="1200" dirty="0" smtClean="0">
              <a:solidFill>
                <a:srgbClr val="FF0000"/>
              </a:solidFill>
            </a:rPr>
            <a:t>一般用电</a:t>
          </a:r>
          <a:endParaRPr lang="en-US" altLang="zh-CN" sz="1400" b="1" kern="1200" dirty="0" smtClean="0">
            <a:solidFill>
              <a:srgbClr val="FF0000"/>
            </a:solidFill>
          </a:endParaRPr>
        </a:p>
        <a:p>
          <a:pPr marL="114300" lvl="1" indent="-114300" algn="l" defTabSz="622300">
            <a:lnSpc>
              <a:spcPct val="90000"/>
            </a:lnSpc>
            <a:spcBef>
              <a:spcPct val="0"/>
            </a:spcBef>
            <a:spcAft>
              <a:spcPct val="15000"/>
            </a:spcAft>
            <a:buChar char="••"/>
          </a:pPr>
          <a:r>
            <a:rPr lang="zh-CN" altLang="en-US" sz="1400" kern="1200" dirty="0" smtClean="0"/>
            <a:t>对于每个测点，生成</a:t>
          </a:r>
          <a:r>
            <a:rPr lang="en-US" altLang="zh-CN" sz="1400" kern="1200" dirty="0" smtClean="0"/>
            <a:t>4</a:t>
          </a:r>
          <a:r>
            <a:rPr lang="zh-CN" altLang="en-US" sz="1400" kern="1200" dirty="0" smtClean="0"/>
            <a:t>、</a:t>
          </a:r>
          <a:r>
            <a:rPr lang="en-US" altLang="zh-CN" sz="1400" kern="1200" dirty="0" smtClean="0"/>
            <a:t>5</a:t>
          </a:r>
          <a:r>
            <a:rPr lang="zh-CN" altLang="en-US" sz="1400" kern="1200" dirty="0" smtClean="0"/>
            <a:t>、</a:t>
          </a:r>
          <a:r>
            <a:rPr lang="en-US" altLang="zh-CN" sz="1400" kern="1200" dirty="0" smtClean="0"/>
            <a:t>10</a:t>
          </a:r>
          <a:r>
            <a:rPr lang="zh-CN" altLang="en-US" sz="1400" kern="1200" dirty="0" smtClean="0"/>
            <a:t>、</a:t>
          </a:r>
          <a:r>
            <a:rPr lang="en-US" altLang="zh-CN" sz="1400" kern="1200" dirty="0" smtClean="0"/>
            <a:t>11</a:t>
          </a:r>
          <a:r>
            <a:rPr lang="zh-CN" altLang="en-US" sz="1400" kern="1200" dirty="0" smtClean="0"/>
            <a:t>月份，连续</a:t>
          </a:r>
          <a:r>
            <a:rPr lang="en-US" altLang="zh-CN" sz="1400" kern="1200" dirty="0" smtClean="0"/>
            <a:t>24</a:t>
          </a:r>
          <a:r>
            <a:rPr lang="zh-CN" altLang="en-US" sz="1400" kern="1200" dirty="0" smtClean="0"/>
            <a:t>小时</a:t>
          </a:r>
          <a:r>
            <a:rPr lang="en-US" altLang="zh-CN" sz="1400" kern="1200" dirty="0" smtClean="0"/>
            <a:t>-72</a:t>
          </a:r>
          <a:r>
            <a:rPr lang="zh-CN" altLang="en-US" sz="1400" kern="1200" dirty="0" smtClean="0"/>
            <a:t>小时的缺失区间。</a:t>
          </a:r>
          <a:endParaRPr lang="en-US" altLang="zh-CN" sz="1400" b="1" kern="1200" dirty="0" smtClean="0">
            <a:solidFill>
              <a:srgbClr val="FF0000"/>
            </a:solidFill>
          </a:endParaRPr>
        </a:p>
      </dsp:txBody>
      <dsp:txXfrm rot="-5400000">
        <a:off x="2172646" y="1481664"/>
        <a:ext cx="7415356" cy="1128742"/>
      </dsp:txXfrm>
    </dsp:sp>
    <dsp:sp modelId="{C49629D9-8DFD-4DA0-B0A4-BCDDFC63F853}">
      <dsp:nvSpPr>
        <dsp:cNvPr id="0" name=""/>
        <dsp:cNvSpPr/>
      </dsp:nvSpPr>
      <dsp:spPr>
        <a:xfrm>
          <a:off x="648079" y="1348603"/>
          <a:ext cx="1524566" cy="1394862"/>
        </a:xfrm>
        <a:prstGeom prst="roundRect">
          <a:avLst/>
        </a:prstGeom>
        <a:solidFill>
          <a:schemeClr val="accent2"/>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t>生成缺失数据</a:t>
          </a:r>
          <a:r>
            <a:rPr lang="en-US" altLang="zh-CN" sz="1400" b="1" kern="1200" baseline="30000" dirty="0" smtClean="0"/>
            <a:t>[6]</a:t>
          </a:r>
          <a:endParaRPr lang="zh-CN" altLang="en-US" sz="1400" b="1" kern="1200" dirty="0"/>
        </a:p>
      </dsp:txBody>
      <dsp:txXfrm>
        <a:off x="716171" y="1416695"/>
        <a:ext cx="1388382" cy="1258678"/>
      </dsp:txXfrm>
    </dsp:sp>
    <dsp:sp modelId="{028DDAAE-FBA5-4C92-B64D-72CA105A51C8}">
      <dsp:nvSpPr>
        <dsp:cNvPr id="0" name=""/>
        <dsp:cNvSpPr/>
      </dsp:nvSpPr>
      <dsp:spPr>
        <a:xfrm rot="5400000">
          <a:off x="4700879" y="452420"/>
          <a:ext cx="2383770" cy="7512598"/>
        </a:xfrm>
        <a:prstGeom prst="round2SameRect">
          <a:avLst/>
        </a:prstGeom>
        <a:noFill/>
        <a:ln w="254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endParaRPr lang="en-US" altLang="zh-CN" sz="1400" b="1" kern="1200" dirty="0" smtClean="0">
            <a:solidFill>
              <a:srgbClr val="FF0000"/>
            </a:solidFill>
          </a:endParaRPr>
        </a:p>
      </dsp:txBody>
      <dsp:txXfrm rot="-5400000">
        <a:off x="2136465" y="3133200"/>
        <a:ext cx="7396232" cy="2151038"/>
      </dsp:txXfrm>
    </dsp:sp>
    <dsp:sp modelId="{08E49F28-266F-46D3-8F4B-F600AAB1688B}">
      <dsp:nvSpPr>
        <dsp:cNvPr id="0" name=""/>
        <dsp:cNvSpPr/>
      </dsp:nvSpPr>
      <dsp:spPr>
        <a:xfrm>
          <a:off x="648079" y="3016829"/>
          <a:ext cx="1488386" cy="2383781"/>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t>初步实验结果</a:t>
          </a:r>
          <a:endParaRPr lang="en-US" altLang="zh-CN" sz="1400" b="1" kern="1200" dirty="0" smtClean="0"/>
        </a:p>
        <a:p>
          <a:pPr lvl="0" algn="ctr" defTabSz="622300">
            <a:lnSpc>
              <a:spcPct val="90000"/>
            </a:lnSpc>
            <a:spcBef>
              <a:spcPct val="0"/>
            </a:spcBef>
            <a:spcAft>
              <a:spcPct val="35000"/>
            </a:spcAft>
          </a:pPr>
          <a:r>
            <a:rPr lang="en-US" altLang="zh-CN" sz="1400" b="1" kern="1200" dirty="0" smtClean="0"/>
            <a:t>K=3</a:t>
          </a:r>
          <a:endParaRPr lang="en-US" altLang="zh-CN" sz="1400" b="1" kern="1200" dirty="0" smtClean="0"/>
        </a:p>
      </dsp:txBody>
      <dsp:txXfrm>
        <a:off x="720736" y="3089486"/>
        <a:ext cx="1343072" cy="223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30E89-4BB2-43B5-9632-8E637664EB63}">
      <dsp:nvSpPr>
        <dsp:cNvPr id="0" name=""/>
        <dsp:cNvSpPr/>
      </dsp:nvSpPr>
      <dsp:spPr>
        <a:xfrm>
          <a:off x="864104" y="0"/>
          <a:ext cx="3672408" cy="3672408"/>
        </a:xfrm>
        <a:prstGeom prst="triangl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F582E-B054-44A7-9110-8B4DB6BB1713}">
      <dsp:nvSpPr>
        <dsp:cNvPr id="0" name=""/>
        <dsp:cNvSpPr/>
      </dsp:nvSpPr>
      <dsp:spPr>
        <a:xfrm>
          <a:off x="2556612" y="369213"/>
          <a:ext cx="2988008" cy="869327"/>
        </a:xfrm>
        <a:prstGeom prst="roundRect">
          <a:avLst/>
        </a:prstGeom>
        <a:solidFill>
          <a:schemeClr val="bg1"/>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第</a:t>
          </a:r>
          <a:r>
            <a:rPr lang="en-US" altLang="zh-CN" sz="1400" kern="1200" dirty="0" smtClean="0"/>
            <a:t>3</a:t>
          </a:r>
          <a:r>
            <a:rPr lang="zh-CN" altLang="en-US" sz="1400" kern="1200" dirty="0" smtClean="0"/>
            <a:t>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将功能模块集成到复旦大学节能监管平台运行维护系统中</a:t>
          </a:r>
          <a:endParaRPr lang="zh-CN" altLang="en-US" sz="1400" kern="1200" dirty="0"/>
        </a:p>
      </dsp:txBody>
      <dsp:txXfrm>
        <a:off x="2599049" y="411650"/>
        <a:ext cx="2903134" cy="784453"/>
      </dsp:txXfrm>
    </dsp:sp>
    <dsp:sp modelId="{55A7F9F7-2248-4CBA-9E43-C4350069BCBE}">
      <dsp:nvSpPr>
        <dsp:cNvPr id="0" name=""/>
        <dsp:cNvSpPr/>
      </dsp:nvSpPr>
      <dsp:spPr>
        <a:xfrm>
          <a:off x="2522918" y="1347207"/>
          <a:ext cx="3055395" cy="869327"/>
        </a:xfrm>
        <a:prstGeom prst="roundRect">
          <a:avLst/>
        </a:prstGeom>
        <a:solidFill>
          <a:schemeClr val="bg1"/>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第</a:t>
          </a:r>
          <a:r>
            <a:rPr lang="en-US" altLang="zh-CN" sz="1400" kern="1200" dirty="0" smtClean="0"/>
            <a:t>2</a:t>
          </a:r>
          <a:r>
            <a:rPr lang="zh-CN" altLang="en-US" sz="1400" kern="1200" dirty="0" smtClean="0"/>
            <a:t>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实现缺失数据填补策略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实现关联测点间缺失数据处理策略</a:t>
          </a:r>
          <a:endParaRPr lang="zh-CN" altLang="en-US" sz="1400" kern="1200" dirty="0"/>
        </a:p>
      </dsp:txBody>
      <dsp:txXfrm>
        <a:off x="2565355" y="1389644"/>
        <a:ext cx="2970521" cy="784453"/>
      </dsp:txXfrm>
    </dsp:sp>
    <dsp:sp modelId="{1F94F597-0E26-4C65-8161-A0E7585AAB52}">
      <dsp:nvSpPr>
        <dsp:cNvPr id="0" name=""/>
        <dsp:cNvSpPr/>
      </dsp:nvSpPr>
      <dsp:spPr>
        <a:xfrm>
          <a:off x="2497377" y="2325200"/>
          <a:ext cx="3106478" cy="869327"/>
        </a:xfrm>
        <a:prstGeom prst="roundRect">
          <a:avLst/>
        </a:prstGeom>
        <a:solidFill>
          <a:schemeClr val="bg1"/>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第</a:t>
          </a:r>
          <a:r>
            <a:rPr lang="en-US" altLang="zh-CN" sz="1400" kern="1200" dirty="0" smtClean="0"/>
            <a:t>1</a:t>
          </a:r>
          <a:r>
            <a:rPr lang="zh-CN" altLang="en-US" sz="1400" kern="1200" dirty="0" smtClean="0"/>
            <a:t>步、</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深入完善填补算法实验</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增加对比实验</a:t>
          </a:r>
          <a:endParaRPr lang="zh-CN" altLang="en-US" sz="1400" kern="1200" dirty="0"/>
        </a:p>
      </dsp:txBody>
      <dsp:txXfrm>
        <a:off x="2539814" y="2367637"/>
        <a:ext cx="3021604" cy="78445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Layout" Target="../diagrams/layout1.xml"/><Relationship Id="rId7"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2400" b="1" dirty="0" smtClean="0">
                <a:latin typeface="黑体" pitchFamily="49" charset="-122"/>
                <a:ea typeface="黑体" pitchFamily="49" charset="-122"/>
                <a:cs typeface="Arial" pitchFamily="34" charset="0"/>
              </a:rPr>
              <a:t>基于</a:t>
            </a:r>
            <a:r>
              <a:rPr lang="zh-CN" altLang="en-US" sz="2400" b="1" dirty="0">
                <a:latin typeface="黑体" pitchFamily="49" charset="-122"/>
                <a:ea typeface="黑体" pitchFamily="49" charset="-122"/>
                <a:cs typeface="Arial" pitchFamily="34" charset="0"/>
              </a:rPr>
              <a:t>连续等式约束优化</a:t>
            </a:r>
            <a:r>
              <a:rPr lang="zh-CN" altLang="en-US" sz="2400" b="1" dirty="0" smtClean="0">
                <a:latin typeface="黑体" pitchFamily="49" charset="-122"/>
                <a:ea typeface="黑体" pitchFamily="49" charset="-122"/>
                <a:cs typeface="Arial" pitchFamily="34" charset="0"/>
              </a:rPr>
              <a:t>的</a:t>
            </a:r>
            <a:r>
              <a:rPr lang="en-US" altLang="zh-CN" sz="2400" b="1" dirty="0" smtClean="0">
                <a:latin typeface="黑体" pitchFamily="49" charset="-122"/>
                <a:ea typeface="黑体" pitchFamily="49" charset="-122"/>
                <a:cs typeface="Arial" pitchFamily="34" charset="0"/>
              </a:rPr>
              <a:t/>
            </a:r>
            <a:br>
              <a:rPr lang="en-US" altLang="zh-CN" sz="2400" b="1" dirty="0" smtClean="0">
                <a:latin typeface="黑体" pitchFamily="49" charset="-122"/>
                <a:ea typeface="黑体" pitchFamily="49" charset="-122"/>
                <a:cs typeface="Arial" pitchFamily="34" charset="0"/>
              </a:rPr>
            </a:br>
            <a:r>
              <a:rPr lang="zh-CN" altLang="en-US" sz="2400" b="1" dirty="0" smtClean="0">
                <a:latin typeface="黑体" pitchFamily="49" charset="-122"/>
                <a:ea typeface="黑体" pitchFamily="49" charset="-122"/>
                <a:cs typeface="Arial" pitchFamily="34" charset="0"/>
              </a:rPr>
              <a:t>缺失</a:t>
            </a:r>
            <a:r>
              <a:rPr lang="zh-CN" altLang="en-US" sz="2400" b="1" dirty="0">
                <a:latin typeface="黑体" pitchFamily="49" charset="-122"/>
                <a:ea typeface="黑体" pitchFamily="49" charset="-122"/>
                <a:cs typeface="Arial" pitchFamily="34" charset="0"/>
              </a:rPr>
              <a:t>能耗</a:t>
            </a:r>
            <a:r>
              <a:rPr lang="zh-CN" altLang="en-US" sz="2400" b="1" dirty="0" smtClean="0">
                <a:latin typeface="黑体" pitchFamily="49" charset="-122"/>
                <a:ea typeface="黑体" pitchFamily="49" charset="-122"/>
                <a:cs typeface="Arial" pitchFamily="34" charset="0"/>
              </a:rPr>
              <a:t>数据</a:t>
            </a:r>
            <a:r>
              <a:rPr lang="zh-CN" altLang="en-US" sz="2400" b="1" dirty="0" smtClean="0">
                <a:latin typeface="黑体" pitchFamily="49" charset="-122"/>
                <a:ea typeface="黑体" pitchFamily="49" charset="-122"/>
                <a:cs typeface="Arial" pitchFamily="34" charset="0"/>
              </a:rPr>
              <a:t>填补</a:t>
            </a:r>
            <a:r>
              <a:rPr lang="zh-CN" altLang="en-US" sz="2400" b="1" dirty="0" smtClean="0">
                <a:latin typeface="黑体" pitchFamily="49" charset="-122"/>
                <a:ea typeface="黑体" pitchFamily="49" charset="-122"/>
                <a:cs typeface="Arial" pitchFamily="34" charset="0"/>
              </a:rPr>
              <a:t>工具的设计与实现</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5292080" y="4204284"/>
            <a:ext cx="2608406" cy="738664"/>
          </a:xfrm>
          <a:prstGeom prst="rect">
            <a:avLst/>
          </a:prstGeom>
          <a:noFill/>
        </p:spPr>
        <p:txBody>
          <a:bodyPr wrap="none" rtlCol="0">
            <a:spAutoFit/>
          </a:bodyPr>
          <a:lstStyle/>
          <a:p>
            <a:r>
              <a:rPr lang="zh-CN" altLang="en-US" sz="1400" b="1" dirty="0">
                <a:latin typeface="+mn-ea"/>
                <a:cs typeface="Arial" pitchFamily="34" charset="0"/>
              </a:rPr>
              <a:t>答辩人：</a:t>
            </a:r>
            <a:r>
              <a:rPr lang="zh-CN" altLang="en-US" sz="1400" b="1" dirty="0" smtClean="0">
                <a:latin typeface="+mn-ea"/>
                <a:cs typeface="Arial" pitchFamily="34" charset="0"/>
              </a:rPr>
              <a:t>曾彬（</a:t>
            </a:r>
            <a:r>
              <a:rPr lang="en-US" altLang="zh-CN" sz="1400" b="1" dirty="0" smtClean="0">
                <a:latin typeface="+mn-ea"/>
                <a:cs typeface="Arial" pitchFamily="34" charset="0"/>
              </a:rPr>
              <a:t>15210240099</a:t>
            </a:r>
            <a:r>
              <a:rPr lang="zh-CN" altLang="en-US" sz="1400" b="1" dirty="0" smtClean="0">
                <a:latin typeface="+mn-ea"/>
                <a:cs typeface="Arial" pitchFamily="34" charset="0"/>
              </a:rPr>
              <a:t>）</a:t>
            </a:r>
            <a:endParaRPr lang="en-US" altLang="zh-CN" sz="1400" b="1" dirty="0" smtClean="0">
              <a:latin typeface="+mn-ea"/>
              <a:cs typeface="Arial" pitchFamily="34" charset="0"/>
            </a:endParaRPr>
          </a:p>
          <a:p>
            <a:endParaRPr lang="en-US" altLang="zh-CN" sz="1400" b="1" dirty="0">
              <a:latin typeface="+mn-ea"/>
              <a:cs typeface="Arial" pitchFamily="34" charset="0"/>
            </a:endParaRPr>
          </a:p>
          <a:p>
            <a:r>
              <a:rPr lang="zh-CN" altLang="en-US" sz="1400" b="1" dirty="0">
                <a:latin typeface="+mn-ea"/>
                <a:cs typeface="Arial" pitchFamily="34" charset="0"/>
              </a:rPr>
              <a:t>导  师：丁向华副教授</a:t>
            </a:r>
          </a:p>
        </p:txBody>
      </p:sp>
      <p:cxnSp>
        <p:nvCxnSpPr>
          <p:cNvPr id="7" name="直接连接符 6"/>
          <p:cNvCxnSpPr/>
          <p:nvPr/>
        </p:nvCxnSpPr>
        <p:spPr>
          <a:xfrm>
            <a:off x="1823955" y="5517232"/>
            <a:ext cx="568863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51138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9007"/>
            <a:ext cx="7772400" cy="576064"/>
          </a:xfrm>
        </p:spPr>
        <p:txBody>
          <a:bodyPr>
            <a:normAutofit/>
          </a:bodyPr>
          <a:lstStyle/>
          <a:p>
            <a:r>
              <a:rPr lang="zh-CN" altLang="en-US" sz="2400" b="1" dirty="0">
                <a:latin typeface="黑体" pitchFamily="49" charset="-122"/>
                <a:ea typeface="黑体" pitchFamily="49" charset="-122"/>
                <a:cs typeface="Arial" pitchFamily="34" charset="0"/>
              </a:rPr>
              <a:t>已完成工作</a:t>
            </a: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 name="图示 7"/>
          <p:cNvGraphicFramePr/>
          <p:nvPr>
            <p:extLst>
              <p:ext uri="{D42A27DB-BD31-4B8C-83A1-F6EECF244321}">
                <p14:modId xmlns:p14="http://schemas.microsoft.com/office/powerpoint/2010/main" val="157478388"/>
              </p:ext>
            </p:extLst>
          </p:nvPr>
        </p:nvGraphicFramePr>
        <p:xfrm>
          <a:off x="-540568" y="1196752"/>
          <a:ext cx="10297144"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表 8"/>
          <p:cNvGraphicFramePr/>
          <p:nvPr>
            <p:extLst>
              <p:ext uri="{D42A27DB-BD31-4B8C-83A1-F6EECF244321}">
                <p14:modId xmlns:p14="http://schemas.microsoft.com/office/powerpoint/2010/main" val="2184885050"/>
              </p:ext>
            </p:extLst>
          </p:nvPr>
        </p:nvGraphicFramePr>
        <p:xfrm>
          <a:off x="1619672" y="4221088"/>
          <a:ext cx="2532021" cy="172819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图表 9"/>
          <p:cNvGraphicFramePr/>
          <p:nvPr>
            <p:extLst>
              <p:ext uri="{D42A27DB-BD31-4B8C-83A1-F6EECF244321}">
                <p14:modId xmlns:p14="http://schemas.microsoft.com/office/powerpoint/2010/main" val="2838489774"/>
              </p:ext>
            </p:extLst>
          </p:nvPr>
        </p:nvGraphicFramePr>
        <p:xfrm>
          <a:off x="4139952" y="4293096"/>
          <a:ext cx="2520280" cy="172819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 name="图表 10"/>
          <p:cNvGraphicFramePr/>
          <p:nvPr>
            <p:extLst>
              <p:ext uri="{D42A27DB-BD31-4B8C-83A1-F6EECF244321}">
                <p14:modId xmlns:p14="http://schemas.microsoft.com/office/powerpoint/2010/main" val="509944750"/>
              </p:ext>
            </p:extLst>
          </p:nvPr>
        </p:nvGraphicFramePr>
        <p:xfrm>
          <a:off x="6516216" y="4293096"/>
          <a:ext cx="2592288" cy="1800200"/>
        </p:xfrm>
        <a:graphic>
          <a:graphicData uri="http://schemas.openxmlformats.org/drawingml/2006/chart">
            <c:chart xmlns:c="http://schemas.openxmlformats.org/drawingml/2006/chart" xmlns:r="http://schemas.openxmlformats.org/officeDocument/2006/relationships" r:id="rId9"/>
          </a:graphicData>
        </a:graphic>
      </p:graphicFrame>
      <p:sp>
        <p:nvSpPr>
          <p:cNvPr id="6" name="TextBox 5"/>
          <p:cNvSpPr txBox="1"/>
          <p:nvPr/>
        </p:nvSpPr>
        <p:spPr>
          <a:xfrm>
            <a:off x="1739978" y="6021288"/>
            <a:ext cx="2029723" cy="307777"/>
          </a:xfrm>
          <a:prstGeom prst="rect">
            <a:avLst/>
          </a:prstGeom>
          <a:noFill/>
        </p:spPr>
        <p:txBody>
          <a:bodyPr wrap="none" rtlCol="0">
            <a:spAutoFit/>
          </a:bodyPr>
          <a:lstStyle/>
          <a:p>
            <a:r>
              <a:rPr lang="zh-CN" altLang="en-US" sz="1400" dirty="0" smtClean="0"/>
              <a:t>图</a:t>
            </a:r>
            <a:r>
              <a:rPr lang="en-US" altLang="zh-CN" sz="1400" dirty="0" smtClean="0"/>
              <a:t>1 </a:t>
            </a:r>
            <a:r>
              <a:rPr lang="zh-CN" altLang="en-US" sz="1400" dirty="0" smtClean="0"/>
              <a:t>测点</a:t>
            </a:r>
            <a:r>
              <a:rPr lang="en-US" altLang="zh-CN" sz="1400" dirty="0"/>
              <a:t>13162</a:t>
            </a:r>
            <a:r>
              <a:rPr lang="zh-CN" altLang="en-US" sz="1400" dirty="0" smtClean="0"/>
              <a:t>填补结果</a:t>
            </a:r>
            <a:endParaRPr lang="zh-CN" altLang="en-US" sz="1400" dirty="0"/>
          </a:p>
        </p:txBody>
      </p:sp>
      <p:sp>
        <p:nvSpPr>
          <p:cNvPr id="12" name="TextBox 11"/>
          <p:cNvSpPr txBox="1"/>
          <p:nvPr/>
        </p:nvSpPr>
        <p:spPr>
          <a:xfrm>
            <a:off x="4211960" y="6021288"/>
            <a:ext cx="2029723" cy="307777"/>
          </a:xfrm>
          <a:prstGeom prst="rect">
            <a:avLst/>
          </a:prstGeom>
          <a:noFill/>
        </p:spPr>
        <p:txBody>
          <a:bodyPr wrap="none" rtlCol="0">
            <a:spAutoFit/>
          </a:bodyPr>
          <a:lstStyle/>
          <a:p>
            <a:r>
              <a:rPr lang="zh-CN" altLang="en-US" sz="1400" dirty="0" smtClean="0"/>
              <a:t>图</a:t>
            </a:r>
            <a:r>
              <a:rPr lang="en-US" altLang="zh-CN" sz="1400" dirty="0" smtClean="0"/>
              <a:t>2 </a:t>
            </a:r>
            <a:r>
              <a:rPr lang="zh-CN" altLang="en-US" sz="1400" dirty="0" smtClean="0"/>
              <a:t>测点</a:t>
            </a:r>
            <a:r>
              <a:rPr lang="en-US" altLang="zh-CN" sz="1400" dirty="0"/>
              <a:t>13475</a:t>
            </a:r>
            <a:r>
              <a:rPr lang="zh-CN" altLang="en-US" sz="1400" dirty="0" smtClean="0"/>
              <a:t>填补结果</a:t>
            </a:r>
            <a:endParaRPr lang="zh-CN" altLang="en-US" sz="1400" dirty="0"/>
          </a:p>
        </p:txBody>
      </p:sp>
      <p:sp>
        <p:nvSpPr>
          <p:cNvPr id="13" name="TextBox 12"/>
          <p:cNvSpPr txBox="1"/>
          <p:nvPr/>
        </p:nvSpPr>
        <p:spPr>
          <a:xfrm>
            <a:off x="6732240" y="6021288"/>
            <a:ext cx="2121093" cy="307777"/>
          </a:xfrm>
          <a:prstGeom prst="rect">
            <a:avLst/>
          </a:prstGeom>
          <a:noFill/>
        </p:spPr>
        <p:txBody>
          <a:bodyPr wrap="none" rtlCol="0">
            <a:spAutoFit/>
          </a:bodyPr>
          <a:lstStyle/>
          <a:p>
            <a:r>
              <a:rPr lang="zh-CN" altLang="en-US" sz="1400" dirty="0" smtClean="0"/>
              <a:t>图</a:t>
            </a:r>
            <a:r>
              <a:rPr lang="en-US" altLang="zh-CN" sz="1400" dirty="0" smtClean="0"/>
              <a:t>3 </a:t>
            </a:r>
            <a:r>
              <a:rPr lang="zh-CN" altLang="en-US" sz="1400" dirty="0" smtClean="0"/>
              <a:t>测点</a:t>
            </a:r>
            <a:r>
              <a:rPr lang="en-US" altLang="zh-CN" sz="1400" dirty="0"/>
              <a:t>200010</a:t>
            </a:r>
            <a:r>
              <a:rPr lang="zh-CN" altLang="en-US" sz="1400" dirty="0" smtClean="0"/>
              <a:t>填补结果</a:t>
            </a:r>
            <a:endParaRPr lang="zh-CN" altLang="en-US" sz="1400" dirty="0"/>
          </a:p>
        </p:txBody>
      </p:sp>
    </p:spTree>
    <p:extLst>
      <p:ext uri="{BB962C8B-B14F-4D97-AF65-F5344CB8AC3E}">
        <p14:creationId xmlns:p14="http://schemas.microsoft.com/office/powerpoint/2010/main" val="1950420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9007"/>
            <a:ext cx="7772400" cy="576064"/>
          </a:xfrm>
        </p:spPr>
        <p:txBody>
          <a:bodyPr>
            <a:normAutofit/>
          </a:bodyPr>
          <a:lstStyle/>
          <a:p>
            <a:r>
              <a:rPr lang="zh-CN" altLang="en-US" sz="2400" b="1" dirty="0" smtClean="0">
                <a:latin typeface="黑体" pitchFamily="49" charset="-122"/>
                <a:ea typeface="黑体" pitchFamily="49" charset="-122"/>
                <a:cs typeface="Arial" pitchFamily="34" charset="0"/>
              </a:rPr>
              <a:t>后续工作</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229200"/>
            <a:ext cx="5688632"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图示 11"/>
          <p:cNvGraphicFramePr/>
          <p:nvPr>
            <p:extLst>
              <p:ext uri="{D42A27DB-BD31-4B8C-83A1-F6EECF244321}">
                <p14:modId xmlns:p14="http://schemas.microsoft.com/office/powerpoint/2010/main" val="1644146240"/>
              </p:ext>
            </p:extLst>
          </p:nvPr>
        </p:nvGraphicFramePr>
        <p:xfrm>
          <a:off x="1547664" y="1340768"/>
          <a:ext cx="6624736"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909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9007"/>
            <a:ext cx="7772400" cy="576064"/>
          </a:xfrm>
        </p:spPr>
        <p:txBody>
          <a:bodyPr>
            <a:normAutofit/>
          </a:bodyPr>
          <a:lstStyle/>
          <a:p>
            <a:r>
              <a:rPr lang="zh-CN" altLang="en-US" sz="2400" b="1" dirty="0" smtClean="0">
                <a:latin typeface="黑体" pitchFamily="49" charset="-122"/>
                <a:ea typeface="黑体" pitchFamily="49" charset="-122"/>
                <a:cs typeface="Arial" pitchFamily="34" charset="0"/>
              </a:rPr>
              <a:t>参考文献</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373216"/>
            <a:ext cx="5688632" cy="0"/>
          </a:xfrm>
          <a:prstGeom prst="line">
            <a:avLst/>
          </a:prstGeom>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971600" y="1187455"/>
            <a:ext cx="7632848" cy="4185761"/>
          </a:xfrm>
          <a:prstGeom prst="rect">
            <a:avLst/>
          </a:prstGeom>
          <a:noFill/>
        </p:spPr>
        <p:txBody>
          <a:bodyPr wrap="square" rtlCol="0">
            <a:spAutoFit/>
          </a:bodyPr>
          <a:lstStyle/>
          <a:p>
            <a:r>
              <a:rPr lang="en-US" altLang="zh-CN" sz="1400" dirty="0" smtClean="0"/>
              <a:t>[1] </a:t>
            </a:r>
            <a:r>
              <a:rPr lang="zh-CN" altLang="en-US" sz="1400" dirty="0" smtClean="0"/>
              <a:t>杨石</a:t>
            </a:r>
            <a:r>
              <a:rPr lang="en-US" altLang="zh-CN" sz="1400" dirty="0"/>
              <a:t>, </a:t>
            </a:r>
            <a:r>
              <a:rPr lang="zh-CN" altLang="en-US" sz="1400" dirty="0"/>
              <a:t>罗淑湘</a:t>
            </a:r>
            <a:r>
              <a:rPr lang="en-US" altLang="zh-CN" sz="1400" dirty="0"/>
              <a:t>, </a:t>
            </a:r>
            <a:r>
              <a:rPr lang="zh-CN" altLang="en-US" sz="1400" dirty="0"/>
              <a:t>钟衍</a:t>
            </a:r>
            <a:r>
              <a:rPr lang="en-US" altLang="zh-CN" sz="1400" dirty="0"/>
              <a:t>,</a:t>
            </a:r>
            <a:r>
              <a:rPr lang="zh-CN" altLang="en-US" sz="1400" dirty="0"/>
              <a:t>等</a:t>
            </a:r>
            <a:r>
              <a:rPr lang="en-US" altLang="zh-CN" sz="1400" dirty="0"/>
              <a:t>. </a:t>
            </a:r>
            <a:r>
              <a:rPr lang="zh-CN" altLang="en-US" sz="1400" dirty="0"/>
              <a:t>大型公共建筑能耗监测平台存在问题及其初步解决方案</a:t>
            </a:r>
            <a:r>
              <a:rPr lang="en-US" altLang="zh-CN" sz="1400" dirty="0"/>
              <a:t>[J]. </a:t>
            </a:r>
            <a:r>
              <a:rPr lang="zh-CN" altLang="en-US" sz="1400" dirty="0"/>
              <a:t>建筑技术</a:t>
            </a:r>
            <a:r>
              <a:rPr lang="en-US" altLang="zh-CN" sz="1400" dirty="0"/>
              <a:t>, 2014, 45(8):714-718</a:t>
            </a:r>
            <a:r>
              <a:rPr lang="en-US" altLang="zh-CN" sz="1400" dirty="0" smtClean="0"/>
              <a:t>.</a:t>
            </a:r>
          </a:p>
          <a:p>
            <a:endParaRPr lang="en-US" altLang="zh-CN" sz="1400" dirty="0" smtClean="0"/>
          </a:p>
          <a:p>
            <a:r>
              <a:rPr lang="en-US" altLang="zh-CN" sz="1400" dirty="0" smtClean="0"/>
              <a:t>[2]</a:t>
            </a:r>
            <a:r>
              <a:rPr lang="en-US" altLang="zh-CN" sz="1400" dirty="0"/>
              <a:t> Chen H, </a:t>
            </a:r>
            <a:r>
              <a:rPr lang="en-US" altLang="zh-CN" sz="1400" dirty="0" err="1"/>
              <a:t>Claridge</a:t>
            </a:r>
            <a:r>
              <a:rPr lang="en-US" altLang="zh-CN" sz="1400" dirty="0"/>
              <a:t> D E. Procedures for Filling Short Gaps in Energy Use and Weather Data[J]. [660]Symposium on Improving Building Systems in Hot and Humid Climates, 2000.</a:t>
            </a:r>
            <a:endParaRPr lang="en-US" altLang="zh-CN" sz="1400" dirty="0" smtClean="0"/>
          </a:p>
          <a:p>
            <a:endParaRPr lang="en-US" altLang="zh-CN" sz="1400" dirty="0" smtClean="0"/>
          </a:p>
          <a:p>
            <a:r>
              <a:rPr lang="en-US" altLang="zh-CN" sz="1400" dirty="0" smtClean="0"/>
              <a:t>[3]</a:t>
            </a:r>
            <a:r>
              <a:rPr lang="en-US" altLang="zh-CN" sz="1400" dirty="0"/>
              <a:t> </a:t>
            </a:r>
            <a:r>
              <a:rPr lang="en-US" altLang="zh-CN" sz="1400" dirty="0" err="1"/>
              <a:t>Xue</a:t>
            </a:r>
            <a:r>
              <a:rPr lang="en-US" altLang="zh-CN" sz="1400" dirty="0"/>
              <a:t>-Yong Y E, Jun-</a:t>
            </a:r>
            <a:r>
              <a:rPr lang="en-US" altLang="zh-CN" sz="1400" dirty="0" err="1"/>
              <a:t>Ji</a:t>
            </a:r>
            <a:r>
              <a:rPr lang="en-US" altLang="zh-CN" sz="1400" dirty="0"/>
              <a:t> W U, Yang W, et al. The Correction of the Bad Data in Power </a:t>
            </a:r>
            <a:r>
              <a:rPr lang="en-US" altLang="zh-CN" sz="1400" dirty="0" smtClean="0"/>
              <a:t>System Based on </a:t>
            </a:r>
            <a:r>
              <a:rPr lang="en-US" altLang="zh-CN" sz="1400" dirty="0"/>
              <a:t>Neural Network[J]. Power System Technology, 2007, 52(5):692-696.</a:t>
            </a:r>
            <a:endParaRPr lang="en-US" altLang="zh-CN" sz="1400" dirty="0" smtClean="0"/>
          </a:p>
          <a:p>
            <a:endParaRPr lang="en-US" altLang="zh-CN" sz="1400" dirty="0" smtClean="0"/>
          </a:p>
          <a:p>
            <a:r>
              <a:rPr lang="en-US" altLang="zh-CN" sz="1400" dirty="0" smtClean="0"/>
              <a:t>[4]</a:t>
            </a:r>
            <a:r>
              <a:rPr lang="en-US" altLang="zh-CN" sz="1400" dirty="0"/>
              <a:t> Pan L, Li J. K-Nearest Neighbor Based Missing Data Estimation Algorithm in Wireless Sensor Networks[J]. Wireless Sensor Network, 2010, 2(2):115-122.</a:t>
            </a:r>
            <a:endParaRPr lang="en-US" altLang="zh-CN" sz="1400" dirty="0" smtClean="0"/>
          </a:p>
          <a:p>
            <a:endParaRPr lang="en-US" altLang="zh-CN" sz="1400" dirty="0" smtClean="0"/>
          </a:p>
          <a:p>
            <a:r>
              <a:rPr lang="en-US" altLang="zh-CN" sz="1400" dirty="0" smtClean="0"/>
              <a:t>[5]</a:t>
            </a:r>
            <a:r>
              <a:rPr lang="en-US" altLang="zh-CN" sz="1400" dirty="0"/>
              <a:t> </a:t>
            </a:r>
            <a:r>
              <a:rPr lang="en-US" altLang="zh-CN" sz="1400" dirty="0" err="1"/>
              <a:t>Baltazar</a:t>
            </a:r>
            <a:r>
              <a:rPr lang="en-US" altLang="zh-CN" sz="1400" dirty="0"/>
              <a:t> J C, </a:t>
            </a:r>
            <a:r>
              <a:rPr lang="en-US" altLang="zh-CN" sz="1400" dirty="0" err="1"/>
              <a:t>Claridge</a:t>
            </a:r>
            <a:r>
              <a:rPr lang="en-US" altLang="zh-CN" sz="1400" dirty="0"/>
              <a:t> D E. Study of cubic splines and Fourier series as interpolation </a:t>
            </a:r>
            <a:r>
              <a:rPr lang="en-US" altLang="zh-CN" sz="1400" dirty="0" smtClean="0"/>
              <a:t>techniques for </a:t>
            </a:r>
            <a:r>
              <a:rPr lang="en-US" altLang="zh-CN" sz="1400" dirty="0"/>
              <a:t>filling in short periods of missing building energy use and weather data[J]. </a:t>
            </a:r>
            <a:r>
              <a:rPr lang="en-US" altLang="zh-CN" sz="1400" dirty="0" smtClean="0"/>
              <a:t>Journal </a:t>
            </a:r>
            <a:r>
              <a:rPr lang="en-US" altLang="zh-CN" sz="1400" dirty="0"/>
              <a:t>of Solar </a:t>
            </a:r>
            <a:r>
              <a:rPr lang="en-US" altLang="zh-CN" sz="1400" dirty="0" smtClean="0"/>
              <a:t>Energy Engineering</a:t>
            </a:r>
            <a:r>
              <a:rPr lang="en-US" altLang="zh-CN" sz="1400" dirty="0"/>
              <a:t>, 2006, 128(2): 226-230.</a:t>
            </a:r>
            <a:endParaRPr lang="en-US" altLang="zh-CN" sz="1400" dirty="0" smtClean="0"/>
          </a:p>
          <a:p>
            <a:endParaRPr lang="en-US" altLang="zh-CN" sz="1400" dirty="0" smtClean="0"/>
          </a:p>
          <a:p>
            <a:r>
              <a:rPr lang="en-US" altLang="zh-CN" sz="1400" dirty="0" smtClean="0"/>
              <a:t>[6]</a:t>
            </a:r>
            <a:r>
              <a:rPr lang="en-US" altLang="zh-CN" sz="1400" dirty="0"/>
              <a:t> Yi X, </a:t>
            </a:r>
            <a:r>
              <a:rPr lang="en-US" altLang="zh-CN" sz="1400" dirty="0" err="1"/>
              <a:t>Zheng</a:t>
            </a:r>
            <a:r>
              <a:rPr lang="en-US" altLang="zh-CN" sz="1400" dirty="0"/>
              <a:t> Y, Zhang J, et al. ST-MVL: Filling Missing Values in Geo-sensory Time Series Data[J]. 2016</a:t>
            </a:r>
            <a:r>
              <a:rPr lang="en-US" altLang="zh-CN" sz="1400" dirty="0" smtClean="0"/>
              <a:t>.</a:t>
            </a:r>
          </a:p>
          <a:p>
            <a:endParaRPr lang="en-US" altLang="zh-CN" sz="1400" dirty="0"/>
          </a:p>
          <a:p>
            <a:r>
              <a:rPr lang="en-US" altLang="zh-CN" sz="1400" dirty="0" smtClean="0"/>
              <a:t>[7]</a:t>
            </a:r>
            <a:r>
              <a:rPr lang="zh-CN" altLang="en-US" sz="1400" dirty="0"/>
              <a:t>恩格尔布雷希特</a:t>
            </a:r>
            <a:r>
              <a:rPr lang="en-US" altLang="zh-CN" sz="1400" dirty="0"/>
              <a:t>. </a:t>
            </a:r>
            <a:r>
              <a:rPr lang="zh-CN" altLang="en-US" sz="1400" dirty="0"/>
              <a:t>计算群体智能基础</a:t>
            </a:r>
            <a:r>
              <a:rPr lang="en-US" altLang="zh-CN" sz="1400" dirty="0"/>
              <a:t>[M]. </a:t>
            </a:r>
            <a:r>
              <a:rPr lang="zh-CN" altLang="en-US" sz="1400" dirty="0"/>
              <a:t>清华大学出版社</a:t>
            </a:r>
            <a:r>
              <a:rPr lang="en-US" altLang="zh-CN" sz="1400" dirty="0"/>
              <a:t>, 2009.</a:t>
            </a:r>
            <a:endParaRPr lang="zh-CN" altLang="en-US" sz="1400" dirty="0"/>
          </a:p>
        </p:txBody>
      </p:sp>
    </p:spTree>
    <p:extLst>
      <p:ext uri="{BB962C8B-B14F-4D97-AF65-F5344CB8AC3E}">
        <p14:creationId xmlns:p14="http://schemas.microsoft.com/office/powerpoint/2010/main" val="1017131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229200"/>
            <a:ext cx="5688632" cy="0"/>
          </a:xfrm>
          <a:prstGeom prst="line">
            <a:avLst/>
          </a:prstGeom>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3563888" y="2397513"/>
            <a:ext cx="2954655" cy="1200329"/>
          </a:xfrm>
          <a:prstGeom prst="rect">
            <a:avLst/>
          </a:prstGeom>
          <a:noFill/>
        </p:spPr>
        <p:txBody>
          <a:bodyPr wrap="none" rtlCol="0">
            <a:spAutoFit/>
          </a:bodyPr>
          <a:lstStyle/>
          <a:p>
            <a:r>
              <a:rPr lang="zh-CN" altLang="en-US" sz="7200" dirty="0" smtClean="0">
                <a:latin typeface="黑体" pitchFamily="49" charset="-122"/>
                <a:ea typeface="黑体" pitchFamily="49" charset="-122"/>
              </a:rPr>
              <a:t>谢谢！</a:t>
            </a:r>
            <a:endParaRPr lang="zh-CN" altLang="en-US" sz="7200" dirty="0">
              <a:latin typeface="黑体" pitchFamily="49" charset="-122"/>
              <a:ea typeface="黑体" pitchFamily="49" charset="-122"/>
            </a:endParaRPr>
          </a:p>
        </p:txBody>
      </p:sp>
    </p:spTree>
    <p:extLst>
      <p:ext uri="{BB962C8B-B14F-4D97-AF65-F5344CB8AC3E}">
        <p14:creationId xmlns:p14="http://schemas.microsoft.com/office/powerpoint/2010/main" val="1653922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96752"/>
            <a:ext cx="7772400" cy="576064"/>
          </a:xfrm>
        </p:spPr>
        <p:txBody>
          <a:bodyPr>
            <a:normAutofit/>
          </a:bodyPr>
          <a:lstStyle/>
          <a:p>
            <a:r>
              <a:rPr lang="zh-CN" altLang="en-US" sz="2400" b="1" dirty="0" smtClean="0">
                <a:latin typeface="黑体" pitchFamily="49" charset="-122"/>
                <a:ea typeface="黑体" pitchFamily="49" charset="-122"/>
                <a:cs typeface="Arial" pitchFamily="34" charset="0"/>
              </a:rPr>
              <a:t>目 录</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517232"/>
            <a:ext cx="5688632" cy="0"/>
          </a:xfrm>
          <a:prstGeom prst="line">
            <a:avLst/>
          </a:prstGeom>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3516143" y="2132856"/>
            <a:ext cx="2089033" cy="2862322"/>
          </a:xfrm>
          <a:prstGeom prst="rect">
            <a:avLst/>
          </a:prstGeom>
          <a:noFill/>
        </p:spPr>
        <p:txBody>
          <a:bodyPr wrap="none" rtlCol="0">
            <a:spAutoFit/>
          </a:bodyPr>
          <a:lstStyle/>
          <a:p>
            <a:pPr marL="285750" indent="-285750">
              <a:lnSpc>
                <a:spcPct val="150000"/>
              </a:lnSpc>
              <a:buFont typeface="Wingdings" pitchFamily="2" charset="2"/>
              <a:buChar char="p"/>
            </a:pPr>
            <a:r>
              <a:rPr lang="zh-CN" altLang="en-US" dirty="0" smtClean="0">
                <a:latin typeface="黑体" pitchFamily="49" charset="-122"/>
                <a:ea typeface="黑体" pitchFamily="49" charset="-122"/>
              </a:rPr>
              <a:t>研究</a:t>
            </a:r>
            <a:r>
              <a:rPr lang="zh-CN" altLang="en-US" dirty="0">
                <a:latin typeface="黑体" pitchFamily="49" charset="-122"/>
                <a:ea typeface="黑体" pitchFamily="49" charset="-122"/>
              </a:rPr>
              <a:t>背景及意义</a:t>
            </a:r>
            <a:endParaRPr lang="en-US" altLang="zh-CN" dirty="0">
              <a:latin typeface="黑体" pitchFamily="49" charset="-122"/>
              <a:ea typeface="黑体" pitchFamily="49" charset="-122"/>
            </a:endParaRPr>
          </a:p>
          <a:p>
            <a:pPr marL="285750" indent="-285750">
              <a:lnSpc>
                <a:spcPct val="150000"/>
              </a:lnSpc>
              <a:buFont typeface="Wingdings" pitchFamily="2" charset="2"/>
              <a:buChar char="p"/>
            </a:pPr>
            <a:r>
              <a:rPr lang="zh-CN" altLang="en-US" dirty="0" smtClean="0">
                <a:latin typeface="黑体" pitchFamily="49" charset="-122"/>
                <a:ea typeface="黑体" pitchFamily="49" charset="-122"/>
              </a:rPr>
              <a:t>研究</a:t>
            </a:r>
            <a:r>
              <a:rPr lang="zh-CN" altLang="en-US" dirty="0" smtClean="0">
                <a:latin typeface="黑体" pitchFamily="49" charset="-122"/>
                <a:ea typeface="黑体" pitchFamily="49" charset="-122"/>
              </a:rPr>
              <a:t>现状与</a:t>
            </a:r>
            <a:r>
              <a:rPr lang="zh-CN" altLang="en-US" dirty="0" smtClean="0">
                <a:latin typeface="黑体" pitchFamily="49" charset="-122"/>
                <a:ea typeface="黑体" pitchFamily="49" charset="-122"/>
              </a:rPr>
              <a:t>分析</a:t>
            </a:r>
            <a:endParaRPr lang="en-US" altLang="zh-CN" dirty="0" smtClean="0">
              <a:latin typeface="黑体" pitchFamily="49" charset="-122"/>
              <a:ea typeface="黑体" pitchFamily="49" charset="-122"/>
            </a:endParaRPr>
          </a:p>
          <a:p>
            <a:pPr marL="285750" indent="-285750">
              <a:lnSpc>
                <a:spcPct val="150000"/>
              </a:lnSpc>
              <a:buFont typeface="Wingdings" pitchFamily="2" charset="2"/>
              <a:buChar char="p"/>
            </a:pPr>
            <a:r>
              <a:rPr lang="zh-CN" altLang="en-US" dirty="0" smtClean="0">
                <a:latin typeface="黑体" pitchFamily="49" charset="-122"/>
                <a:ea typeface="黑体" pitchFamily="49" charset="-122"/>
              </a:rPr>
              <a:t>研究问题</a:t>
            </a:r>
            <a:endParaRPr lang="en-US" altLang="zh-CN" dirty="0" smtClean="0">
              <a:latin typeface="黑体" pitchFamily="49" charset="-122"/>
              <a:ea typeface="黑体" pitchFamily="49" charset="-122"/>
            </a:endParaRPr>
          </a:p>
          <a:p>
            <a:pPr marL="285750" indent="-285750">
              <a:lnSpc>
                <a:spcPct val="150000"/>
              </a:lnSpc>
              <a:buFont typeface="Wingdings" pitchFamily="2" charset="2"/>
              <a:buChar char="p"/>
            </a:pPr>
            <a:r>
              <a:rPr lang="zh-CN" altLang="en-US" dirty="0" smtClean="0">
                <a:latin typeface="黑体" pitchFamily="49" charset="-122"/>
                <a:ea typeface="黑体" pitchFamily="49" charset="-122"/>
              </a:rPr>
              <a:t>研究内容与方法</a:t>
            </a:r>
            <a:endParaRPr lang="en-US" altLang="zh-CN" dirty="0" smtClean="0">
              <a:latin typeface="黑体" pitchFamily="49" charset="-122"/>
              <a:ea typeface="黑体" pitchFamily="49" charset="-122"/>
            </a:endParaRPr>
          </a:p>
          <a:p>
            <a:pPr marL="285750" indent="-285750">
              <a:lnSpc>
                <a:spcPct val="150000"/>
              </a:lnSpc>
              <a:buFont typeface="Wingdings" pitchFamily="2" charset="2"/>
              <a:buChar char="p"/>
            </a:pPr>
            <a:r>
              <a:rPr lang="zh-CN" altLang="en-US" dirty="0" smtClean="0">
                <a:latin typeface="黑体" pitchFamily="49" charset="-122"/>
                <a:ea typeface="黑体" pitchFamily="49" charset="-122"/>
              </a:rPr>
              <a:t>已完成工作</a:t>
            </a:r>
            <a:endParaRPr lang="en-US" altLang="zh-CN" dirty="0" smtClean="0">
              <a:latin typeface="黑体" pitchFamily="49" charset="-122"/>
              <a:ea typeface="黑体" pitchFamily="49" charset="-122"/>
            </a:endParaRPr>
          </a:p>
          <a:p>
            <a:pPr marL="285750" indent="-285750">
              <a:lnSpc>
                <a:spcPct val="150000"/>
              </a:lnSpc>
              <a:buFont typeface="Wingdings" pitchFamily="2" charset="2"/>
              <a:buChar char="p"/>
            </a:pPr>
            <a:r>
              <a:rPr lang="zh-CN" altLang="en-US" dirty="0" smtClean="0">
                <a:latin typeface="黑体" pitchFamily="49" charset="-122"/>
                <a:ea typeface="黑体" pitchFamily="49" charset="-122"/>
              </a:rPr>
              <a:t>后续工作</a:t>
            </a:r>
            <a:endParaRPr lang="en-US" altLang="zh-CN" dirty="0" smtClean="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1204840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8009"/>
            <a:ext cx="7772400" cy="576064"/>
          </a:xfrm>
        </p:spPr>
        <p:txBody>
          <a:bodyPr>
            <a:normAutofit/>
          </a:bodyPr>
          <a:lstStyle/>
          <a:p>
            <a:r>
              <a:rPr lang="zh-CN" altLang="en-US" sz="2400" b="1" dirty="0" smtClean="0">
                <a:latin typeface="黑体" pitchFamily="49" charset="-122"/>
                <a:ea typeface="黑体" pitchFamily="49" charset="-122"/>
                <a:cs typeface="Arial" pitchFamily="34" charset="0"/>
              </a:rPr>
              <a:t>研究</a:t>
            </a:r>
            <a:r>
              <a:rPr lang="zh-CN" altLang="en-US" sz="2400" b="1" dirty="0" smtClean="0">
                <a:latin typeface="黑体" pitchFamily="49" charset="-122"/>
                <a:ea typeface="黑体" pitchFamily="49" charset="-122"/>
                <a:cs typeface="Arial" pitchFamily="34" charset="0"/>
              </a:rPr>
              <a:t>背景及意义</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539552" y="1180166"/>
            <a:ext cx="8208912" cy="3693319"/>
          </a:xfrm>
          <a:prstGeom prst="rect">
            <a:avLst/>
          </a:prstGeom>
          <a:noFill/>
        </p:spPr>
        <p:txBody>
          <a:bodyPr wrap="square" rtlCol="0">
            <a:spAutoFit/>
          </a:bodyPr>
          <a:lstStyle/>
          <a:p>
            <a:pPr indent="457200"/>
            <a:r>
              <a:rPr lang="zh-CN" altLang="en-US" dirty="0" smtClean="0"/>
              <a:t>目前，在</a:t>
            </a:r>
            <a:r>
              <a:rPr lang="zh-CN" altLang="en-US" dirty="0"/>
              <a:t>电力系统中需要采集、传输的数据量非常</a:t>
            </a:r>
            <a:r>
              <a:rPr lang="zh-CN" altLang="en-US" dirty="0" smtClean="0"/>
              <a:t>庞大。</a:t>
            </a:r>
            <a:r>
              <a:rPr lang="zh-CN" altLang="en-US" dirty="0"/>
              <a:t>造成</a:t>
            </a:r>
            <a:r>
              <a:rPr lang="zh-CN" altLang="en-US" b="1" dirty="0">
                <a:solidFill>
                  <a:srgbClr val="FF0000"/>
                </a:solidFill>
              </a:rPr>
              <a:t>能耗数据缺失</a:t>
            </a:r>
            <a:r>
              <a:rPr lang="zh-CN" altLang="en-US" dirty="0"/>
              <a:t>的</a:t>
            </a:r>
            <a:r>
              <a:rPr lang="zh-CN" altLang="en-US" b="1" dirty="0">
                <a:solidFill>
                  <a:srgbClr val="FF0000"/>
                </a:solidFill>
              </a:rPr>
              <a:t>主要原因</a:t>
            </a:r>
            <a:r>
              <a:rPr lang="zh-CN" altLang="en-US" dirty="0"/>
              <a:t>：</a:t>
            </a:r>
            <a:endParaRPr lang="en-US" altLang="zh-CN" dirty="0"/>
          </a:p>
          <a:p>
            <a:pPr marL="342900" indent="457200">
              <a:buFont typeface="+mj-lt"/>
              <a:buAutoNum type="arabicPeriod"/>
            </a:pPr>
            <a:r>
              <a:rPr lang="zh-CN" altLang="en-US" dirty="0"/>
              <a:t>网络中断造成数据</a:t>
            </a:r>
            <a:r>
              <a:rPr lang="zh-CN" altLang="en-US" dirty="0" smtClean="0"/>
              <a:t>中断；</a:t>
            </a:r>
            <a:endParaRPr lang="en-US" altLang="zh-CN" dirty="0"/>
          </a:p>
          <a:p>
            <a:pPr marL="342900" indent="457200">
              <a:buFont typeface="+mj-lt"/>
              <a:buAutoNum type="arabicPeriod"/>
            </a:pPr>
            <a:r>
              <a:rPr lang="zh-CN" altLang="en-US" dirty="0"/>
              <a:t>设备损坏以及维修期间造成能耗数据</a:t>
            </a:r>
            <a:r>
              <a:rPr lang="zh-CN" altLang="en-US" dirty="0" smtClean="0"/>
              <a:t>缺失；</a:t>
            </a:r>
            <a:endParaRPr lang="en-US" altLang="zh-CN" dirty="0" smtClean="0"/>
          </a:p>
          <a:p>
            <a:pPr marL="342900" indent="457200">
              <a:buFont typeface="+mj-lt"/>
              <a:buAutoNum type="arabicPeriod"/>
            </a:pPr>
            <a:r>
              <a:rPr lang="zh-CN" altLang="en-US" dirty="0" smtClean="0"/>
              <a:t>更换</a:t>
            </a:r>
            <a:r>
              <a:rPr lang="zh-CN" altLang="en-US" dirty="0"/>
              <a:t>智能表具、更换数据采集器造成的异常数据被</a:t>
            </a:r>
            <a:r>
              <a:rPr lang="zh-CN" altLang="en-US" dirty="0" smtClean="0"/>
              <a:t>剔除；</a:t>
            </a:r>
            <a:endParaRPr lang="en-US" altLang="zh-CN" dirty="0"/>
          </a:p>
          <a:p>
            <a:pPr marL="342900" indent="457200">
              <a:buFont typeface="+mj-lt"/>
              <a:buAutoNum type="arabicPeriod"/>
            </a:pPr>
            <a:r>
              <a:rPr lang="zh-CN" altLang="en-US" dirty="0"/>
              <a:t>变更电力线路拓扑结构造成的异常数据被</a:t>
            </a:r>
            <a:r>
              <a:rPr lang="zh-CN" altLang="en-US" dirty="0" smtClean="0"/>
              <a:t>剔除。</a:t>
            </a:r>
            <a:endParaRPr lang="en-US" altLang="zh-CN" dirty="0" smtClean="0"/>
          </a:p>
          <a:p>
            <a:pPr marL="342900"/>
            <a:r>
              <a:rPr lang="zh-CN" altLang="en-US" dirty="0" smtClean="0"/>
              <a:t>缺失数据填补是复旦大学节能监管平台运行维护系统一个重要功能模块。</a:t>
            </a:r>
            <a:endParaRPr lang="en-US" altLang="zh-CN" dirty="0" smtClean="0"/>
          </a:p>
          <a:p>
            <a:pPr marL="342900" indent="457200">
              <a:buFont typeface="+mj-lt"/>
              <a:buAutoNum type="arabicPeriod"/>
            </a:pPr>
            <a:endParaRPr lang="en-US" altLang="zh-CN" dirty="0"/>
          </a:p>
          <a:p>
            <a:pPr marL="342900"/>
            <a:r>
              <a:rPr lang="zh-CN" altLang="en-US" b="1" dirty="0">
                <a:solidFill>
                  <a:srgbClr val="FF0000"/>
                </a:solidFill>
              </a:rPr>
              <a:t>填补</a:t>
            </a:r>
            <a:r>
              <a:rPr lang="zh-CN" altLang="en-US" dirty="0" smtClean="0"/>
              <a:t>缺失能耗数据的</a:t>
            </a:r>
            <a:r>
              <a:rPr lang="zh-CN" altLang="en-US" b="1" dirty="0" smtClean="0">
                <a:solidFill>
                  <a:srgbClr val="FF0000"/>
                </a:solidFill>
              </a:rPr>
              <a:t>意义</a:t>
            </a:r>
            <a:r>
              <a:rPr lang="zh-CN" altLang="en-US" dirty="0" smtClean="0"/>
              <a:t>：</a:t>
            </a:r>
            <a:endParaRPr lang="en-US" altLang="zh-CN" dirty="0" smtClean="0"/>
          </a:p>
          <a:p>
            <a:pPr marL="685800" indent="-342900">
              <a:buFont typeface="+mj-lt"/>
              <a:buAutoNum type="arabicPeriod"/>
            </a:pPr>
            <a:r>
              <a:rPr lang="zh-CN" altLang="en-US" dirty="0"/>
              <a:t>减少</a:t>
            </a:r>
            <a:r>
              <a:rPr lang="zh-CN" altLang="en-US"/>
              <a:t>查询</a:t>
            </a:r>
            <a:r>
              <a:rPr lang="zh-CN" altLang="en-US" smtClean="0"/>
              <a:t>异常（如图）；</a:t>
            </a:r>
            <a:endParaRPr lang="zh-CN" altLang="en-US" dirty="0"/>
          </a:p>
          <a:p>
            <a:pPr marL="685800" indent="-342900">
              <a:buFont typeface="+mj-lt"/>
              <a:buAutoNum type="arabicPeriod"/>
            </a:pPr>
            <a:r>
              <a:rPr lang="zh-CN" altLang="en-US" dirty="0"/>
              <a:t>尽可能恢复能耗趋势</a:t>
            </a:r>
            <a:r>
              <a:rPr lang="zh-CN" altLang="en-US" dirty="0" smtClean="0"/>
              <a:t>，减少误判，给</a:t>
            </a:r>
            <a:r>
              <a:rPr lang="zh-CN" altLang="en-US" dirty="0"/>
              <a:t>决策人员提供</a:t>
            </a:r>
            <a:r>
              <a:rPr lang="zh-CN" altLang="en-US" dirty="0" smtClean="0"/>
              <a:t>参考；</a:t>
            </a:r>
            <a:endParaRPr lang="zh-CN" altLang="en-US" dirty="0"/>
          </a:p>
          <a:p>
            <a:pPr marL="685800" indent="-342900">
              <a:buFont typeface="+mj-lt"/>
              <a:buAutoNum type="arabicPeriod"/>
            </a:pPr>
            <a:r>
              <a:rPr lang="zh-CN" altLang="en-US" dirty="0"/>
              <a:t>维护能耗数据完整性，减少对能耗分析的不利</a:t>
            </a:r>
            <a:r>
              <a:rPr lang="zh-CN" altLang="en-US" dirty="0" smtClean="0"/>
              <a:t>影响。</a:t>
            </a:r>
            <a:endParaRPr lang="zh-CN" altLang="en-US" dirty="0"/>
          </a:p>
          <a:p>
            <a:pPr marL="342900"/>
            <a:endParaRPr lang="en-US" altLang="zh-CN" dirty="0" smtClean="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4668334"/>
            <a:ext cx="2894345" cy="206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4653136"/>
            <a:ext cx="2864709" cy="20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23728" y="4873485"/>
            <a:ext cx="1261884" cy="307777"/>
          </a:xfrm>
          <a:prstGeom prst="rect">
            <a:avLst/>
          </a:prstGeom>
          <a:noFill/>
        </p:spPr>
        <p:txBody>
          <a:bodyPr wrap="none" rtlCol="0">
            <a:spAutoFit/>
          </a:bodyPr>
          <a:lstStyle/>
          <a:p>
            <a:r>
              <a:rPr lang="zh-CN" altLang="en-US" sz="1400" b="1" dirty="0" smtClean="0"/>
              <a:t>按天查询有值</a:t>
            </a:r>
            <a:endParaRPr lang="zh-CN" altLang="en-US" sz="1400" b="1" dirty="0"/>
          </a:p>
        </p:txBody>
      </p:sp>
      <p:sp>
        <p:nvSpPr>
          <p:cNvPr id="11" name="TextBox 10"/>
          <p:cNvSpPr txBox="1"/>
          <p:nvPr/>
        </p:nvSpPr>
        <p:spPr>
          <a:xfrm>
            <a:off x="5216624" y="4873485"/>
            <a:ext cx="1980029" cy="307777"/>
          </a:xfrm>
          <a:prstGeom prst="rect">
            <a:avLst/>
          </a:prstGeom>
          <a:noFill/>
        </p:spPr>
        <p:txBody>
          <a:bodyPr wrap="none" rtlCol="0">
            <a:spAutoFit/>
          </a:bodyPr>
          <a:lstStyle/>
          <a:p>
            <a:r>
              <a:rPr lang="zh-CN" altLang="en-US" sz="1400" b="1" dirty="0" smtClean="0"/>
              <a:t>具体到某一天确没有值</a:t>
            </a:r>
            <a:endParaRPr lang="zh-CN" altLang="en-US" sz="1400" b="1" dirty="0"/>
          </a:p>
        </p:txBody>
      </p:sp>
    </p:spTree>
    <p:extLst>
      <p:ext uri="{BB962C8B-B14F-4D97-AF65-F5344CB8AC3E}">
        <p14:creationId xmlns:p14="http://schemas.microsoft.com/office/powerpoint/2010/main" val="3070239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00" y="3299045"/>
            <a:ext cx="3096344" cy="160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683568" y="548009"/>
            <a:ext cx="7772400" cy="576064"/>
          </a:xfrm>
        </p:spPr>
        <p:txBody>
          <a:bodyPr>
            <a:normAutofit/>
          </a:bodyPr>
          <a:lstStyle/>
          <a:p>
            <a:r>
              <a:rPr lang="zh-CN" altLang="en-US" sz="2400" b="1" dirty="0">
                <a:latin typeface="黑体" pitchFamily="49" charset="-122"/>
                <a:ea typeface="黑体" pitchFamily="49" charset="-122"/>
                <a:cs typeface="Arial" pitchFamily="34" charset="0"/>
              </a:rPr>
              <a:t>研究现状与分析</a:t>
            </a: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517232"/>
            <a:ext cx="5688632" cy="0"/>
          </a:xfrm>
          <a:prstGeom prst="line">
            <a:avLst/>
          </a:prstGeom>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1048726" y="1200357"/>
            <a:ext cx="6331586" cy="4247317"/>
          </a:xfrm>
          <a:prstGeom prst="rect">
            <a:avLst/>
          </a:prstGeom>
          <a:noFill/>
        </p:spPr>
        <p:txBody>
          <a:bodyPr wrap="square" rtlCol="0">
            <a:spAutoFit/>
          </a:bodyPr>
          <a:lstStyle/>
          <a:p>
            <a:pPr marL="400050" indent="-400050">
              <a:buFont typeface="+mj-ea"/>
              <a:buAutoNum type="ea1JpnChsDbPeriod"/>
            </a:pPr>
            <a:r>
              <a:rPr lang="zh-CN" altLang="en-US" b="1" dirty="0" smtClean="0"/>
              <a:t>问题的普遍性：</a:t>
            </a:r>
            <a:endParaRPr lang="en-US" altLang="zh-CN" b="1" dirty="0"/>
          </a:p>
          <a:p>
            <a:pPr lvl="1"/>
            <a:r>
              <a:rPr lang="zh-CN" altLang="en-US" dirty="0" smtClean="0"/>
              <a:t>缺失能耗数据回补问题，是大型公共建筑能耗监测平台普遍存在的问题</a:t>
            </a:r>
            <a:r>
              <a:rPr lang="en-US" altLang="zh-CN" baseline="30000" dirty="0" smtClean="0"/>
              <a:t>[1]</a:t>
            </a:r>
          </a:p>
          <a:p>
            <a:pPr marL="400050" indent="-400050">
              <a:buFont typeface="+mj-ea"/>
              <a:buAutoNum type="ea1JpnChsDbPeriod"/>
            </a:pPr>
            <a:endParaRPr lang="en-US" altLang="zh-CN" dirty="0"/>
          </a:p>
          <a:p>
            <a:pPr marL="400050" indent="-400050">
              <a:buFont typeface="+mj-ea"/>
              <a:buAutoNum type="ea1JpnChsDbPeriod"/>
            </a:pPr>
            <a:r>
              <a:rPr lang="zh-CN" altLang="en-US" b="1" dirty="0" smtClean="0"/>
              <a:t>目前存在的解决方法：</a:t>
            </a:r>
            <a:endParaRPr lang="en-US" altLang="zh-CN" b="1" dirty="0" smtClean="0"/>
          </a:p>
          <a:p>
            <a:pPr marL="800100" lvl="1" indent="-342900">
              <a:buFont typeface="+mj-lt"/>
              <a:buAutoNum type="arabicPeriod"/>
            </a:pPr>
            <a:r>
              <a:rPr lang="zh-CN" altLang="en-US" dirty="0" smtClean="0"/>
              <a:t>均值插补、线性回归</a:t>
            </a:r>
            <a:r>
              <a:rPr lang="en-US" altLang="zh-CN" baseline="30000" dirty="0"/>
              <a:t>[2]</a:t>
            </a:r>
            <a:r>
              <a:rPr lang="zh-CN" altLang="en-US" dirty="0" smtClean="0"/>
              <a:t>、神经网络</a:t>
            </a:r>
            <a:r>
              <a:rPr lang="en-US" altLang="zh-CN" baseline="30000" dirty="0" smtClean="0"/>
              <a:t>[3]</a:t>
            </a:r>
            <a:r>
              <a:rPr lang="zh-CN" altLang="en-US" dirty="0" smtClean="0"/>
              <a:t>、基于</a:t>
            </a:r>
            <a:r>
              <a:rPr lang="en-US" altLang="zh-CN" dirty="0" smtClean="0"/>
              <a:t>KNN</a:t>
            </a:r>
            <a:r>
              <a:rPr lang="en-US" altLang="zh-CN" baseline="30000" dirty="0" smtClean="0"/>
              <a:t>[4]</a:t>
            </a:r>
          </a:p>
          <a:p>
            <a:pPr marL="800100" lvl="1" indent="-342900">
              <a:buFont typeface="+mj-lt"/>
              <a:buAutoNum type="arabicPeriod"/>
            </a:pPr>
            <a:r>
              <a:rPr lang="zh-CN" altLang="en-US" dirty="0" smtClean="0"/>
              <a:t>拉格朗日插值</a:t>
            </a:r>
            <a:r>
              <a:rPr lang="en-US" altLang="zh-CN" baseline="30000" dirty="0"/>
              <a:t>[2]</a:t>
            </a:r>
            <a:r>
              <a:rPr lang="zh-CN" altLang="en-US" dirty="0" smtClean="0"/>
              <a:t>、三次样条插值</a:t>
            </a:r>
            <a:r>
              <a:rPr lang="en-US" altLang="zh-CN" baseline="30000" dirty="0" smtClean="0"/>
              <a:t>[5]</a:t>
            </a:r>
            <a:endParaRPr lang="en-US" altLang="zh-CN" dirty="0" smtClean="0"/>
          </a:p>
          <a:p>
            <a:pPr marL="800100" lvl="1" indent="-342900">
              <a:buFont typeface="+mj-lt"/>
              <a:buAutoNum type="arabicPeriod"/>
            </a:pPr>
            <a:r>
              <a:rPr lang="en-US" altLang="zh-CN" dirty="0" smtClean="0"/>
              <a:t>…</a:t>
            </a:r>
          </a:p>
          <a:p>
            <a:pPr marL="800100" lvl="1" indent="-342900">
              <a:buFont typeface="+mj-lt"/>
              <a:buAutoNum type="arabicPeriod"/>
            </a:pPr>
            <a:endParaRPr lang="en-US" altLang="zh-CN" dirty="0" smtClean="0"/>
          </a:p>
          <a:p>
            <a:pPr marL="342900" indent="-342900">
              <a:buFont typeface="+mj-lt"/>
              <a:buAutoNum type="ea1JpnChsDbPeriod"/>
            </a:pPr>
            <a:r>
              <a:rPr lang="zh-CN" altLang="en-US" b="1" dirty="0" smtClean="0"/>
              <a:t>节能平台数据特点：</a:t>
            </a:r>
            <a:endParaRPr lang="en-US" altLang="zh-CN" b="1" dirty="0" smtClean="0"/>
          </a:p>
          <a:p>
            <a:pPr lvl="1"/>
            <a:r>
              <a:rPr lang="zh-CN" altLang="en-US" dirty="0"/>
              <a:t>能耗</a:t>
            </a:r>
            <a:r>
              <a:rPr lang="zh-CN" altLang="en-US" dirty="0" smtClean="0"/>
              <a:t>数据以</a:t>
            </a:r>
            <a:r>
              <a:rPr lang="zh-CN" altLang="en-US" b="1" dirty="0" smtClean="0">
                <a:solidFill>
                  <a:srgbClr val="FF0000"/>
                </a:solidFill>
              </a:rPr>
              <a:t>递增</a:t>
            </a:r>
            <a:r>
              <a:rPr lang="zh-CN" altLang="en-US" dirty="0" smtClean="0"/>
              <a:t>形式存储</a:t>
            </a:r>
            <a:endParaRPr lang="en-US" altLang="zh-CN" dirty="0" smtClean="0"/>
          </a:p>
          <a:p>
            <a:pPr lvl="1"/>
            <a:endParaRPr lang="en-US" altLang="zh-CN" b="1" dirty="0" smtClean="0"/>
          </a:p>
          <a:p>
            <a:pPr marL="342900" indent="-342900">
              <a:buFont typeface="+mj-lt"/>
              <a:buAutoNum type="ea1JpnChsDbPeriod"/>
            </a:pPr>
            <a:r>
              <a:rPr lang="zh-CN" altLang="en-US" b="1" dirty="0" smtClean="0"/>
              <a:t>现有</a:t>
            </a:r>
            <a:r>
              <a:rPr lang="zh-CN" altLang="en-US" b="1" dirty="0" smtClean="0"/>
              <a:t>解决方法缺陷：</a:t>
            </a:r>
            <a:endParaRPr lang="en-US" altLang="zh-CN" b="1" dirty="0" smtClean="0"/>
          </a:p>
          <a:p>
            <a:pPr marL="800100" lvl="1" indent="-342900">
              <a:buFont typeface="+mj-lt"/>
              <a:buAutoNum type="arabicPeriod"/>
            </a:pPr>
            <a:r>
              <a:rPr lang="zh-CN" altLang="en-US" dirty="0" smtClean="0"/>
              <a:t>未考虑区间和约束</a:t>
            </a:r>
            <a:endParaRPr lang="en-US" altLang="zh-CN" dirty="0" smtClean="0"/>
          </a:p>
          <a:p>
            <a:pPr marL="800100" lvl="1" indent="-342900">
              <a:buFont typeface="+mj-lt"/>
              <a:buAutoNum type="arabicPeriod"/>
            </a:pPr>
            <a:r>
              <a:rPr lang="zh-CN" altLang="en-US" dirty="0" smtClean="0"/>
              <a:t>缺失区间内个数不确定</a:t>
            </a:r>
            <a:endParaRPr lang="en-US" altLang="zh-CN" dirty="0"/>
          </a:p>
        </p:txBody>
      </p:sp>
      <p:grpSp>
        <p:nvGrpSpPr>
          <p:cNvPr id="9" name="组合 8"/>
          <p:cNvGrpSpPr/>
          <p:nvPr/>
        </p:nvGrpSpPr>
        <p:grpSpPr>
          <a:xfrm>
            <a:off x="5382674" y="2992781"/>
            <a:ext cx="3275195" cy="2339425"/>
            <a:chOff x="5116461" y="2132856"/>
            <a:chExt cx="3275195" cy="2339425"/>
          </a:xfrm>
        </p:grpSpPr>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6461" y="2132856"/>
              <a:ext cx="3275195" cy="233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a:xfrm>
              <a:off x="6012160" y="2364054"/>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6336" y="2379228"/>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5" idx="1"/>
            </p:cNvCxnSpPr>
            <p:nvPr/>
          </p:nvCxnSpPr>
          <p:spPr>
            <a:xfrm flipH="1">
              <a:off x="6012160" y="3084134"/>
              <a:ext cx="3884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316574" y="3084134"/>
              <a:ext cx="279762" cy="98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00632" y="2930245"/>
              <a:ext cx="902811" cy="307777"/>
            </a:xfrm>
            <a:prstGeom prst="rect">
              <a:avLst/>
            </a:prstGeom>
            <a:noFill/>
          </p:spPr>
          <p:txBody>
            <a:bodyPr wrap="none" rtlCol="0">
              <a:spAutoFit/>
            </a:bodyPr>
            <a:lstStyle/>
            <a:p>
              <a:r>
                <a:rPr lang="zh-CN" altLang="en-US" sz="1400" b="1" dirty="0" smtClean="0">
                  <a:solidFill>
                    <a:srgbClr val="FF0000"/>
                  </a:solidFill>
                </a:rPr>
                <a:t>总和已知</a:t>
              </a:r>
              <a:endParaRPr lang="zh-CN" altLang="en-US" sz="1400" b="1" dirty="0">
                <a:solidFill>
                  <a:srgbClr val="FF0000"/>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79" y="2928070"/>
            <a:ext cx="3456384" cy="246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836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57799"/>
            <a:ext cx="7772400" cy="576064"/>
          </a:xfrm>
        </p:spPr>
        <p:txBody>
          <a:bodyPr>
            <a:normAutofit/>
          </a:bodyPr>
          <a:lstStyle/>
          <a:p>
            <a:r>
              <a:rPr lang="zh-CN" altLang="en-US" sz="2400" b="1" dirty="0">
                <a:latin typeface="黑体" pitchFamily="49" charset="-122"/>
                <a:ea typeface="黑体" pitchFamily="49" charset="-122"/>
                <a:cs typeface="Arial" pitchFamily="34" charset="0"/>
              </a:rPr>
              <a:t>研究</a:t>
            </a:r>
            <a:r>
              <a:rPr lang="zh-CN" altLang="en-US" sz="2400" b="1" dirty="0" smtClean="0">
                <a:latin typeface="黑体" pitchFamily="49" charset="-122"/>
                <a:ea typeface="黑体" pitchFamily="49" charset="-122"/>
                <a:cs typeface="Arial" pitchFamily="34" charset="0"/>
              </a:rPr>
              <a:t>问题</a:t>
            </a:r>
            <a:endParaRPr lang="zh-CN" altLang="en-US" sz="2400" b="1" dirty="0">
              <a:latin typeface="黑体" pitchFamily="49" charset="-122"/>
              <a:ea typeface="黑体" pitchFamily="49" charset="-122"/>
              <a:cs typeface="Arial" pitchFamily="34" charset="0"/>
            </a:endParaRPr>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611560" y="1196752"/>
            <a:ext cx="7920880" cy="3416320"/>
          </a:xfrm>
          <a:prstGeom prst="rect">
            <a:avLst/>
          </a:prstGeom>
          <a:noFill/>
        </p:spPr>
        <p:txBody>
          <a:bodyPr wrap="square" rtlCol="0">
            <a:spAutoFit/>
          </a:bodyPr>
          <a:lstStyle/>
          <a:p>
            <a:pPr marL="400050" indent="-400050">
              <a:buFont typeface="+mj-ea"/>
              <a:buAutoNum type="ea1JpnChsDbPeriod"/>
            </a:pPr>
            <a:r>
              <a:rPr lang="zh-CN" altLang="en-US" b="1" dirty="0" smtClean="0"/>
              <a:t>缺失数据填补算法：</a:t>
            </a:r>
            <a:endParaRPr lang="en-US" altLang="zh-CN" b="1" dirty="0" smtClean="0"/>
          </a:p>
          <a:p>
            <a:pPr marL="857250" lvl="1" indent="-400050">
              <a:buFont typeface="+mj-lt"/>
              <a:buAutoNum type="arabicPeriod"/>
            </a:pPr>
            <a:r>
              <a:rPr lang="zh-CN" altLang="en-US" dirty="0" smtClean="0"/>
              <a:t>如何尽可能</a:t>
            </a:r>
            <a:r>
              <a:rPr lang="zh-CN" altLang="en-US" dirty="0"/>
              <a:t>准确</a:t>
            </a:r>
            <a:r>
              <a:rPr lang="zh-CN" altLang="en-US" dirty="0" smtClean="0"/>
              <a:t>地填补</a:t>
            </a:r>
            <a:r>
              <a:rPr lang="zh-CN" altLang="en-US" dirty="0"/>
              <a:t>能耗数据，恢复能耗</a:t>
            </a:r>
            <a:r>
              <a:rPr lang="zh-CN" altLang="en-US" dirty="0" smtClean="0"/>
              <a:t>趋势？</a:t>
            </a:r>
            <a:endParaRPr lang="en-US" altLang="zh-CN" dirty="0" smtClean="0"/>
          </a:p>
          <a:p>
            <a:pPr marL="857250" lvl="1" indent="-400050">
              <a:buFont typeface="+mj-lt"/>
              <a:buAutoNum type="arabicPeriod"/>
            </a:pPr>
            <a:r>
              <a:rPr lang="zh-CN" altLang="en-US" dirty="0" smtClean="0"/>
              <a:t>如何填补的数据满足</a:t>
            </a:r>
            <a:r>
              <a:rPr lang="zh-CN" altLang="en-US" b="1" dirty="0" smtClean="0">
                <a:solidFill>
                  <a:srgbClr val="FF0000"/>
                </a:solidFill>
              </a:rPr>
              <a:t>区间总和约束</a:t>
            </a:r>
            <a:r>
              <a:rPr lang="zh-CN" altLang="en-US" dirty="0" smtClean="0"/>
              <a:t>？</a:t>
            </a:r>
            <a:endParaRPr lang="en-US" altLang="zh-CN" dirty="0" smtClean="0"/>
          </a:p>
          <a:p>
            <a:pPr marL="857250" lvl="1" indent="-400050">
              <a:buFont typeface="+mj-lt"/>
              <a:buAutoNum type="arabicPeriod"/>
            </a:pPr>
            <a:endParaRPr lang="en-US" altLang="zh-CN" dirty="0"/>
          </a:p>
          <a:p>
            <a:pPr marL="857250" lvl="1" indent="-400050">
              <a:buFont typeface="+mj-lt"/>
              <a:buAutoNum type="arabicPeriod"/>
            </a:pPr>
            <a:endParaRPr lang="en-US" altLang="zh-CN" dirty="0" smtClean="0"/>
          </a:p>
          <a:p>
            <a:pPr marL="400050" indent="-400050">
              <a:buFont typeface="+mj-ea"/>
              <a:buAutoNum type="ea1JpnChsDbPeriod"/>
            </a:pPr>
            <a:r>
              <a:rPr lang="zh-CN" altLang="en-US" b="1" dirty="0" smtClean="0"/>
              <a:t>缺失数据填补策略：</a:t>
            </a:r>
            <a:endParaRPr lang="en-US" altLang="zh-CN" b="1" dirty="0" smtClean="0"/>
          </a:p>
          <a:p>
            <a:pPr marL="857250" lvl="1" indent="-400050">
              <a:buFont typeface="+mj-lt"/>
              <a:buAutoNum type="arabicPeriod"/>
            </a:pPr>
            <a:r>
              <a:rPr lang="zh-CN" altLang="en-US" dirty="0" smtClean="0"/>
              <a:t>何时检测</a:t>
            </a:r>
            <a:r>
              <a:rPr lang="zh-CN" altLang="en-US" dirty="0"/>
              <a:t>缺失</a:t>
            </a:r>
            <a:r>
              <a:rPr lang="zh-CN" altLang="en-US" dirty="0" smtClean="0"/>
              <a:t>数据？</a:t>
            </a:r>
            <a:endParaRPr lang="en-US" altLang="zh-CN" dirty="0" smtClean="0"/>
          </a:p>
          <a:p>
            <a:pPr marL="857250" lvl="1" indent="-400050">
              <a:buFont typeface="+mj-lt"/>
              <a:buAutoNum type="arabicPeriod"/>
            </a:pPr>
            <a:r>
              <a:rPr lang="zh-CN" altLang="en-US" dirty="0"/>
              <a:t>何时</a:t>
            </a:r>
            <a:r>
              <a:rPr lang="zh-CN" altLang="en-US" dirty="0" smtClean="0"/>
              <a:t>填补缺失数据？</a:t>
            </a:r>
            <a:endParaRPr lang="zh-CN" altLang="en-US" sz="1400" dirty="0"/>
          </a:p>
          <a:p>
            <a:pPr marL="857250" lvl="1" indent="-400050">
              <a:buFont typeface="+mj-lt"/>
              <a:buAutoNum type="arabicPeriod"/>
            </a:pPr>
            <a:r>
              <a:rPr lang="zh-CN" altLang="en-US" dirty="0" smtClean="0"/>
              <a:t>如何提高</a:t>
            </a:r>
            <a:r>
              <a:rPr lang="zh-CN" altLang="en-US" b="1" dirty="0" smtClean="0">
                <a:solidFill>
                  <a:srgbClr val="FF0000"/>
                </a:solidFill>
              </a:rPr>
              <a:t>填补效率</a:t>
            </a:r>
            <a:r>
              <a:rPr lang="zh-CN" altLang="en-US" dirty="0" smtClean="0"/>
              <a:t>？</a:t>
            </a:r>
            <a:endParaRPr lang="en-US" altLang="zh-CN" dirty="0" smtClean="0"/>
          </a:p>
          <a:p>
            <a:pPr marL="857250" lvl="1" indent="-400050">
              <a:buFont typeface="+mj-lt"/>
              <a:buAutoNum type="arabicPeriod"/>
            </a:pPr>
            <a:endParaRPr lang="en-US" altLang="zh-CN" dirty="0" smtClean="0"/>
          </a:p>
          <a:p>
            <a:pPr marL="400050" indent="-400050">
              <a:buFont typeface="+mj-ea"/>
              <a:buAutoNum type="ea1JpnChsDbPeriod"/>
            </a:pPr>
            <a:r>
              <a:rPr lang="zh-CN" altLang="en-US" b="1" dirty="0" smtClean="0"/>
              <a:t>关联测点间缺失数据处理策略</a:t>
            </a:r>
            <a:r>
              <a:rPr lang="zh-CN" altLang="en-US" b="1" dirty="0"/>
              <a:t>：</a:t>
            </a:r>
            <a:endParaRPr lang="en-US" altLang="zh-CN" b="1" dirty="0" smtClean="0"/>
          </a:p>
          <a:p>
            <a:pPr marL="857250" lvl="1" indent="-400050">
              <a:buFont typeface="+mj-lt"/>
              <a:buAutoNum type="arabicPeriod"/>
            </a:pPr>
            <a:r>
              <a:rPr lang="zh-CN" altLang="en-US" dirty="0" smtClean="0"/>
              <a:t>拓扑变更后，如何处理填补数据？</a:t>
            </a:r>
            <a:endParaRPr lang="en-US" altLang="zh-CN" dirty="0" smtClean="0"/>
          </a:p>
        </p:txBody>
      </p:sp>
      <p:grpSp>
        <p:nvGrpSpPr>
          <p:cNvPr id="30" name="组合 29"/>
          <p:cNvGrpSpPr/>
          <p:nvPr/>
        </p:nvGrpSpPr>
        <p:grpSpPr>
          <a:xfrm>
            <a:off x="5257245" y="1849873"/>
            <a:ext cx="3275195" cy="2339425"/>
            <a:chOff x="5116461" y="2132856"/>
            <a:chExt cx="3275195" cy="2339425"/>
          </a:xfrm>
        </p:grpSpPr>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461" y="2132856"/>
              <a:ext cx="3275195" cy="233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直接连接符 13"/>
            <p:cNvCxnSpPr/>
            <p:nvPr/>
          </p:nvCxnSpPr>
          <p:spPr>
            <a:xfrm>
              <a:off x="6012160" y="2364054"/>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96336" y="2379228"/>
              <a:ext cx="0" cy="144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1" idx="1"/>
            </p:cNvCxnSpPr>
            <p:nvPr/>
          </p:nvCxnSpPr>
          <p:spPr>
            <a:xfrm flipH="1">
              <a:off x="6012160" y="3084134"/>
              <a:ext cx="3884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7316574" y="3084134"/>
              <a:ext cx="279762" cy="98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632" y="2930245"/>
              <a:ext cx="902811" cy="307777"/>
            </a:xfrm>
            <a:prstGeom prst="rect">
              <a:avLst/>
            </a:prstGeom>
            <a:noFill/>
          </p:spPr>
          <p:txBody>
            <a:bodyPr wrap="none" rtlCol="0">
              <a:spAutoFit/>
            </a:bodyPr>
            <a:lstStyle/>
            <a:p>
              <a:r>
                <a:rPr lang="zh-CN" altLang="en-US" sz="1400" b="1" dirty="0" smtClean="0">
                  <a:solidFill>
                    <a:srgbClr val="FF0000"/>
                  </a:solidFill>
                </a:rPr>
                <a:t>总和已知</a:t>
              </a:r>
              <a:endParaRPr lang="zh-CN" altLang="en-US" sz="1400" b="1" dirty="0">
                <a:solidFill>
                  <a:srgbClr val="FF0000"/>
                </a:solidFill>
              </a:endParaRPr>
            </a:p>
          </p:txBody>
        </p:sp>
      </p:grpSp>
      <p:sp>
        <p:nvSpPr>
          <p:cNvPr id="31" name="椭圆 30"/>
          <p:cNvSpPr/>
          <p:nvPr/>
        </p:nvSpPr>
        <p:spPr>
          <a:xfrm>
            <a:off x="3432302" y="4595509"/>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25388" y="5914041"/>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432302" y="5914041"/>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071935" y="5929358"/>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a:stCxn id="32" idx="0"/>
            <a:endCxn id="31" idx="3"/>
          </p:cNvCxnSpPr>
          <p:nvPr/>
        </p:nvCxnSpPr>
        <p:spPr>
          <a:xfrm flipV="1">
            <a:off x="2905408" y="4902822"/>
            <a:ext cx="579621" cy="10112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0"/>
            <a:endCxn id="31" idx="4"/>
          </p:cNvCxnSpPr>
          <p:nvPr/>
        </p:nvCxnSpPr>
        <p:spPr>
          <a:xfrm flipV="1">
            <a:off x="3612322" y="4955549"/>
            <a:ext cx="0" cy="9584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0"/>
            <a:endCxn id="38" idx="3"/>
          </p:cNvCxnSpPr>
          <p:nvPr/>
        </p:nvCxnSpPr>
        <p:spPr>
          <a:xfrm flipV="1">
            <a:off x="4251955" y="4902822"/>
            <a:ext cx="1232721" cy="10265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431949" y="4595509"/>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flipV="1">
            <a:off x="5615263" y="4937986"/>
            <a:ext cx="0" cy="940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91499" y="5917496"/>
            <a:ext cx="502061" cy="369332"/>
          </a:xfrm>
          <a:prstGeom prst="rect">
            <a:avLst/>
          </a:prstGeom>
          <a:noFill/>
        </p:spPr>
        <p:txBody>
          <a:bodyPr wrap="none" rtlCol="0">
            <a:spAutoFit/>
          </a:bodyPr>
          <a:lstStyle/>
          <a:p>
            <a:r>
              <a:rPr lang="en-US" altLang="zh-CN" dirty="0"/>
              <a:t>……</a:t>
            </a:r>
            <a:endParaRPr lang="zh-CN" altLang="en-US" dirty="0"/>
          </a:p>
        </p:txBody>
      </p:sp>
      <p:cxnSp>
        <p:nvCxnSpPr>
          <p:cNvPr id="41" name="直接箭头连接符 40"/>
          <p:cNvCxnSpPr>
            <a:endCxn id="31" idx="5"/>
          </p:cNvCxnSpPr>
          <p:nvPr/>
        </p:nvCxnSpPr>
        <p:spPr>
          <a:xfrm flipH="1" flipV="1">
            <a:off x="3739615" y="4902822"/>
            <a:ext cx="512340" cy="1026536"/>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11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8403" y="188640"/>
            <a:ext cx="7772400" cy="576064"/>
          </a:xfrm>
        </p:spPr>
        <p:txBody>
          <a:bodyPr>
            <a:normAutofit/>
          </a:bodyPr>
          <a:lstStyle/>
          <a:p>
            <a:r>
              <a:rPr lang="zh-CN" altLang="en-US" sz="2400" b="1" dirty="0">
                <a:latin typeface="黑体" pitchFamily="49" charset="-122"/>
                <a:ea typeface="黑体" pitchFamily="49" charset="-122"/>
                <a:cs typeface="Arial" pitchFamily="34" charset="0"/>
              </a:rPr>
              <a:t>研究内容与方法</a:t>
            </a:r>
          </a:p>
        </p:txBody>
      </p:sp>
      <p:cxnSp>
        <p:nvCxnSpPr>
          <p:cNvPr id="5" name="直接连接符 4"/>
          <p:cNvCxnSpPr/>
          <p:nvPr/>
        </p:nvCxnSpPr>
        <p:spPr>
          <a:xfrm>
            <a:off x="1853335" y="1120249"/>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517232"/>
            <a:ext cx="5688632" cy="0"/>
          </a:xfrm>
          <a:prstGeom prst="line">
            <a:avLst/>
          </a:prstGeom>
        </p:spPr>
        <p:style>
          <a:lnRef idx="3">
            <a:schemeClr val="dk1"/>
          </a:lnRef>
          <a:fillRef idx="0">
            <a:schemeClr val="dk1"/>
          </a:fillRef>
          <a:effectRef idx="2">
            <a:schemeClr val="dk1"/>
          </a:effectRef>
          <a:fontRef idx="minor">
            <a:schemeClr val="tx1"/>
          </a:fontRef>
        </p:style>
      </p:cxnSp>
      <p:sp>
        <p:nvSpPr>
          <p:cNvPr id="4" name="流程图: 磁盘 3"/>
          <p:cNvSpPr/>
          <p:nvPr/>
        </p:nvSpPr>
        <p:spPr>
          <a:xfrm>
            <a:off x="1394225" y="1448889"/>
            <a:ext cx="918220" cy="1080120"/>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mn-ea"/>
              </a:rPr>
              <a:t>能耗</a:t>
            </a:r>
            <a:endParaRPr lang="en-US" altLang="zh-CN" sz="1400" b="1" dirty="0" smtClean="0">
              <a:latin typeface="+mn-ea"/>
            </a:endParaRPr>
          </a:p>
          <a:p>
            <a:pPr algn="ctr"/>
            <a:r>
              <a:rPr lang="zh-CN" altLang="en-US" sz="1400" b="1" dirty="0" smtClean="0">
                <a:latin typeface="+mn-ea"/>
              </a:rPr>
              <a:t>数据库</a:t>
            </a:r>
            <a:endParaRPr lang="zh-CN" altLang="en-US" sz="1400" b="1" dirty="0">
              <a:latin typeface="+mn-ea"/>
            </a:endParaRPr>
          </a:p>
        </p:txBody>
      </p:sp>
      <p:sp>
        <p:nvSpPr>
          <p:cNvPr id="6" name="右箭头 5"/>
          <p:cNvSpPr/>
          <p:nvPr/>
        </p:nvSpPr>
        <p:spPr>
          <a:xfrm>
            <a:off x="2468202" y="1889810"/>
            <a:ext cx="1800200" cy="294778"/>
          </a:xfrm>
          <a:prstGeom prst="rightArrow">
            <a:avLst>
              <a:gd name="adj1" fmla="val 50000"/>
              <a:gd name="adj2" fmla="val 907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title="百分比"/>
          <p:cNvGraphicFramePr/>
          <p:nvPr>
            <p:extLst>
              <p:ext uri="{D42A27DB-BD31-4B8C-83A1-F6EECF244321}">
                <p14:modId xmlns:p14="http://schemas.microsoft.com/office/powerpoint/2010/main" val="2764349077"/>
              </p:ext>
            </p:extLst>
          </p:nvPr>
        </p:nvGraphicFramePr>
        <p:xfrm>
          <a:off x="4340410" y="1268760"/>
          <a:ext cx="4277800" cy="1584176"/>
        </p:xfrm>
        <a:graphic>
          <a:graphicData uri="http://schemas.openxmlformats.org/drawingml/2006/chart">
            <c:chart xmlns:c="http://schemas.openxmlformats.org/drawingml/2006/chart" xmlns:r="http://schemas.openxmlformats.org/officeDocument/2006/relationships" r:id="rId2"/>
          </a:graphicData>
        </a:graphic>
      </p:graphicFrame>
      <p:sp>
        <p:nvSpPr>
          <p:cNvPr id="9" name="矩形 8"/>
          <p:cNvSpPr/>
          <p:nvPr/>
        </p:nvSpPr>
        <p:spPr>
          <a:xfrm>
            <a:off x="5978124" y="1448889"/>
            <a:ext cx="648072" cy="983925"/>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5400000">
            <a:off x="6125513" y="3029583"/>
            <a:ext cx="648072" cy="294778"/>
          </a:xfrm>
          <a:prstGeom prst="rightArrow">
            <a:avLst>
              <a:gd name="adj1" fmla="val 50000"/>
              <a:gd name="adj2" fmla="val 907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p:cNvSpPr txBox="1"/>
              <p:nvPr/>
            </p:nvSpPr>
            <p:spPr>
              <a:xfrm>
                <a:off x="5782176" y="3535941"/>
                <a:ext cx="3470344" cy="777457"/>
              </a:xfrm>
              <a:prstGeom prst="rect">
                <a:avLst/>
              </a:prstGeom>
              <a:noFill/>
            </p:spPr>
            <p:txBody>
              <a:bodyPr wrap="square" rtlCol="0">
                <a:spAutoFit/>
              </a:bodyPr>
              <a:lstStyle>
                <a:defPPr>
                  <a:defRPr lang="zh-CN"/>
                </a:defPPr>
                <a:lvl1pPr>
                  <a:defRPr sz="1400" i="1">
                    <a:latin typeface="Cambria Math"/>
                  </a:defRPr>
                </a:lvl1pPr>
              </a:lstStyle>
              <a:p>
                <a:pPr/>
                <a14:m>
                  <m:oMathPara xmlns:m="http://schemas.openxmlformats.org/officeDocument/2006/math">
                    <m:oMathParaPr>
                      <m:jc m:val="left"/>
                    </m:oMathParaPr>
                    <m:oMath xmlns:m="http://schemas.openxmlformats.org/officeDocument/2006/math">
                      <m:r>
                        <a:rPr lang="zh-CN" altLang="en-US" smtClean="0">
                          <a:latin typeface="Cambria Math"/>
                        </a:rPr>
                        <m:t>最小化</m:t>
                      </m:r>
                      <m:r>
                        <a:rPr lang="en-US" altLang="zh-CN">
                          <a:latin typeface="Cambria Math"/>
                        </a:rPr>
                        <m:t> </m:t>
                      </m:r>
                      <m:r>
                        <a:rPr lang="en-US" altLang="zh-CN">
                          <a:latin typeface="Cambria Math"/>
                        </a:rPr>
                        <m:t>𝑓</m:t>
                      </m:r>
                      <m:d>
                        <m:dPr>
                          <m:ctrlPr>
                            <a:rPr lang="en-US" altLang="zh-CN" i="1">
                              <a:latin typeface="Cambria Math"/>
                            </a:rPr>
                          </m:ctrlPr>
                        </m:dPr>
                        <m:e>
                          <m:r>
                            <a:rPr lang="en-US" altLang="zh-CN">
                              <a:latin typeface="Cambria Math"/>
                            </a:rPr>
                            <m:t>𝑋</m:t>
                          </m:r>
                        </m:e>
                      </m:d>
                      <m:r>
                        <a:rPr lang="en-US" altLang="zh-CN">
                          <a:latin typeface="Cambria Math"/>
                        </a:rPr>
                        <m:t>=</m:t>
                      </m:r>
                      <m:nary>
                        <m:naryPr>
                          <m:chr m:val="∑"/>
                          <m:ctrlPr>
                            <a:rPr lang="pt-BR" altLang="zh-CN" i="1">
                              <a:latin typeface="Cambria Math"/>
                            </a:rPr>
                          </m:ctrlPr>
                        </m:naryPr>
                        <m:sub>
                          <m:r>
                            <m:rPr>
                              <m:brk m:alnAt="23"/>
                            </m:rPr>
                            <a:rPr lang="en-US" altLang="zh-CN">
                              <a:latin typeface="Cambria Math"/>
                            </a:rPr>
                            <m:t>𝑖</m:t>
                          </m:r>
                          <m:r>
                            <a:rPr lang="pt-BR" altLang="zh-CN">
                              <a:latin typeface="Cambria Math"/>
                            </a:rPr>
                            <m:t>=</m:t>
                          </m:r>
                          <m:r>
                            <a:rPr lang="en-US" altLang="zh-CN">
                              <a:latin typeface="Cambria Math"/>
                            </a:rPr>
                            <m:t>1</m:t>
                          </m:r>
                        </m:sub>
                        <m:sup>
                          <m:r>
                            <a:rPr lang="en-US" altLang="zh-CN">
                              <a:latin typeface="Cambria Math"/>
                            </a:rPr>
                            <m:t>𝑘</m:t>
                          </m:r>
                        </m:sup>
                        <m:e>
                          <m:r>
                            <a:rPr lang="en-US" altLang="zh-CN">
                              <a:latin typeface="Cambria Math"/>
                            </a:rPr>
                            <m:t> </m:t>
                          </m:r>
                        </m:e>
                      </m:nary>
                      <m:nary>
                        <m:naryPr>
                          <m:chr m:val="∑"/>
                          <m:ctrlPr>
                            <a:rPr lang="pt-BR" altLang="zh-CN" i="1">
                              <a:latin typeface="Cambria Math"/>
                            </a:rPr>
                          </m:ctrlPr>
                        </m:naryPr>
                        <m:sub>
                          <m:r>
                            <a:rPr lang="en-US" altLang="zh-CN">
                              <a:latin typeface="Cambria Math"/>
                            </a:rPr>
                            <m:t>𝑗</m:t>
                          </m:r>
                          <m:r>
                            <a:rPr lang="pt-BR" altLang="zh-CN">
                              <a:latin typeface="Cambria Math"/>
                            </a:rPr>
                            <m:t>=</m:t>
                          </m:r>
                          <m:r>
                            <a:rPr lang="en-US" altLang="zh-CN">
                              <a:latin typeface="Cambria Math"/>
                            </a:rPr>
                            <m:t>1</m:t>
                          </m:r>
                        </m:sub>
                        <m:sup>
                          <m:r>
                            <a:rPr lang="en-US" altLang="zh-CN">
                              <a:latin typeface="Cambria Math"/>
                            </a:rPr>
                            <m:t>𝑛</m:t>
                          </m:r>
                        </m:sup>
                        <m:e>
                          <m:r>
                            <a:rPr lang="en-US" altLang="zh-CN">
                              <a:latin typeface="Cambria Math"/>
                            </a:rPr>
                            <m:t>(</m:t>
                          </m:r>
                        </m:e>
                      </m:nary>
                      <m:r>
                        <a:rPr lang="en-US" altLang="zh-CN">
                          <a:latin typeface="Cambria Math"/>
                        </a:rPr>
                        <m:t>𝑥</m:t>
                      </m:r>
                      <m:r>
                        <a:rPr lang="en-US" altLang="zh-CN" baseline="-25000">
                          <a:latin typeface="Cambria Math"/>
                        </a:rPr>
                        <m:t>𝑚𝑗</m:t>
                      </m:r>
                      <m:r>
                        <a:rPr lang="en-US" altLang="zh-CN">
                          <a:latin typeface="Cambria Math"/>
                        </a:rPr>
                        <m:t> −</m:t>
                      </m:r>
                      <m:r>
                        <a:rPr lang="en-US" altLang="zh-CN">
                          <a:latin typeface="Cambria Math"/>
                        </a:rPr>
                        <m:t>𝑥𝑖𝑗</m:t>
                      </m:r>
                      <m:r>
                        <a:rPr lang="en-US" altLang="zh-CN">
                          <a:latin typeface="Cambria Math"/>
                        </a:rPr>
                        <m:t>)2  , </m:t>
                      </m:r>
                    </m:oMath>
                  </m:oMathPara>
                </a14:m>
                <a:endParaRPr lang="en-US" altLang="zh-CN" dirty="0" smtClean="0"/>
              </a:p>
              <a:p>
                <a:r>
                  <a:rPr lang="en-US" altLang="zh-CN" dirty="0" smtClean="0"/>
                  <a:t>                     </a:t>
                </a:r>
                <a14:m>
                  <m:oMath xmlns:m="http://schemas.openxmlformats.org/officeDocument/2006/math">
                    <m:r>
                      <m:rPr>
                        <m:sty m:val="p"/>
                      </m:rPr>
                      <a:rPr lang="en-US" altLang="zh-CN">
                        <a:latin typeface="Cambria Math"/>
                      </a:rPr>
                      <m:t>X</m:t>
                    </m:r>
                    <m:r>
                      <a:rPr lang="en-US" altLang="zh-CN">
                        <a:latin typeface="Cambria Math"/>
                      </a:rPr>
                      <m:t>=(</m:t>
                    </m:r>
                    <m:r>
                      <a:rPr lang="en-US" altLang="zh-CN">
                        <a:latin typeface="Cambria Math"/>
                      </a:rPr>
                      <m:t>𝑥𝑚</m:t>
                    </m:r>
                    <m:r>
                      <a:rPr lang="en-US" altLang="zh-CN" baseline="-25000">
                        <a:latin typeface="Cambria Math"/>
                      </a:rPr>
                      <m:t>1,…,</m:t>
                    </m:r>
                    <m:r>
                      <a:rPr lang="en-US" altLang="zh-CN">
                        <a:latin typeface="Cambria Math"/>
                      </a:rPr>
                      <m:t>𝑥𝑚𝑛</m:t>
                    </m:r>
                    <m:r>
                      <a:rPr lang="en-US" altLang="zh-CN">
                        <a:latin typeface="Cambria Math"/>
                      </a:rPr>
                      <m:t>)</m:t>
                    </m:r>
                  </m:oMath>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782176" y="3535941"/>
                <a:ext cx="3470344" cy="777457"/>
              </a:xfrm>
              <a:prstGeom prst="rect">
                <a:avLst/>
              </a:prstGeom>
              <a:blipFill rotWithShape="1">
                <a:blip r:embed="rId4"/>
                <a:stretch>
                  <a:fillRect t="-91406" b="-1101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82175" y="4430785"/>
                <a:ext cx="2602239" cy="540020"/>
              </a:xfrm>
              <a:prstGeom prst="rect">
                <a:avLst/>
              </a:prstGeom>
              <a:noFill/>
            </p:spPr>
            <p:txBody>
              <a:bodyPr wrap="square" rtlCol="0">
                <a:spAutoFit/>
              </a:bodyPr>
              <a:lstStyle>
                <a:defPPr>
                  <a:defRPr lang="zh-CN"/>
                </a:defPPr>
                <a:lvl1pPr>
                  <a:defRPr sz="1400" i="1">
                    <a:latin typeface="Cambria Math"/>
                  </a:defRPr>
                </a:lvl1pPr>
              </a:lstStyle>
              <a:p>
                <a:pPr/>
                <a14:m>
                  <m:oMathPara xmlns:m="http://schemas.openxmlformats.org/officeDocument/2006/math">
                    <m:oMathParaPr>
                      <m:jc m:val="left"/>
                    </m:oMathParaPr>
                    <m:oMath xmlns:m="http://schemas.openxmlformats.org/officeDocument/2006/math">
                      <m:r>
                        <a:rPr lang="en-US" altLang="zh-CN" b="0" i="1" smtClean="0">
                          <a:latin typeface="Cambria Math"/>
                        </a:rPr>
                        <m:t> </m:t>
                      </m:r>
                      <m:r>
                        <a:rPr lang="zh-CN" altLang="en-US" smtClean="0">
                          <a:latin typeface="Cambria Math"/>
                        </a:rPr>
                        <m:t>满足</m:t>
                      </m:r>
                      <m:r>
                        <a:rPr lang="en-US" altLang="zh-CN" b="0" i="1" smtClean="0">
                          <a:latin typeface="Cambria Math"/>
                        </a:rPr>
                        <m:t>    </m:t>
                      </m:r>
                      <m:r>
                        <a:rPr lang="en-US" altLang="zh-CN">
                          <a:latin typeface="Cambria Math"/>
                        </a:rPr>
                        <m:t> </m:t>
                      </m:r>
                      <m:r>
                        <a:rPr lang="en-US" altLang="zh-CN" b="0" i="1" smtClean="0">
                          <a:latin typeface="Cambria Math"/>
                        </a:rPr>
                        <m:t>h</m:t>
                      </m:r>
                      <m:d>
                        <m:dPr>
                          <m:ctrlPr>
                            <a:rPr lang="en-US" altLang="zh-CN" i="1">
                              <a:latin typeface="Cambria Math"/>
                            </a:rPr>
                          </m:ctrlPr>
                        </m:dPr>
                        <m:e>
                          <m:r>
                            <a:rPr lang="en-US" altLang="zh-CN">
                              <a:latin typeface="Cambria Math"/>
                            </a:rPr>
                            <m:t>𝑋</m:t>
                          </m:r>
                        </m:e>
                      </m:d>
                      <m:r>
                        <a:rPr lang="en-US" altLang="zh-CN">
                          <a:latin typeface="Cambria Math"/>
                        </a:rPr>
                        <m:t>=</m:t>
                      </m:r>
                      <m:nary>
                        <m:naryPr>
                          <m:chr m:val="∑"/>
                          <m:ctrlPr>
                            <a:rPr lang="pt-BR" altLang="zh-CN" i="1">
                              <a:latin typeface="Cambria Math"/>
                            </a:rPr>
                          </m:ctrlPr>
                        </m:naryPr>
                        <m:sub>
                          <m:r>
                            <a:rPr lang="en-US" altLang="zh-CN">
                              <a:latin typeface="Cambria Math"/>
                            </a:rPr>
                            <m:t>𝑗</m:t>
                          </m:r>
                          <m:r>
                            <a:rPr lang="pt-BR" altLang="zh-CN">
                              <a:latin typeface="Cambria Math"/>
                            </a:rPr>
                            <m:t>=</m:t>
                          </m:r>
                          <m:r>
                            <a:rPr lang="en-US" altLang="zh-CN">
                              <a:latin typeface="Cambria Math"/>
                            </a:rPr>
                            <m:t>1</m:t>
                          </m:r>
                        </m:sub>
                        <m:sup>
                          <m:r>
                            <a:rPr lang="en-US" altLang="zh-CN">
                              <a:latin typeface="Cambria Math"/>
                            </a:rPr>
                            <m:t>𝑛</m:t>
                          </m:r>
                        </m:sup>
                        <m:e>
                          <m:r>
                            <a:rPr lang="en-US" altLang="zh-CN" b="0" i="1" smtClean="0">
                              <a:latin typeface="Cambria Math"/>
                            </a:rPr>
                            <m:t> </m:t>
                          </m:r>
                        </m:e>
                      </m:nary>
                      <m:r>
                        <a:rPr lang="en-US" altLang="zh-CN">
                          <a:latin typeface="Cambria Math"/>
                        </a:rPr>
                        <m:t>𝑥</m:t>
                      </m:r>
                      <m:r>
                        <a:rPr lang="en-US" altLang="zh-CN" baseline="-25000">
                          <a:latin typeface="Cambria Math"/>
                        </a:rPr>
                        <m:t>𝑚𝑗</m:t>
                      </m:r>
                      <m:r>
                        <a:rPr lang="en-US" altLang="zh-CN" b="0" i="1" smtClean="0">
                          <a:latin typeface="Cambria Math"/>
                        </a:rPr>
                        <m:t>=1</m:t>
                      </m:r>
                    </m:oMath>
                  </m:oMathPara>
                </a14:m>
                <a:endParaRPr lang="en-US" altLang="zh-CN" b="0" dirty="0" smtClean="0"/>
              </a:p>
            </p:txBody>
          </p:sp>
        </mc:Choice>
        <mc:Fallback>
          <p:sp>
            <p:nvSpPr>
              <p:cNvPr id="20" name="TextBox 19"/>
              <p:cNvSpPr txBox="1">
                <a:spLocks noRot="1" noChangeAspect="1" noMove="1" noResize="1" noEditPoints="1" noAdjustHandles="1" noChangeArrowheads="1" noChangeShapeType="1" noTextEdit="1"/>
              </p:cNvSpPr>
              <p:nvPr/>
            </p:nvSpPr>
            <p:spPr>
              <a:xfrm>
                <a:off x="5782175" y="4430785"/>
                <a:ext cx="2602239" cy="540020"/>
              </a:xfrm>
              <a:prstGeom prst="rect">
                <a:avLst/>
              </a:prstGeom>
              <a:blipFill rotWithShape="1">
                <a:blip r:embed="rId5"/>
                <a:stretch>
                  <a:fillRect b="-227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782176" y="5085184"/>
                <a:ext cx="2602239" cy="307777"/>
              </a:xfrm>
              <a:prstGeom prst="rect">
                <a:avLst/>
              </a:prstGeom>
              <a:noFill/>
            </p:spPr>
            <p:txBody>
              <a:bodyPr wrap="square" rtlCol="0">
                <a:spAutoFit/>
              </a:bodyPr>
              <a:lstStyle>
                <a:defPPr>
                  <a:defRPr lang="zh-CN"/>
                </a:defPPr>
                <a:lvl1pPr>
                  <a:defRPr sz="1400" i="1">
                    <a:latin typeface="Cambria Math"/>
                  </a:defRPr>
                </a:lvl1pPr>
              </a:lstStyle>
              <a:p>
                <a:pPr/>
                <a14:m>
                  <m:oMathPara xmlns:m="http://schemas.openxmlformats.org/officeDocument/2006/math">
                    <m:oMathParaPr>
                      <m:jc m:val="left"/>
                    </m:oMathParaPr>
                    <m:oMath xmlns:m="http://schemas.openxmlformats.org/officeDocument/2006/math">
                      <m:r>
                        <a:rPr lang="en-US" altLang="zh-CN" b="0" i="1" smtClean="0">
                          <a:latin typeface="Cambria Math"/>
                        </a:rPr>
                        <m:t>              </m:t>
                      </m:r>
                      <m:r>
                        <a:rPr lang="en-US" altLang="zh-CN">
                          <a:latin typeface="Cambria Math"/>
                        </a:rPr>
                        <m:t> </m:t>
                      </m:r>
                      <m:r>
                        <a:rPr lang="en-US" altLang="zh-CN" b="0" i="1" smtClean="0">
                          <a:latin typeface="Cambria Math"/>
                        </a:rPr>
                        <m:t>   </m:t>
                      </m:r>
                      <m:r>
                        <a:rPr lang="en-US" altLang="zh-CN" b="0" i="1" smtClean="0">
                          <a:latin typeface="Cambria Math"/>
                        </a:rPr>
                        <m:t>𝑥𝑚𝑗</m:t>
                      </m:r>
                      <m:r>
                        <a:rPr lang="zh-CN" altLang="en-US" b="0" i="1" smtClean="0">
                          <a:latin typeface="Cambria Math"/>
                        </a:rPr>
                        <m:t>∈</m:t>
                      </m:r>
                      <m:r>
                        <a:rPr lang="en-US" altLang="zh-CN" b="0" i="1" smtClean="0">
                          <a:latin typeface="Cambria Math"/>
                        </a:rPr>
                        <m:t>(0 , 1)</m:t>
                      </m:r>
                    </m:oMath>
                  </m:oMathPara>
                </a14:m>
                <a:endParaRPr lang="en-US" altLang="zh-CN" b="0" dirty="0" smtClean="0"/>
              </a:p>
            </p:txBody>
          </p:sp>
        </mc:Choice>
        <mc:Fallback>
          <p:sp>
            <p:nvSpPr>
              <p:cNvPr id="21" name="TextBox 20"/>
              <p:cNvSpPr txBox="1">
                <a:spLocks noRot="1" noChangeAspect="1" noMove="1" noResize="1" noEditPoints="1" noAdjustHandles="1" noChangeArrowheads="1" noChangeShapeType="1" noTextEdit="1"/>
              </p:cNvSpPr>
              <p:nvPr/>
            </p:nvSpPr>
            <p:spPr>
              <a:xfrm>
                <a:off x="5782176" y="5085184"/>
                <a:ext cx="2602239" cy="307777"/>
              </a:xfrm>
              <a:prstGeom prst="rect">
                <a:avLst/>
              </a:prstGeom>
              <a:blipFill rotWithShape="1">
                <a:blip r:embed="rId6"/>
                <a:stretch>
                  <a:fillRect b="-7843"/>
                </a:stretch>
              </a:blipFill>
            </p:spPr>
            <p:txBody>
              <a:bodyPr/>
              <a:lstStyle/>
              <a:p>
                <a:r>
                  <a:rPr lang="zh-CN" altLang="en-US">
                    <a:noFill/>
                  </a:rPr>
                  <a:t> </a:t>
                </a:r>
              </a:p>
            </p:txBody>
          </p:sp>
        </mc:Fallback>
      </mc:AlternateContent>
      <p:sp>
        <p:nvSpPr>
          <p:cNvPr id="22" name="右箭头 21"/>
          <p:cNvSpPr/>
          <p:nvPr/>
        </p:nvSpPr>
        <p:spPr>
          <a:xfrm rot="10800000">
            <a:off x="4534604" y="4283396"/>
            <a:ext cx="1045508" cy="294778"/>
          </a:xfrm>
          <a:prstGeom prst="rightArrow">
            <a:avLst>
              <a:gd name="adj1" fmla="val 50000"/>
              <a:gd name="adj2" fmla="val 907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图表 22" title="百分比"/>
          <p:cNvGraphicFramePr/>
          <p:nvPr>
            <p:extLst>
              <p:ext uri="{D42A27DB-BD31-4B8C-83A1-F6EECF244321}">
                <p14:modId xmlns:p14="http://schemas.microsoft.com/office/powerpoint/2010/main" val="40936250"/>
              </p:ext>
            </p:extLst>
          </p:nvPr>
        </p:nvGraphicFramePr>
        <p:xfrm>
          <a:off x="234070" y="3577019"/>
          <a:ext cx="4277800" cy="1584176"/>
        </p:xfrm>
        <a:graphic>
          <a:graphicData uri="http://schemas.openxmlformats.org/drawingml/2006/chart">
            <c:chart xmlns:c="http://schemas.openxmlformats.org/drawingml/2006/chart" xmlns:r="http://schemas.openxmlformats.org/officeDocument/2006/relationships" r:id="rId7"/>
          </a:graphicData>
        </a:graphic>
      </p:graphicFrame>
      <p:sp>
        <p:nvSpPr>
          <p:cNvPr id="24" name="矩形 23"/>
          <p:cNvSpPr/>
          <p:nvPr/>
        </p:nvSpPr>
        <p:spPr>
          <a:xfrm>
            <a:off x="1892533" y="3739997"/>
            <a:ext cx="648072" cy="983925"/>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大括号 24"/>
          <p:cNvSpPr/>
          <p:nvPr/>
        </p:nvSpPr>
        <p:spPr>
          <a:xfrm>
            <a:off x="5652121" y="3728274"/>
            <a:ext cx="216024" cy="14329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26" name="TextBox 25"/>
          <p:cNvSpPr txBox="1"/>
          <p:nvPr/>
        </p:nvSpPr>
        <p:spPr>
          <a:xfrm>
            <a:off x="2397895" y="1366590"/>
            <a:ext cx="1800493" cy="523220"/>
          </a:xfrm>
          <a:prstGeom prst="rect">
            <a:avLst/>
          </a:prstGeom>
          <a:noFill/>
        </p:spPr>
        <p:txBody>
          <a:bodyPr wrap="none" rtlCol="0">
            <a:spAutoFit/>
          </a:bodyPr>
          <a:lstStyle/>
          <a:p>
            <a:pPr algn="ctr"/>
            <a:r>
              <a:rPr lang="zh-CN" altLang="en-US" sz="1400" dirty="0" smtClean="0"/>
              <a:t>基于</a:t>
            </a:r>
            <a:r>
              <a:rPr lang="en-US" altLang="zh-CN" sz="1400" b="1" dirty="0" smtClean="0">
                <a:solidFill>
                  <a:srgbClr val="FF0000"/>
                </a:solidFill>
              </a:rPr>
              <a:t>KNN</a:t>
            </a:r>
            <a:r>
              <a:rPr lang="zh-CN" altLang="en-US" sz="1400" b="1" dirty="0" smtClean="0">
                <a:solidFill>
                  <a:srgbClr val="FF0000"/>
                </a:solidFill>
              </a:rPr>
              <a:t>、</a:t>
            </a:r>
            <a:r>
              <a:rPr lang="en-US" altLang="zh-CN" sz="1400" b="1" dirty="0" smtClean="0">
                <a:solidFill>
                  <a:srgbClr val="FF0000"/>
                </a:solidFill>
              </a:rPr>
              <a:t>DTW</a:t>
            </a:r>
          </a:p>
          <a:p>
            <a:r>
              <a:rPr lang="zh-CN" altLang="en-US" sz="1400" dirty="0" smtClean="0"/>
              <a:t>根据时间序列相似度</a:t>
            </a:r>
            <a:endParaRPr lang="zh-CN" altLang="en-US" sz="1400" dirty="0"/>
          </a:p>
        </p:txBody>
      </p:sp>
      <p:sp>
        <p:nvSpPr>
          <p:cNvPr id="27" name="TextBox 26"/>
          <p:cNvSpPr txBox="1"/>
          <p:nvPr/>
        </p:nvSpPr>
        <p:spPr>
          <a:xfrm>
            <a:off x="2397895" y="2179891"/>
            <a:ext cx="1713931" cy="307777"/>
          </a:xfrm>
          <a:prstGeom prst="rect">
            <a:avLst/>
          </a:prstGeom>
          <a:noFill/>
        </p:spPr>
        <p:txBody>
          <a:bodyPr wrap="none" rtlCol="0">
            <a:spAutoFit/>
          </a:bodyPr>
          <a:lstStyle/>
          <a:p>
            <a:r>
              <a:rPr lang="zh-CN" altLang="en-US" sz="1400" dirty="0" smtClean="0"/>
              <a:t>提取前</a:t>
            </a:r>
            <a:r>
              <a:rPr lang="en-US" altLang="zh-CN" sz="1400" dirty="0" smtClean="0"/>
              <a:t>K</a:t>
            </a:r>
            <a:r>
              <a:rPr lang="zh-CN" altLang="en-US" sz="1400" dirty="0" smtClean="0"/>
              <a:t>条相似曲线</a:t>
            </a:r>
            <a:endParaRPr lang="zh-CN" altLang="en-US" sz="1400" dirty="0"/>
          </a:p>
        </p:txBody>
      </p:sp>
      <p:sp>
        <p:nvSpPr>
          <p:cNvPr id="28" name="TextBox 27"/>
          <p:cNvSpPr txBox="1"/>
          <p:nvPr/>
        </p:nvSpPr>
        <p:spPr>
          <a:xfrm>
            <a:off x="3999055" y="2852936"/>
            <a:ext cx="2271612" cy="523220"/>
          </a:xfrm>
          <a:prstGeom prst="rect">
            <a:avLst/>
          </a:prstGeom>
          <a:noFill/>
        </p:spPr>
        <p:txBody>
          <a:bodyPr wrap="square" rtlCol="0">
            <a:spAutoFit/>
          </a:bodyPr>
          <a:lstStyle/>
          <a:p>
            <a:r>
              <a:rPr lang="zh-CN" altLang="en-US" sz="1400" b="1" dirty="0" smtClean="0">
                <a:solidFill>
                  <a:srgbClr val="FF0000"/>
                </a:solidFill>
              </a:rPr>
              <a:t>最小化</a:t>
            </a:r>
            <a:r>
              <a:rPr lang="zh-CN" altLang="en-US" sz="1400" dirty="0" smtClean="0"/>
              <a:t>填补能耗值</a:t>
            </a:r>
            <a:endParaRPr lang="en-US" altLang="zh-CN" sz="1400" dirty="0" smtClean="0"/>
          </a:p>
          <a:p>
            <a:r>
              <a:rPr lang="zh-CN" altLang="en-US" sz="1400" dirty="0" smtClean="0"/>
              <a:t>与</a:t>
            </a:r>
            <a:r>
              <a:rPr lang="en-US" altLang="zh-CN" sz="1400" dirty="0" smtClean="0"/>
              <a:t>K</a:t>
            </a:r>
            <a:r>
              <a:rPr lang="zh-CN" altLang="en-US" sz="1400" dirty="0" smtClean="0"/>
              <a:t>条相似曲线的</a:t>
            </a:r>
            <a:r>
              <a:rPr lang="zh-CN" altLang="en-US" sz="1400" b="1" dirty="0" smtClean="0">
                <a:solidFill>
                  <a:srgbClr val="FF0000"/>
                </a:solidFill>
              </a:rPr>
              <a:t>欧式距离</a:t>
            </a:r>
            <a:endParaRPr lang="zh-CN" altLang="en-US" sz="1400" b="1" dirty="0">
              <a:solidFill>
                <a:srgbClr val="FF0000"/>
              </a:solidFill>
            </a:endParaRPr>
          </a:p>
        </p:txBody>
      </p:sp>
      <p:sp>
        <p:nvSpPr>
          <p:cNvPr id="29" name="TextBox 28"/>
          <p:cNvSpPr txBox="1"/>
          <p:nvPr/>
        </p:nvSpPr>
        <p:spPr>
          <a:xfrm>
            <a:off x="6482865" y="2926162"/>
            <a:ext cx="2518638" cy="307777"/>
          </a:xfrm>
          <a:prstGeom prst="rect">
            <a:avLst/>
          </a:prstGeom>
          <a:noFill/>
        </p:spPr>
        <p:txBody>
          <a:bodyPr wrap="none" rtlCol="0">
            <a:spAutoFit/>
          </a:bodyPr>
          <a:lstStyle/>
          <a:p>
            <a:r>
              <a:rPr lang="zh-CN" altLang="en-US" sz="1400" dirty="0"/>
              <a:t>转化</a:t>
            </a:r>
            <a:r>
              <a:rPr lang="zh-CN" altLang="en-US" sz="1400" dirty="0" smtClean="0"/>
              <a:t>为</a:t>
            </a:r>
            <a:r>
              <a:rPr lang="zh-CN" altLang="en-US" sz="1400" b="1" dirty="0" smtClean="0">
                <a:solidFill>
                  <a:srgbClr val="FF0000"/>
                </a:solidFill>
              </a:rPr>
              <a:t>连续等式约束优化</a:t>
            </a:r>
            <a:r>
              <a:rPr lang="zh-CN" altLang="en-US" sz="1400" dirty="0" smtClean="0"/>
              <a:t>问题</a:t>
            </a:r>
            <a:endParaRPr lang="zh-CN" altLang="en-US" sz="1400" dirty="0"/>
          </a:p>
        </p:txBody>
      </p:sp>
      <p:sp>
        <p:nvSpPr>
          <p:cNvPr id="30" name="TextBox 29"/>
          <p:cNvSpPr txBox="1"/>
          <p:nvPr/>
        </p:nvSpPr>
        <p:spPr>
          <a:xfrm>
            <a:off x="4646010" y="4604868"/>
            <a:ext cx="902811" cy="307777"/>
          </a:xfrm>
          <a:prstGeom prst="rect">
            <a:avLst/>
          </a:prstGeom>
          <a:noFill/>
        </p:spPr>
        <p:txBody>
          <a:bodyPr wrap="none" rtlCol="0">
            <a:spAutoFit/>
          </a:bodyPr>
          <a:lstStyle/>
          <a:p>
            <a:r>
              <a:rPr lang="zh-CN" altLang="en-US" sz="1400" dirty="0" smtClean="0"/>
              <a:t>完成填补</a:t>
            </a:r>
            <a:endParaRPr lang="zh-CN" altLang="en-US" sz="1400" dirty="0"/>
          </a:p>
        </p:txBody>
      </p:sp>
      <p:sp>
        <p:nvSpPr>
          <p:cNvPr id="31" name="TextBox 30"/>
          <p:cNvSpPr txBox="1"/>
          <p:nvPr/>
        </p:nvSpPr>
        <p:spPr>
          <a:xfrm>
            <a:off x="4376706" y="3982544"/>
            <a:ext cx="1441420" cy="307777"/>
          </a:xfrm>
          <a:prstGeom prst="rect">
            <a:avLst/>
          </a:prstGeom>
          <a:noFill/>
        </p:spPr>
        <p:txBody>
          <a:bodyPr wrap="none" rtlCol="0">
            <a:spAutoFit/>
          </a:bodyPr>
          <a:lstStyle/>
          <a:p>
            <a:r>
              <a:rPr lang="zh-CN" altLang="en-US" sz="1400" b="1" dirty="0" smtClean="0">
                <a:solidFill>
                  <a:srgbClr val="FF0000"/>
                </a:solidFill>
              </a:rPr>
              <a:t>拉格朗日乘数法</a:t>
            </a:r>
            <a:endParaRPr lang="zh-CN" altLang="en-US" sz="1400" b="1" dirty="0">
              <a:solidFill>
                <a:srgbClr val="FF0000"/>
              </a:solidFill>
            </a:endParaRPr>
          </a:p>
        </p:txBody>
      </p:sp>
      <p:sp>
        <p:nvSpPr>
          <p:cNvPr id="14" name="矩形 13"/>
          <p:cNvSpPr/>
          <p:nvPr/>
        </p:nvSpPr>
        <p:spPr>
          <a:xfrm>
            <a:off x="3304623" y="690800"/>
            <a:ext cx="2563522" cy="338554"/>
          </a:xfrm>
          <a:prstGeom prst="rect">
            <a:avLst/>
          </a:prstGeom>
        </p:spPr>
        <p:txBody>
          <a:bodyPr wrap="none">
            <a:spAutoFit/>
          </a:bodyPr>
          <a:lstStyle/>
          <a:p>
            <a:r>
              <a:rPr lang="zh-CN" altLang="en-US" sz="1600" b="1" dirty="0" smtClean="0"/>
              <a:t>问题</a:t>
            </a:r>
            <a:r>
              <a:rPr lang="en-US" altLang="zh-CN" sz="1600" b="1" dirty="0" smtClean="0"/>
              <a:t>1</a:t>
            </a:r>
            <a:r>
              <a:rPr lang="zh-CN" altLang="en-US" sz="1600" b="1" dirty="0" smtClean="0"/>
              <a:t>：缺失</a:t>
            </a:r>
            <a:r>
              <a:rPr lang="zh-CN" altLang="en-US" sz="1600" b="1" dirty="0"/>
              <a:t>数据填补算法</a:t>
            </a:r>
            <a:endParaRPr lang="zh-CN" altLang="en-US" sz="1600" dirty="0"/>
          </a:p>
        </p:txBody>
      </p:sp>
      <p:cxnSp>
        <p:nvCxnSpPr>
          <p:cNvPr id="16" name="直接连接符 15"/>
          <p:cNvCxnSpPr/>
          <p:nvPr/>
        </p:nvCxnSpPr>
        <p:spPr>
          <a:xfrm>
            <a:off x="4793033" y="1183141"/>
            <a:ext cx="0" cy="252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68686" y="1183140"/>
            <a:ext cx="0" cy="252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30352" y="1183139"/>
            <a:ext cx="0" cy="252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06005" y="1183138"/>
            <a:ext cx="0" cy="252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36858" y="1129042"/>
            <a:ext cx="723275" cy="307777"/>
          </a:xfrm>
          <a:prstGeom prst="rect">
            <a:avLst/>
          </a:prstGeom>
          <a:noFill/>
        </p:spPr>
        <p:txBody>
          <a:bodyPr wrap="none" rtlCol="0">
            <a:spAutoFit/>
          </a:bodyPr>
          <a:lstStyle/>
          <a:p>
            <a:r>
              <a:rPr lang="zh-CN" altLang="en-US" sz="1400" b="1" dirty="0" smtClean="0">
                <a:solidFill>
                  <a:srgbClr val="FF0000"/>
                </a:solidFill>
              </a:rPr>
              <a:t>前一周</a:t>
            </a:r>
            <a:endParaRPr lang="zh-CN" altLang="en-US" sz="1400" b="1" dirty="0">
              <a:solidFill>
                <a:srgbClr val="FF0000"/>
              </a:solidFill>
            </a:endParaRPr>
          </a:p>
        </p:txBody>
      </p:sp>
      <p:sp>
        <p:nvSpPr>
          <p:cNvPr id="35" name="TextBox 34"/>
          <p:cNvSpPr txBox="1"/>
          <p:nvPr/>
        </p:nvSpPr>
        <p:spPr>
          <a:xfrm>
            <a:off x="6876256" y="1123326"/>
            <a:ext cx="723275" cy="307777"/>
          </a:xfrm>
          <a:prstGeom prst="rect">
            <a:avLst/>
          </a:prstGeom>
          <a:noFill/>
        </p:spPr>
        <p:txBody>
          <a:bodyPr wrap="none" rtlCol="0">
            <a:spAutoFit/>
          </a:bodyPr>
          <a:lstStyle/>
          <a:p>
            <a:r>
              <a:rPr lang="zh-CN" altLang="en-US" sz="1400" b="1" dirty="0" smtClean="0">
                <a:solidFill>
                  <a:srgbClr val="FF0000"/>
                </a:solidFill>
              </a:rPr>
              <a:t>后一周</a:t>
            </a:r>
            <a:endParaRPr lang="zh-CN" altLang="en-US" sz="1400" b="1" dirty="0">
              <a:solidFill>
                <a:srgbClr val="FF0000"/>
              </a:solidFill>
            </a:endParaRPr>
          </a:p>
        </p:txBody>
      </p:sp>
      <p:sp>
        <p:nvSpPr>
          <p:cNvPr id="36" name="TextBox 35"/>
          <p:cNvSpPr txBox="1"/>
          <p:nvPr/>
        </p:nvSpPr>
        <p:spPr>
          <a:xfrm>
            <a:off x="6023837" y="1120249"/>
            <a:ext cx="543739" cy="307777"/>
          </a:xfrm>
          <a:prstGeom prst="rect">
            <a:avLst/>
          </a:prstGeom>
          <a:noFill/>
        </p:spPr>
        <p:txBody>
          <a:bodyPr wrap="none" rtlCol="0">
            <a:spAutoFit/>
          </a:bodyPr>
          <a:lstStyle/>
          <a:p>
            <a:r>
              <a:rPr lang="zh-CN" altLang="en-US" sz="1400" b="1" dirty="0" smtClean="0">
                <a:solidFill>
                  <a:srgbClr val="FF0000"/>
                </a:solidFill>
              </a:rPr>
              <a:t>缺失</a:t>
            </a:r>
            <a:endParaRPr lang="zh-CN" altLang="en-US" sz="1400" b="1" dirty="0">
              <a:solidFill>
                <a:srgbClr val="FF0000"/>
              </a:solidFill>
            </a:endParaRPr>
          </a:p>
        </p:txBody>
      </p:sp>
    </p:spTree>
    <p:extLst>
      <p:ext uri="{BB962C8B-B14F-4D97-AF65-F5344CB8AC3E}">
        <p14:creationId xmlns:p14="http://schemas.microsoft.com/office/powerpoint/2010/main" val="27968663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823955" y="5517232"/>
            <a:ext cx="5688632" cy="0"/>
          </a:xfrm>
          <a:prstGeom prst="line">
            <a:avLst/>
          </a:prstGeom>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1403648" y="1401198"/>
            <a:ext cx="4315866" cy="3416320"/>
          </a:xfrm>
          <a:prstGeom prst="rect">
            <a:avLst/>
          </a:prstGeom>
          <a:noFill/>
        </p:spPr>
        <p:txBody>
          <a:bodyPr wrap="square" rtlCol="0">
            <a:spAutoFit/>
          </a:bodyPr>
          <a:lstStyle/>
          <a:p>
            <a:pPr marL="400050" indent="-400050">
              <a:buFont typeface="+mj-ea"/>
              <a:buAutoNum type="ea1JpnChsDbPeriod"/>
            </a:pPr>
            <a:r>
              <a:rPr lang="zh-CN" altLang="en-US" b="1" dirty="0" smtClean="0"/>
              <a:t>时间序列相似性度量：</a:t>
            </a:r>
            <a:endParaRPr lang="en-US" altLang="zh-CN" b="1" dirty="0" smtClean="0"/>
          </a:p>
          <a:p>
            <a:pPr marL="857250" lvl="1" indent="-400050">
              <a:buFont typeface="+mj-lt"/>
              <a:buAutoNum type="arabicPeriod"/>
            </a:pPr>
            <a:r>
              <a:rPr lang="zh-CN" altLang="en-US" dirty="0" smtClean="0"/>
              <a:t>动态</a:t>
            </a:r>
            <a:r>
              <a:rPr lang="zh-CN" altLang="en-US" dirty="0" smtClean="0"/>
              <a:t>时间规整（</a:t>
            </a:r>
            <a:r>
              <a:rPr lang="en-US" altLang="zh-CN" dirty="0" smtClean="0"/>
              <a:t>DTW</a:t>
            </a:r>
            <a:r>
              <a:rPr lang="zh-CN" altLang="en-US" dirty="0" smtClean="0"/>
              <a:t>）</a:t>
            </a:r>
            <a:endParaRPr lang="en-US" altLang="zh-CN" dirty="0" smtClean="0"/>
          </a:p>
          <a:p>
            <a:pPr marL="1314450" lvl="2" indent="-400050">
              <a:buFont typeface="Arial" pitchFamily="34" charset="0"/>
              <a:buChar char="•"/>
            </a:pPr>
            <a:r>
              <a:rPr lang="zh-CN" altLang="en-US" dirty="0"/>
              <a:t>能够匹配</a:t>
            </a:r>
            <a:r>
              <a:rPr lang="zh-CN" altLang="en-US" b="1" dirty="0">
                <a:solidFill>
                  <a:srgbClr val="FF0000"/>
                </a:solidFill>
              </a:rPr>
              <a:t>非等长</a:t>
            </a:r>
            <a:r>
              <a:rPr lang="zh-CN" altLang="en-US" dirty="0"/>
              <a:t>时间序列</a:t>
            </a:r>
            <a:endParaRPr lang="en-US" altLang="zh-CN" dirty="0"/>
          </a:p>
          <a:p>
            <a:pPr marL="1314450" lvl="2" indent="-400050">
              <a:buFont typeface="Arial" pitchFamily="34" charset="0"/>
              <a:buChar char="•"/>
            </a:pPr>
            <a:r>
              <a:rPr lang="zh-CN" altLang="en-US" dirty="0"/>
              <a:t>能耗数据的缺失，造成时间序列不</a:t>
            </a:r>
            <a:r>
              <a:rPr lang="zh-CN" altLang="en-US" dirty="0" smtClean="0"/>
              <a:t>等长</a:t>
            </a:r>
            <a:endParaRPr lang="en-US" altLang="zh-CN" dirty="0" smtClean="0"/>
          </a:p>
          <a:p>
            <a:pPr marL="857250" lvl="1" indent="-400050">
              <a:buFont typeface="+mj-lt"/>
              <a:buAutoNum type="arabicPeriod"/>
            </a:pPr>
            <a:r>
              <a:rPr lang="zh-CN" altLang="en-US" dirty="0"/>
              <a:t>欧式距离</a:t>
            </a:r>
            <a:endParaRPr lang="en-US" altLang="zh-CN" dirty="0"/>
          </a:p>
          <a:p>
            <a:pPr marL="400050" indent="-400050">
              <a:buFont typeface="+mj-ea"/>
              <a:buAutoNum type="ea1JpnChsDbPeriod"/>
            </a:pPr>
            <a:endParaRPr lang="en-US" altLang="zh-CN" dirty="0"/>
          </a:p>
          <a:p>
            <a:pPr marL="400050" indent="-400050">
              <a:buFont typeface="+mj-ea"/>
              <a:buAutoNum type="ea1JpnChsDbPeriod"/>
            </a:pPr>
            <a:endParaRPr lang="en-US" altLang="zh-CN" dirty="0"/>
          </a:p>
          <a:p>
            <a:pPr marL="400050" indent="-400050">
              <a:buFont typeface="+mj-ea"/>
              <a:buAutoNum type="ea1JpnChsDbPeriod"/>
            </a:pPr>
            <a:r>
              <a:rPr lang="zh-CN" altLang="en-US" b="1" dirty="0" smtClean="0"/>
              <a:t>连续等式约束优化：</a:t>
            </a:r>
            <a:endParaRPr lang="en-US" altLang="zh-CN" b="1" dirty="0" smtClean="0"/>
          </a:p>
          <a:p>
            <a:pPr marL="800100" lvl="1" indent="-342900">
              <a:buFont typeface="+mj-lt"/>
              <a:buAutoNum type="arabicPeriod"/>
            </a:pPr>
            <a:r>
              <a:rPr lang="zh-CN" altLang="en-US" dirty="0" smtClean="0"/>
              <a:t>拉格朗日乘数法</a:t>
            </a:r>
            <a:endParaRPr lang="en-US" altLang="zh-CN" dirty="0" smtClean="0"/>
          </a:p>
          <a:p>
            <a:pPr marL="1257300" lvl="2" indent="-342900">
              <a:buFont typeface="Arial" pitchFamily="34" charset="0"/>
              <a:buChar char="•"/>
            </a:pPr>
            <a:r>
              <a:rPr lang="zh-CN" altLang="en-US" dirty="0" smtClean="0"/>
              <a:t>一种数值解决方法</a:t>
            </a:r>
            <a:endParaRPr lang="en-US" altLang="zh-CN" dirty="0" smtClean="0"/>
          </a:p>
          <a:p>
            <a:pPr marL="1257300" lvl="2" indent="-342900">
              <a:buFont typeface="Arial" pitchFamily="34" charset="0"/>
              <a:buChar char="•"/>
            </a:pPr>
            <a:r>
              <a:rPr lang="zh-CN" altLang="en-US" dirty="0" smtClean="0"/>
              <a:t>快速求得答案</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694519"/>
            <a:ext cx="3154098" cy="151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4" name="TextBox 13"/>
              <p:cNvSpPr txBox="1"/>
              <p:nvPr/>
            </p:nvSpPr>
            <p:spPr>
              <a:xfrm>
                <a:off x="5076056" y="4167945"/>
                <a:ext cx="2978508" cy="369332"/>
              </a:xfrm>
              <a:prstGeom prst="rect">
                <a:avLst/>
              </a:prstGeom>
              <a:solidFill>
                <a:srgbClr val="FFC000"/>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𝐹</m:t>
                      </m:r>
                      <m:d>
                        <m:dPr>
                          <m:ctrlPr>
                            <a:rPr lang="en-US" altLang="zh-CN" b="0" i="1" smtClean="0">
                              <a:latin typeface="Cambria Math"/>
                            </a:rPr>
                          </m:ctrlPr>
                        </m:dPr>
                        <m:e>
                          <m:r>
                            <a:rPr lang="en-US" altLang="zh-CN" b="0" i="1" smtClean="0">
                              <a:latin typeface="Cambria Math"/>
                            </a:rPr>
                            <m:t>𝑥</m:t>
                          </m:r>
                          <m:r>
                            <a:rPr lang="en-US" altLang="zh-CN" b="0" i="1" smtClean="0">
                              <a:latin typeface="Cambria Math"/>
                            </a:rPr>
                            <m:t>,</m:t>
                          </m:r>
                          <m:r>
                            <a:rPr lang="en-US" altLang="zh-CN" b="0" i="1" smtClean="0">
                              <a:latin typeface="Cambria Math"/>
                            </a:rPr>
                            <m:t>𝑦</m:t>
                          </m:r>
                        </m:e>
                      </m:d>
                      <m:r>
                        <a:rPr lang="en-US" altLang="zh-CN" b="0" i="1" smtClean="0">
                          <a:latin typeface="Cambria Math"/>
                        </a:rPr>
                        <m:t>=</m:t>
                      </m:r>
                      <m:r>
                        <a:rPr lang="en-US" altLang="zh-CN" b="0" i="1" smtClean="0">
                          <a:latin typeface="Cambria Math"/>
                        </a:rPr>
                        <m:t>𝑓</m:t>
                      </m:r>
                      <m:d>
                        <m:dPr>
                          <m:ctrlPr>
                            <a:rPr lang="en-US" altLang="zh-CN" b="0" i="1" smtClean="0">
                              <a:latin typeface="Cambria Math"/>
                            </a:rPr>
                          </m:ctrlPr>
                        </m:dPr>
                        <m:e>
                          <m:r>
                            <a:rPr lang="en-US" altLang="zh-CN" b="0" i="1" smtClean="0">
                              <a:latin typeface="Cambria Math"/>
                            </a:rPr>
                            <m:t>𝑥</m:t>
                          </m:r>
                          <m:r>
                            <a:rPr lang="en-US" altLang="zh-CN" b="0" i="1" smtClean="0">
                              <a:latin typeface="Cambria Math"/>
                            </a:rPr>
                            <m:t>,</m:t>
                          </m:r>
                          <m:r>
                            <a:rPr lang="en-US" altLang="zh-CN" b="0" i="1" smtClean="0">
                              <a:latin typeface="Cambria Math"/>
                            </a:rPr>
                            <m:t>𝑦</m:t>
                          </m:r>
                        </m:e>
                      </m:d>
                      <m:r>
                        <a:rPr lang="en-US" altLang="zh-CN" b="0" i="1" smtClean="0">
                          <a:latin typeface="Cambria Math"/>
                        </a:rPr>
                        <m:t>+</m:t>
                      </m:r>
                      <m:r>
                        <a:rPr lang="en-US" altLang="zh-CN" b="0" i="1" smtClean="0">
                          <a:latin typeface="Cambria Math"/>
                        </a:rPr>
                        <m:t>𝜆</m:t>
                      </m:r>
                      <m:r>
                        <a:rPr lang="en-US" altLang="zh-CN" b="0" i="1" smtClean="0">
                          <a:latin typeface="Cambria Math"/>
                        </a:rPr>
                        <m:t>h</m:t>
                      </m:r>
                      <m:r>
                        <a:rPr lang="en-US" altLang="zh-CN" b="0" i="1" smtClean="0">
                          <a:latin typeface="Cambria Math"/>
                        </a:rPr>
                        <m:t>(</m:t>
                      </m:r>
                      <m:r>
                        <a:rPr lang="en-US" altLang="zh-CN" b="0" i="1" smtClean="0">
                          <a:latin typeface="Cambria Math"/>
                        </a:rPr>
                        <m:t>𝑥</m:t>
                      </m:r>
                      <m:r>
                        <a:rPr lang="en-US" altLang="zh-CN" b="0" i="1" smtClean="0">
                          <a:latin typeface="Cambria Math"/>
                        </a:rPr>
                        <m:t>,</m:t>
                      </m:r>
                      <m:r>
                        <a:rPr lang="en-US" altLang="zh-CN" b="0" i="1" smtClean="0">
                          <a:latin typeface="Cambria Math"/>
                        </a:rPr>
                        <m:t>𝑦</m:t>
                      </m:r>
                      <m:r>
                        <a:rPr lang="en-US" altLang="zh-CN" b="0" i="1" smtClean="0">
                          <a:latin typeface="Cambria Math"/>
                        </a:rPr>
                        <m:t>)</m:t>
                      </m:r>
                    </m:oMath>
                  </m:oMathPara>
                </a14:m>
                <a:endParaRPr lang="zh-CN" alt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076056" y="4167945"/>
                <a:ext cx="2978508" cy="369332"/>
              </a:xfrm>
              <a:prstGeom prst="rect">
                <a:avLst/>
              </a:prstGeom>
              <a:blipFill rotWithShape="1">
                <a:blip r:embed="rId3"/>
                <a:stretch>
                  <a:fillRect b="-11290"/>
                </a:stretch>
              </a:blipFill>
              <a:ln>
                <a:solidFill>
                  <a:schemeClr val="bg1"/>
                </a:solidFill>
              </a:ln>
            </p:spPr>
            <p:txBody>
              <a:bodyPr/>
              <a:lstStyle/>
              <a:p>
                <a:r>
                  <a:rPr lang="zh-CN" altLang="en-US">
                    <a:noFill/>
                  </a:rPr>
                  <a:t> </a:t>
                </a:r>
              </a:p>
            </p:txBody>
          </p:sp>
        </mc:Fallback>
      </mc:AlternateContent>
      <p:sp>
        <p:nvSpPr>
          <p:cNvPr id="11" name="标题 1"/>
          <p:cNvSpPr txBox="1">
            <a:spLocks/>
          </p:cNvSpPr>
          <p:nvPr/>
        </p:nvSpPr>
        <p:spPr>
          <a:xfrm>
            <a:off x="648403" y="188640"/>
            <a:ext cx="7772400"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smtClean="0">
                <a:latin typeface="黑体" pitchFamily="49" charset="-122"/>
                <a:ea typeface="黑体" pitchFamily="49" charset="-122"/>
                <a:cs typeface="Arial" pitchFamily="34" charset="0"/>
              </a:rPr>
              <a:t>研究内容与方法</a:t>
            </a:r>
            <a:endParaRPr lang="zh-CN" altLang="en-US" sz="2400" b="1" dirty="0">
              <a:latin typeface="黑体" pitchFamily="49" charset="-122"/>
              <a:ea typeface="黑体" pitchFamily="49" charset="-122"/>
              <a:cs typeface="Arial" pitchFamily="34" charset="0"/>
            </a:endParaRPr>
          </a:p>
        </p:txBody>
      </p:sp>
      <p:sp>
        <p:nvSpPr>
          <p:cNvPr id="12" name="矩形 11"/>
          <p:cNvSpPr/>
          <p:nvPr/>
        </p:nvSpPr>
        <p:spPr>
          <a:xfrm>
            <a:off x="3304623" y="690800"/>
            <a:ext cx="2563522" cy="338554"/>
          </a:xfrm>
          <a:prstGeom prst="rect">
            <a:avLst/>
          </a:prstGeom>
        </p:spPr>
        <p:txBody>
          <a:bodyPr wrap="none">
            <a:spAutoFit/>
          </a:bodyPr>
          <a:lstStyle/>
          <a:p>
            <a:r>
              <a:rPr lang="zh-CN" altLang="en-US" sz="1600" b="1" dirty="0" smtClean="0"/>
              <a:t>问题</a:t>
            </a:r>
            <a:r>
              <a:rPr lang="en-US" altLang="zh-CN" sz="1600" b="1" dirty="0" smtClean="0"/>
              <a:t>1</a:t>
            </a:r>
            <a:r>
              <a:rPr lang="zh-CN" altLang="en-US" sz="1600" b="1" dirty="0" smtClean="0"/>
              <a:t>：缺失</a:t>
            </a:r>
            <a:r>
              <a:rPr lang="zh-CN" altLang="en-US" sz="1600" b="1" dirty="0"/>
              <a:t>数据填补算法</a:t>
            </a:r>
            <a:endParaRPr lang="zh-CN" altLang="en-US" sz="1600" dirty="0"/>
          </a:p>
        </p:txBody>
      </p:sp>
    </p:spTree>
    <p:extLst>
      <p:ext uri="{BB962C8B-B14F-4D97-AF65-F5344CB8AC3E}">
        <p14:creationId xmlns:p14="http://schemas.microsoft.com/office/powerpoint/2010/main" val="20580956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线形标注 1 79"/>
          <p:cNvSpPr/>
          <p:nvPr/>
        </p:nvSpPr>
        <p:spPr>
          <a:xfrm>
            <a:off x="2742679" y="5167387"/>
            <a:ext cx="3658957" cy="1057109"/>
          </a:xfrm>
          <a:prstGeom prst="borderCallout1">
            <a:avLst>
              <a:gd name="adj1" fmla="val -1200"/>
              <a:gd name="adj2" fmla="val 49159"/>
              <a:gd name="adj3" fmla="val -58374"/>
              <a:gd name="adj4" fmla="val 42546"/>
            </a:avLst>
          </a:prstGeom>
          <a:solidFill>
            <a:schemeClr val="bg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流程图: 磁盘 62"/>
          <p:cNvSpPr/>
          <p:nvPr/>
        </p:nvSpPr>
        <p:spPr>
          <a:xfrm>
            <a:off x="2159687" y="2749460"/>
            <a:ext cx="4644561" cy="2094815"/>
          </a:xfrm>
          <a:prstGeom prst="flowChartMagneticDisk">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n-ea"/>
            </a:endParaRPr>
          </a:p>
        </p:txBody>
      </p:sp>
      <p:sp>
        <p:nvSpPr>
          <p:cNvPr id="1029" name="TextBox 1028"/>
          <p:cNvSpPr txBox="1"/>
          <p:nvPr/>
        </p:nvSpPr>
        <p:spPr>
          <a:xfrm>
            <a:off x="2400900" y="3516113"/>
            <a:ext cx="1082348" cy="307777"/>
          </a:xfrm>
          <a:prstGeom prst="rect">
            <a:avLst/>
          </a:prstGeom>
          <a:noFill/>
        </p:spPr>
        <p:txBody>
          <a:bodyPr wrap="none" rtlCol="0">
            <a:spAutoFit/>
          </a:bodyPr>
          <a:lstStyle/>
          <a:p>
            <a:r>
              <a:rPr lang="zh-CN" altLang="en-US" sz="1400" dirty="0" smtClean="0"/>
              <a:t>缺失区间表</a:t>
            </a:r>
            <a:endParaRPr lang="zh-CN" altLang="en-US" sz="1400" dirty="0"/>
          </a:p>
        </p:txBody>
      </p:sp>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sp>
        <p:nvSpPr>
          <p:cNvPr id="6" name="椭圆 5"/>
          <p:cNvSpPr/>
          <p:nvPr/>
        </p:nvSpPr>
        <p:spPr>
          <a:xfrm>
            <a:off x="1159795" y="1864380"/>
            <a:ext cx="936104" cy="504056"/>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检测</a:t>
            </a:r>
            <a:endParaRPr lang="zh-CN" altLang="en-US" b="1" dirty="0"/>
          </a:p>
        </p:txBody>
      </p:sp>
      <p:sp>
        <p:nvSpPr>
          <p:cNvPr id="15" name="椭圆 14"/>
          <p:cNvSpPr/>
          <p:nvPr/>
        </p:nvSpPr>
        <p:spPr>
          <a:xfrm>
            <a:off x="6605872" y="1864380"/>
            <a:ext cx="936104" cy="50405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填补</a:t>
            </a:r>
            <a:endParaRPr lang="zh-CN" altLang="en-US" b="1" dirty="0"/>
          </a:p>
        </p:txBody>
      </p:sp>
      <p:sp>
        <p:nvSpPr>
          <p:cNvPr id="18" name="圆角矩形 17"/>
          <p:cNvSpPr/>
          <p:nvPr/>
        </p:nvSpPr>
        <p:spPr>
          <a:xfrm>
            <a:off x="7541976" y="1852483"/>
            <a:ext cx="765892" cy="603804"/>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填补算法</a:t>
            </a:r>
            <a:endParaRPr lang="zh-CN" altLang="en-US" dirty="0"/>
          </a:p>
        </p:txBody>
      </p:sp>
      <p:cxnSp>
        <p:nvCxnSpPr>
          <p:cNvPr id="19" name="直接箭头连接符 18"/>
          <p:cNvCxnSpPr>
            <a:stCxn id="6" idx="4"/>
            <a:endCxn id="1029" idx="0"/>
          </p:cNvCxnSpPr>
          <p:nvPr/>
        </p:nvCxnSpPr>
        <p:spPr>
          <a:xfrm>
            <a:off x="1627847" y="2368436"/>
            <a:ext cx="1314227" cy="114767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4"/>
            <a:endCxn id="71" idx="0"/>
          </p:cNvCxnSpPr>
          <p:nvPr/>
        </p:nvCxnSpPr>
        <p:spPr>
          <a:xfrm flipH="1">
            <a:off x="5753685" y="2368436"/>
            <a:ext cx="1320239" cy="12025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extLst>
              <p:ext uri="{D42A27DB-BD31-4B8C-83A1-F6EECF244321}">
                <p14:modId xmlns:p14="http://schemas.microsoft.com/office/powerpoint/2010/main" val="200507443"/>
              </p:ext>
            </p:extLst>
          </p:nvPr>
        </p:nvGraphicFramePr>
        <p:xfrm>
          <a:off x="5286648" y="3878724"/>
          <a:ext cx="934074" cy="609600"/>
        </p:xfrm>
        <a:graphic>
          <a:graphicData uri="http://schemas.openxmlformats.org/drawingml/2006/table">
            <a:tbl>
              <a:tblPr firstRow="1" bandRow="1">
                <a:tableStyleId>{5C22544A-7EE6-4342-B048-85BDC9FD1C3A}</a:tableStyleId>
              </a:tblPr>
              <a:tblGrid>
                <a:gridCol w="311358"/>
                <a:gridCol w="311358"/>
                <a:gridCol w="311358"/>
              </a:tblGrid>
              <a:tr h="198348">
                <a:tc>
                  <a:txBody>
                    <a:bodyPr/>
                    <a:lstStyle/>
                    <a:p>
                      <a:r>
                        <a:rPr lang="en-US" altLang="zh-CN" sz="1000" dirty="0" smtClean="0"/>
                        <a:t>Id</a:t>
                      </a:r>
                      <a:endParaRPr lang="zh-CN" altLang="en-US" sz="1000" dirty="0"/>
                    </a:p>
                  </a:txBody>
                  <a:tcPr/>
                </a:tc>
                <a:tc>
                  <a:txBody>
                    <a:bodyPr/>
                    <a:lstStyle/>
                    <a:p>
                      <a:r>
                        <a:rPr lang="en-US" altLang="zh-CN" sz="1000" dirty="0" smtClean="0"/>
                        <a:t>T</a:t>
                      </a:r>
                      <a:endParaRPr lang="zh-CN" altLang="en-US" sz="1000" dirty="0"/>
                    </a:p>
                  </a:txBody>
                  <a:tcPr/>
                </a:tc>
                <a:tc>
                  <a:txBody>
                    <a:bodyPr/>
                    <a:lstStyle/>
                    <a:p>
                      <a:r>
                        <a:rPr lang="en-US" altLang="zh-CN" sz="1000" dirty="0" smtClean="0"/>
                        <a:t>V</a:t>
                      </a:r>
                      <a:endParaRPr lang="zh-CN" altLang="en-US" sz="1000" dirty="0"/>
                    </a:p>
                  </a:txBody>
                  <a:tcPr/>
                </a:tc>
              </a:tr>
              <a:tr h="309652">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3261445840"/>
              </p:ext>
            </p:extLst>
          </p:nvPr>
        </p:nvGraphicFramePr>
        <p:xfrm>
          <a:off x="3977587" y="3878724"/>
          <a:ext cx="934074" cy="609600"/>
        </p:xfrm>
        <a:graphic>
          <a:graphicData uri="http://schemas.openxmlformats.org/drawingml/2006/table">
            <a:tbl>
              <a:tblPr firstRow="1" bandRow="1">
                <a:tableStyleId>{5C22544A-7EE6-4342-B048-85BDC9FD1C3A}</a:tableStyleId>
              </a:tblPr>
              <a:tblGrid>
                <a:gridCol w="311358"/>
                <a:gridCol w="311358"/>
                <a:gridCol w="311358"/>
              </a:tblGrid>
              <a:tr h="198348">
                <a:tc>
                  <a:txBody>
                    <a:bodyPr/>
                    <a:lstStyle/>
                    <a:p>
                      <a:r>
                        <a:rPr lang="en-US" altLang="zh-CN" sz="1000" dirty="0" smtClean="0"/>
                        <a:t>Id</a:t>
                      </a:r>
                      <a:endParaRPr lang="zh-CN" altLang="en-US" sz="1000" dirty="0"/>
                    </a:p>
                  </a:txBody>
                  <a:tcPr/>
                </a:tc>
                <a:tc>
                  <a:txBody>
                    <a:bodyPr/>
                    <a:lstStyle/>
                    <a:p>
                      <a:r>
                        <a:rPr lang="en-US" altLang="zh-CN" sz="1000" dirty="0" smtClean="0"/>
                        <a:t>T</a:t>
                      </a:r>
                      <a:endParaRPr lang="zh-CN" altLang="en-US" sz="1000" dirty="0"/>
                    </a:p>
                  </a:txBody>
                  <a:tcPr/>
                </a:tc>
                <a:tc>
                  <a:txBody>
                    <a:bodyPr/>
                    <a:lstStyle/>
                    <a:p>
                      <a:r>
                        <a:rPr lang="en-US" altLang="zh-CN" sz="1000" dirty="0" smtClean="0"/>
                        <a:t>V</a:t>
                      </a:r>
                      <a:endParaRPr lang="zh-CN" altLang="en-US" sz="1000" dirty="0"/>
                    </a:p>
                  </a:txBody>
                  <a:tcPr/>
                </a:tc>
              </a:tr>
              <a:tr h="309652">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pSp>
        <p:nvGrpSpPr>
          <p:cNvPr id="47" name="组合 46"/>
          <p:cNvGrpSpPr/>
          <p:nvPr/>
        </p:nvGrpSpPr>
        <p:grpSpPr>
          <a:xfrm>
            <a:off x="3068278" y="5796897"/>
            <a:ext cx="2895166" cy="151198"/>
            <a:chOff x="6012160" y="2440054"/>
            <a:chExt cx="1800200" cy="151198"/>
          </a:xfrm>
        </p:grpSpPr>
        <p:cxnSp>
          <p:nvCxnSpPr>
            <p:cNvPr id="28" name="直接连接符 27"/>
            <p:cNvCxnSpPr/>
            <p:nvPr/>
          </p:nvCxnSpPr>
          <p:spPr>
            <a:xfrm flipV="1">
              <a:off x="6012160" y="2578828"/>
              <a:ext cx="18002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02905" y="2440054"/>
              <a:ext cx="0" cy="1387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167101" y="2440055"/>
              <a:ext cx="0" cy="1387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808358" y="2452479"/>
              <a:ext cx="0" cy="1387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12160" y="2452478"/>
              <a:ext cx="0" cy="1387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4018342" y="5948095"/>
            <a:ext cx="902811" cy="307777"/>
          </a:xfrm>
          <a:prstGeom prst="rect">
            <a:avLst/>
          </a:prstGeom>
          <a:noFill/>
        </p:spPr>
        <p:txBody>
          <a:bodyPr wrap="none" rtlCol="0">
            <a:spAutoFit/>
          </a:bodyPr>
          <a:lstStyle/>
          <a:p>
            <a:r>
              <a:rPr lang="zh-CN" altLang="en-US" sz="1400" dirty="0" smtClean="0"/>
              <a:t>缺失区间</a:t>
            </a:r>
            <a:endParaRPr lang="zh-CN" altLang="en-US" sz="1400" dirty="0"/>
          </a:p>
        </p:txBody>
      </p:sp>
      <p:cxnSp>
        <p:nvCxnSpPr>
          <p:cNvPr id="52" name="直接箭头连接符 51"/>
          <p:cNvCxnSpPr/>
          <p:nvPr/>
        </p:nvCxnSpPr>
        <p:spPr>
          <a:xfrm>
            <a:off x="5945298" y="5484493"/>
            <a:ext cx="0" cy="2455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505602" y="5197311"/>
            <a:ext cx="902811" cy="307777"/>
          </a:xfrm>
          <a:prstGeom prst="rect">
            <a:avLst/>
          </a:prstGeom>
          <a:noFill/>
        </p:spPr>
        <p:txBody>
          <a:bodyPr wrap="none" rtlCol="0">
            <a:spAutoFit/>
          </a:bodyPr>
          <a:lstStyle/>
          <a:p>
            <a:r>
              <a:rPr lang="zh-CN" altLang="en-US" sz="1400" dirty="0" smtClean="0"/>
              <a:t>当前时间</a:t>
            </a:r>
            <a:endParaRPr lang="zh-CN" altLang="en-US" sz="1400" dirty="0"/>
          </a:p>
        </p:txBody>
      </p:sp>
      <p:sp>
        <p:nvSpPr>
          <p:cNvPr id="55" name="TextBox 54"/>
          <p:cNvSpPr txBox="1"/>
          <p:nvPr/>
        </p:nvSpPr>
        <p:spPr>
          <a:xfrm>
            <a:off x="5025368" y="5624761"/>
            <a:ext cx="723275" cy="307777"/>
          </a:xfrm>
          <a:prstGeom prst="rect">
            <a:avLst/>
          </a:prstGeom>
          <a:noFill/>
        </p:spPr>
        <p:txBody>
          <a:bodyPr wrap="none" rtlCol="0">
            <a:spAutoFit/>
          </a:bodyPr>
          <a:lstStyle/>
          <a:p>
            <a:r>
              <a:rPr lang="zh-CN" altLang="en-US" sz="1400" dirty="0" smtClean="0"/>
              <a:t>前一周</a:t>
            </a:r>
            <a:endParaRPr lang="zh-CN" altLang="en-US" sz="1400" dirty="0"/>
          </a:p>
        </p:txBody>
      </p:sp>
      <p:sp>
        <p:nvSpPr>
          <p:cNvPr id="56" name="TextBox 55"/>
          <p:cNvSpPr txBox="1"/>
          <p:nvPr/>
        </p:nvSpPr>
        <p:spPr>
          <a:xfrm>
            <a:off x="4108109" y="5640317"/>
            <a:ext cx="723275" cy="307777"/>
          </a:xfrm>
          <a:prstGeom prst="rect">
            <a:avLst/>
          </a:prstGeom>
          <a:noFill/>
        </p:spPr>
        <p:txBody>
          <a:bodyPr wrap="none" rtlCol="0">
            <a:spAutoFit/>
          </a:bodyPr>
          <a:lstStyle/>
          <a:p>
            <a:r>
              <a:rPr lang="zh-CN" altLang="en-US" sz="1400" dirty="0" smtClean="0"/>
              <a:t>前两周</a:t>
            </a:r>
            <a:endParaRPr lang="zh-CN" altLang="en-US" sz="1400" dirty="0"/>
          </a:p>
        </p:txBody>
      </p:sp>
      <p:sp>
        <p:nvSpPr>
          <p:cNvPr id="57" name="TextBox 56"/>
          <p:cNvSpPr txBox="1"/>
          <p:nvPr/>
        </p:nvSpPr>
        <p:spPr>
          <a:xfrm>
            <a:off x="3189485" y="5627895"/>
            <a:ext cx="723275" cy="307777"/>
          </a:xfrm>
          <a:prstGeom prst="rect">
            <a:avLst/>
          </a:prstGeom>
          <a:noFill/>
        </p:spPr>
        <p:txBody>
          <a:bodyPr wrap="none" rtlCol="0">
            <a:spAutoFit/>
          </a:bodyPr>
          <a:lstStyle/>
          <a:p>
            <a:r>
              <a:rPr lang="zh-CN" altLang="en-US" sz="1400" dirty="0" smtClean="0"/>
              <a:t>前三周</a:t>
            </a:r>
            <a:endParaRPr lang="zh-CN" altLang="en-US" sz="1400" dirty="0"/>
          </a:p>
        </p:txBody>
      </p:sp>
      <p:sp>
        <p:nvSpPr>
          <p:cNvPr id="58" name="TextBox 57"/>
          <p:cNvSpPr txBox="1"/>
          <p:nvPr/>
        </p:nvSpPr>
        <p:spPr>
          <a:xfrm>
            <a:off x="2639860" y="1799648"/>
            <a:ext cx="902811" cy="307777"/>
          </a:xfrm>
          <a:prstGeom prst="rect">
            <a:avLst/>
          </a:prstGeom>
          <a:noFill/>
        </p:spPr>
        <p:txBody>
          <a:bodyPr wrap="none" rtlCol="0">
            <a:spAutoFit/>
          </a:bodyPr>
          <a:lstStyle/>
          <a:p>
            <a:r>
              <a:rPr lang="zh-CN" altLang="en-US" sz="1400" dirty="0" smtClean="0"/>
              <a:t>每天执行</a:t>
            </a:r>
            <a:endParaRPr lang="zh-CN" altLang="en-US" sz="1400" dirty="0"/>
          </a:p>
        </p:txBody>
      </p:sp>
      <p:sp>
        <p:nvSpPr>
          <p:cNvPr id="60" name="TextBox 59"/>
          <p:cNvSpPr txBox="1"/>
          <p:nvPr/>
        </p:nvSpPr>
        <p:spPr>
          <a:xfrm>
            <a:off x="5256001" y="1781032"/>
            <a:ext cx="902811" cy="307777"/>
          </a:xfrm>
          <a:prstGeom prst="rect">
            <a:avLst/>
          </a:prstGeom>
          <a:noFill/>
        </p:spPr>
        <p:txBody>
          <a:bodyPr wrap="none" rtlCol="0">
            <a:spAutoFit/>
          </a:bodyPr>
          <a:lstStyle/>
          <a:p>
            <a:r>
              <a:rPr lang="zh-CN" altLang="en-US" sz="1400" dirty="0" smtClean="0"/>
              <a:t>每周执行</a:t>
            </a:r>
            <a:endParaRPr lang="zh-CN" altLang="en-US" sz="1400" dirty="0"/>
          </a:p>
        </p:txBody>
      </p:sp>
      <p:sp>
        <p:nvSpPr>
          <p:cNvPr id="70" name="TextBox 69"/>
          <p:cNvSpPr txBox="1"/>
          <p:nvPr/>
        </p:nvSpPr>
        <p:spPr>
          <a:xfrm>
            <a:off x="3851025" y="3557370"/>
            <a:ext cx="1261884" cy="307777"/>
          </a:xfrm>
          <a:prstGeom prst="rect">
            <a:avLst/>
          </a:prstGeom>
          <a:noFill/>
        </p:spPr>
        <p:txBody>
          <a:bodyPr wrap="none" rtlCol="0">
            <a:spAutoFit/>
          </a:bodyPr>
          <a:lstStyle/>
          <a:p>
            <a:r>
              <a:rPr lang="zh-CN" altLang="en-US" sz="1400" dirty="0"/>
              <a:t>预处理数据表</a:t>
            </a:r>
            <a:endParaRPr lang="zh-CN" altLang="en-US" sz="1400" dirty="0"/>
          </a:p>
        </p:txBody>
      </p:sp>
      <p:sp>
        <p:nvSpPr>
          <p:cNvPr id="71" name="TextBox 70"/>
          <p:cNvSpPr txBox="1"/>
          <p:nvPr/>
        </p:nvSpPr>
        <p:spPr>
          <a:xfrm>
            <a:off x="5212511" y="3570947"/>
            <a:ext cx="1082348" cy="307777"/>
          </a:xfrm>
          <a:prstGeom prst="rect">
            <a:avLst/>
          </a:prstGeom>
          <a:noFill/>
        </p:spPr>
        <p:txBody>
          <a:bodyPr wrap="none" rtlCol="0">
            <a:spAutoFit/>
          </a:bodyPr>
          <a:lstStyle/>
          <a:p>
            <a:r>
              <a:rPr lang="zh-CN" altLang="en-US" sz="1400" dirty="0"/>
              <a:t>填补数据表</a:t>
            </a:r>
            <a:endParaRPr lang="zh-CN" altLang="en-US" sz="1400" dirty="0"/>
          </a:p>
        </p:txBody>
      </p:sp>
      <p:cxnSp>
        <p:nvCxnSpPr>
          <p:cNvPr id="75" name="直接箭头连接符 74"/>
          <p:cNvCxnSpPr>
            <a:stCxn id="6" idx="5"/>
            <a:endCxn id="70" idx="0"/>
          </p:cNvCxnSpPr>
          <p:nvPr/>
        </p:nvCxnSpPr>
        <p:spPr>
          <a:xfrm>
            <a:off x="1958810" y="2294619"/>
            <a:ext cx="2523157" cy="12627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029" idx="0"/>
            <a:endCxn id="15" idx="3"/>
          </p:cNvCxnSpPr>
          <p:nvPr/>
        </p:nvCxnSpPr>
        <p:spPr>
          <a:xfrm flipV="1">
            <a:off x="2942074" y="2294619"/>
            <a:ext cx="3800887" cy="12214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0" name="矩形 1039"/>
          <p:cNvSpPr/>
          <p:nvPr/>
        </p:nvSpPr>
        <p:spPr>
          <a:xfrm>
            <a:off x="3972200" y="1923544"/>
            <a:ext cx="1019533" cy="38572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定时器</a:t>
            </a:r>
          </a:p>
        </p:txBody>
      </p:sp>
      <p:cxnSp>
        <p:nvCxnSpPr>
          <p:cNvPr id="1042" name="直接箭头连接符 1041"/>
          <p:cNvCxnSpPr>
            <a:stCxn id="1040" idx="1"/>
            <a:endCxn id="6" idx="6"/>
          </p:cNvCxnSpPr>
          <p:nvPr/>
        </p:nvCxnSpPr>
        <p:spPr>
          <a:xfrm flipH="1">
            <a:off x="2095899" y="2116408"/>
            <a:ext cx="187630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1040" idx="3"/>
            <a:endCxn id="15" idx="2"/>
          </p:cNvCxnSpPr>
          <p:nvPr/>
        </p:nvCxnSpPr>
        <p:spPr>
          <a:xfrm>
            <a:off x="4991733" y="2116408"/>
            <a:ext cx="161413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763688" y="2494664"/>
            <a:ext cx="1588777" cy="461665"/>
          </a:xfrm>
          <a:prstGeom prst="rect">
            <a:avLst/>
          </a:prstGeom>
          <a:solidFill>
            <a:schemeClr val="bg2"/>
          </a:solidFill>
          <a:ln>
            <a:solidFill>
              <a:schemeClr val="bg1"/>
            </a:solidFill>
          </a:ln>
        </p:spPr>
        <p:txBody>
          <a:bodyPr wrap="square" rtlCol="0">
            <a:spAutoFit/>
          </a:bodyPr>
          <a:lstStyle/>
          <a:p>
            <a:r>
              <a:rPr lang="zh-CN" altLang="en-US" sz="1200" b="1" dirty="0" smtClean="0">
                <a:solidFill>
                  <a:srgbClr val="C00000"/>
                </a:solidFill>
              </a:rPr>
              <a:t>预处理能耗数据</a:t>
            </a:r>
            <a:endParaRPr lang="en-US" altLang="zh-CN" sz="1200" b="1" dirty="0" smtClean="0">
              <a:solidFill>
                <a:srgbClr val="C00000"/>
              </a:solidFill>
            </a:endParaRPr>
          </a:p>
          <a:p>
            <a:r>
              <a:rPr lang="zh-CN" altLang="en-US" sz="1200" b="1" dirty="0" smtClean="0">
                <a:solidFill>
                  <a:srgbClr val="C00000"/>
                </a:solidFill>
              </a:rPr>
              <a:t>检测与合并</a:t>
            </a:r>
            <a:r>
              <a:rPr lang="zh-CN" altLang="en-US" sz="1200" b="1" dirty="0">
                <a:solidFill>
                  <a:srgbClr val="C00000"/>
                </a:solidFill>
              </a:rPr>
              <a:t>缺失</a:t>
            </a:r>
            <a:r>
              <a:rPr lang="zh-CN" altLang="en-US" sz="1200" b="1" dirty="0" smtClean="0">
                <a:solidFill>
                  <a:srgbClr val="C00000"/>
                </a:solidFill>
              </a:rPr>
              <a:t>区间</a:t>
            </a:r>
            <a:endParaRPr lang="zh-CN" altLang="en-US" sz="1200" b="1" dirty="0"/>
          </a:p>
        </p:txBody>
      </p:sp>
      <p:cxnSp>
        <p:nvCxnSpPr>
          <p:cNvPr id="110" name="直接箭头连接符 109"/>
          <p:cNvCxnSpPr>
            <a:stCxn id="70" idx="0"/>
          </p:cNvCxnSpPr>
          <p:nvPr/>
        </p:nvCxnSpPr>
        <p:spPr>
          <a:xfrm flipV="1">
            <a:off x="4481967" y="2368436"/>
            <a:ext cx="2394289" cy="11889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920720" y="2501238"/>
            <a:ext cx="2185214" cy="461665"/>
          </a:xfrm>
          <a:prstGeom prst="rect">
            <a:avLst/>
          </a:prstGeom>
          <a:solidFill>
            <a:schemeClr val="bg2"/>
          </a:solidFill>
          <a:ln>
            <a:solidFill>
              <a:schemeClr val="bg1"/>
            </a:solidFill>
          </a:ln>
        </p:spPr>
        <p:txBody>
          <a:bodyPr wrap="none" rtlCol="0">
            <a:spAutoFit/>
          </a:bodyPr>
          <a:lstStyle/>
          <a:p>
            <a:r>
              <a:rPr lang="zh-CN" altLang="en-US" sz="1200" b="1" dirty="0" smtClean="0">
                <a:solidFill>
                  <a:srgbClr val="C00000"/>
                </a:solidFill>
              </a:rPr>
              <a:t>读取缺失区间和预处理数据，</a:t>
            </a:r>
            <a:endParaRPr lang="en-US" altLang="zh-CN" sz="1200" b="1" dirty="0" smtClean="0">
              <a:solidFill>
                <a:srgbClr val="C00000"/>
              </a:solidFill>
            </a:endParaRPr>
          </a:p>
          <a:p>
            <a:r>
              <a:rPr lang="zh-CN" altLang="en-US" sz="1200" b="1" dirty="0" smtClean="0">
                <a:solidFill>
                  <a:srgbClr val="C00000"/>
                </a:solidFill>
              </a:rPr>
              <a:t>使用填补算法得到填补数据</a:t>
            </a:r>
            <a:endParaRPr lang="zh-CN" altLang="en-US" sz="1200" b="1" dirty="0">
              <a:solidFill>
                <a:srgbClr val="C00000"/>
              </a:solidFill>
            </a:endParaRPr>
          </a:p>
        </p:txBody>
      </p:sp>
      <p:sp>
        <p:nvSpPr>
          <p:cNvPr id="81" name="TextBox 80"/>
          <p:cNvSpPr txBox="1"/>
          <p:nvPr/>
        </p:nvSpPr>
        <p:spPr>
          <a:xfrm>
            <a:off x="2742936" y="5218177"/>
            <a:ext cx="2877711" cy="307777"/>
          </a:xfrm>
          <a:prstGeom prst="rect">
            <a:avLst/>
          </a:prstGeom>
          <a:noFill/>
        </p:spPr>
        <p:txBody>
          <a:bodyPr wrap="none" rtlCol="0">
            <a:spAutoFit/>
          </a:bodyPr>
          <a:lstStyle/>
          <a:p>
            <a:r>
              <a:rPr lang="zh-CN" altLang="en-US" sz="1400" b="1" dirty="0" smtClean="0">
                <a:solidFill>
                  <a:srgbClr val="C00000"/>
                </a:solidFill>
              </a:rPr>
              <a:t>为了节省存储，只保存前三周数据</a:t>
            </a:r>
            <a:endParaRPr lang="zh-CN" altLang="en-US" sz="1400" b="1" dirty="0">
              <a:solidFill>
                <a:srgbClr val="C00000"/>
              </a:solidFill>
            </a:endParaRPr>
          </a:p>
        </p:txBody>
      </p:sp>
      <p:sp>
        <p:nvSpPr>
          <p:cNvPr id="87" name="TextBox 86"/>
          <p:cNvSpPr txBox="1"/>
          <p:nvPr/>
        </p:nvSpPr>
        <p:spPr>
          <a:xfrm>
            <a:off x="2989491" y="1362317"/>
            <a:ext cx="3057247" cy="307777"/>
          </a:xfrm>
          <a:prstGeom prst="rect">
            <a:avLst/>
          </a:prstGeom>
          <a:noFill/>
        </p:spPr>
        <p:txBody>
          <a:bodyPr wrap="none" rtlCol="0">
            <a:spAutoFit/>
          </a:bodyPr>
          <a:lstStyle/>
          <a:p>
            <a:r>
              <a:rPr lang="zh-CN" altLang="en-US" sz="1400" b="1" dirty="0" smtClean="0">
                <a:solidFill>
                  <a:srgbClr val="FF0000"/>
                </a:solidFill>
              </a:rPr>
              <a:t>为了提高效率，检测和填补分别进行</a:t>
            </a:r>
            <a:endParaRPr lang="zh-CN" altLang="en-US" sz="1400" b="1" dirty="0">
              <a:solidFill>
                <a:srgbClr val="FF0000"/>
              </a:solidFill>
            </a:endParaRPr>
          </a:p>
        </p:txBody>
      </p:sp>
      <p:sp>
        <p:nvSpPr>
          <p:cNvPr id="88" name="TextBox 87"/>
          <p:cNvSpPr txBox="1"/>
          <p:nvPr/>
        </p:nvSpPr>
        <p:spPr>
          <a:xfrm>
            <a:off x="525658" y="3280371"/>
            <a:ext cx="1550424" cy="1169551"/>
          </a:xfrm>
          <a:prstGeom prst="rect">
            <a:avLst/>
          </a:prstGeom>
          <a:noFill/>
        </p:spPr>
        <p:txBody>
          <a:bodyPr wrap="none" rtlCol="0">
            <a:spAutoFit/>
          </a:bodyPr>
          <a:lstStyle/>
          <a:p>
            <a:r>
              <a:rPr lang="zh-CN" altLang="en-US" sz="1400" b="1" dirty="0" smtClean="0"/>
              <a:t>缺失数据表：</a:t>
            </a:r>
            <a:endParaRPr lang="en-US" altLang="zh-CN" sz="1400" b="1" dirty="0" smtClean="0"/>
          </a:p>
          <a:p>
            <a:pPr marL="285750" indent="-285750">
              <a:buFont typeface="Arial" pitchFamily="34" charset="0"/>
              <a:buChar char="•"/>
            </a:pPr>
            <a:r>
              <a:rPr lang="zh-CN" altLang="en-US" sz="1400" dirty="0" smtClean="0"/>
              <a:t>测点</a:t>
            </a:r>
            <a:r>
              <a:rPr lang="en-US" altLang="zh-CN" sz="1400" dirty="0" smtClean="0"/>
              <a:t>ID</a:t>
            </a:r>
          </a:p>
          <a:p>
            <a:pPr marL="285750" indent="-285750">
              <a:buFont typeface="Arial" pitchFamily="34" charset="0"/>
              <a:buChar char="•"/>
            </a:pPr>
            <a:r>
              <a:rPr lang="zh-CN" altLang="en-US" sz="1400" dirty="0" smtClean="0"/>
              <a:t>缺失起始时间</a:t>
            </a:r>
            <a:endParaRPr lang="en-US" altLang="zh-CN" sz="1400" dirty="0" smtClean="0"/>
          </a:p>
          <a:p>
            <a:pPr marL="285750" indent="-285750">
              <a:buFont typeface="Arial" pitchFamily="34" charset="0"/>
              <a:buChar char="•"/>
            </a:pPr>
            <a:r>
              <a:rPr lang="zh-CN" altLang="en-US" sz="1400" dirty="0" smtClean="0"/>
              <a:t>缺失终止时间</a:t>
            </a:r>
            <a:endParaRPr lang="en-US" altLang="zh-CN" sz="1400" dirty="0" smtClean="0"/>
          </a:p>
          <a:p>
            <a:pPr marL="285750" indent="-285750">
              <a:buFont typeface="Arial" pitchFamily="34" charset="0"/>
              <a:buChar char="•"/>
            </a:pPr>
            <a:r>
              <a:rPr lang="zh-CN" altLang="en-US" sz="1400" dirty="0" smtClean="0"/>
              <a:t>区间能耗总和</a:t>
            </a:r>
            <a:endParaRPr lang="zh-CN" altLang="en-US" sz="1400" dirty="0"/>
          </a:p>
        </p:txBody>
      </p:sp>
      <p:sp>
        <p:nvSpPr>
          <p:cNvPr id="124" name="TextBox 123"/>
          <p:cNvSpPr txBox="1"/>
          <p:nvPr/>
        </p:nvSpPr>
        <p:spPr>
          <a:xfrm>
            <a:off x="1089436" y="5253028"/>
            <a:ext cx="1550424" cy="954107"/>
          </a:xfrm>
          <a:prstGeom prst="rect">
            <a:avLst/>
          </a:prstGeom>
          <a:noFill/>
        </p:spPr>
        <p:txBody>
          <a:bodyPr wrap="none" rtlCol="0">
            <a:spAutoFit/>
          </a:bodyPr>
          <a:lstStyle/>
          <a:p>
            <a:r>
              <a:rPr lang="zh-CN" altLang="en-US" sz="1400" b="1" dirty="0"/>
              <a:t>预处理</a:t>
            </a:r>
            <a:r>
              <a:rPr lang="zh-CN" altLang="en-US" sz="1400" b="1" dirty="0" smtClean="0"/>
              <a:t>数据表：</a:t>
            </a:r>
            <a:endParaRPr lang="en-US" altLang="zh-CN" sz="1400" b="1" dirty="0" smtClean="0"/>
          </a:p>
          <a:p>
            <a:pPr marL="285750" indent="-285750">
              <a:buFont typeface="Arial" pitchFamily="34" charset="0"/>
              <a:buChar char="•"/>
            </a:pPr>
            <a:r>
              <a:rPr lang="zh-CN" altLang="en-US" sz="1400" dirty="0" smtClean="0"/>
              <a:t>测点</a:t>
            </a:r>
            <a:r>
              <a:rPr lang="en-US" altLang="zh-CN" sz="1400" dirty="0" smtClean="0"/>
              <a:t>ID</a:t>
            </a:r>
          </a:p>
          <a:p>
            <a:pPr marL="285750" indent="-285750">
              <a:buFont typeface="Arial" pitchFamily="34" charset="0"/>
              <a:buChar char="•"/>
            </a:pPr>
            <a:r>
              <a:rPr lang="zh-CN" altLang="en-US" sz="1400" dirty="0" smtClean="0"/>
              <a:t>时间（小时）</a:t>
            </a:r>
            <a:endParaRPr lang="en-US" altLang="zh-CN" sz="1400" dirty="0"/>
          </a:p>
          <a:p>
            <a:pPr marL="285750" indent="-285750">
              <a:buFont typeface="Arial" pitchFamily="34" charset="0"/>
              <a:buChar char="•"/>
            </a:pPr>
            <a:r>
              <a:rPr lang="zh-CN" altLang="en-US" sz="1400" dirty="0" smtClean="0"/>
              <a:t>能耗值</a:t>
            </a:r>
            <a:endParaRPr lang="en-US" altLang="zh-CN" sz="1400" dirty="0" smtClean="0"/>
          </a:p>
        </p:txBody>
      </p:sp>
      <p:sp>
        <p:nvSpPr>
          <p:cNvPr id="125" name="TextBox 124"/>
          <p:cNvSpPr txBox="1"/>
          <p:nvPr/>
        </p:nvSpPr>
        <p:spPr>
          <a:xfrm>
            <a:off x="7052338" y="3491881"/>
            <a:ext cx="1550424" cy="954107"/>
          </a:xfrm>
          <a:prstGeom prst="rect">
            <a:avLst/>
          </a:prstGeom>
          <a:noFill/>
        </p:spPr>
        <p:txBody>
          <a:bodyPr wrap="none" rtlCol="0">
            <a:spAutoFit/>
          </a:bodyPr>
          <a:lstStyle/>
          <a:p>
            <a:r>
              <a:rPr lang="zh-CN" altLang="en-US" sz="1400" b="1" dirty="0"/>
              <a:t>填补</a:t>
            </a:r>
            <a:r>
              <a:rPr lang="zh-CN" altLang="en-US" sz="1400" b="1" dirty="0" smtClean="0"/>
              <a:t>数据表：</a:t>
            </a:r>
            <a:endParaRPr lang="en-US" altLang="zh-CN" sz="1400" b="1" dirty="0" smtClean="0"/>
          </a:p>
          <a:p>
            <a:pPr marL="285750" indent="-285750">
              <a:buFont typeface="Arial" pitchFamily="34" charset="0"/>
              <a:buChar char="•"/>
            </a:pPr>
            <a:r>
              <a:rPr lang="zh-CN" altLang="en-US" sz="1400" dirty="0" smtClean="0"/>
              <a:t>测点</a:t>
            </a:r>
            <a:r>
              <a:rPr lang="en-US" altLang="zh-CN" sz="1400" dirty="0" smtClean="0"/>
              <a:t>ID</a:t>
            </a:r>
          </a:p>
          <a:p>
            <a:pPr marL="285750" indent="-285750">
              <a:buFont typeface="Arial" pitchFamily="34" charset="0"/>
              <a:buChar char="•"/>
            </a:pPr>
            <a:r>
              <a:rPr lang="zh-CN" altLang="en-US" sz="1400" dirty="0" smtClean="0"/>
              <a:t>时间（小时）</a:t>
            </a:r>
            <a:endParaRPr lang="en-US" altLang="zh-CN" sz="1400" dirty="0" smtClean="0"/>
          </a:p>
          <a:p>
            <a:pPr marL="285750" indent="-285750">
              <a:buFont typeface="Arial" pitchFamily="34" charset="0"/>
              <a:buChar char="•"/>
            </a:pPr>
            <a:r>
              <a:rPr lang="zh-CN" altLang="en-US" sz="1400" dirty="0" smtClean="0"/>
              <a:t>能耗值</a:t>
            </a:r>
            <a:endParaRPr lang="zh-CN" altLang="en-US" sz="1400" dirty="0"/>
          </a:p>
        </p:txBody>
      </p:sp>
      <p:graphicFrame>
        <p:nvGraphicFramePr>
          <p:cNvPr id="90" name="表格 89"/>
          <p:cNvGraphicFramePr>
            <a:graphicFrameLocks noGrp="1"/>
          </p:cNvGraphicFramePr>
          <p:nvPr>
            <p:extLst>
              <p:ext uri="{D42A27DB-BD31-4B8C-83A1-F6EECF244321}">
                <p14:modId xmlns:p14="http://schemas.microsoft.com/office/powerpoint/2010/main" val="2178303885"/>
              </p:ext>
            </p:extLst>
          </p:nvPr>
        </p:nvGraphicFramePr>
        <p:xfrm>
          <a:off x="2346213" y="3838006"/>
          <a:ext cx="1286556" cy="608370"/>
        </p:xfrm>
        <a:graphic>
          <a:graphicData uri="http://schemas.openxmlformats.org/drawingml/2006/table">
            <a:tbl>
              <a:tblPr firstRow="1" bandRow="1">
                <a:tableStyleId>{5C22544A-7EE6-4342-B048-85BDC9FD1C3A}</a:tableStyleId>
              </a:tblPr>
              <a:tblGrid>
                <a:gridCol w="321639"/>
                <a:gridCol w="321639"/>
                <a:gridCol w="321639"/>
                <a:gridCol w="321639"/>
              </a:tblGrid>
              <a:tr h="262465">
                <a:tc>
                  <a:txBody>
                    <a:bodyPr/>
                    <a:lstStyle/>
                    <a:p>
                      <a:r>
                        <a:rPr lang="en-US" altLang="zh-CN" sz="1000" dirty="0" smtClean="0"/>
                        <a:t>Id</a:t>
                      </a:r>
                      <a:endParaRPr lang="zh-CN" altLang="en-US" sz="1000" dirty="0"/>
                    </a:p>
                  </a:txBody>
                  <a:tcPr/>
                </a:tc>
                <a:tc>
                  <a:txBody>
                    <a:bodyPr/>
                    <a:lstStyle/>
                    <a:p>
                      <a:r>
                        <a:rPr lang="en-US" altLang="zh-CN" sz="1000" dirty="0" smtClean="0"/>
                        <a:t>ST</a:t>
                      </a:r>
                      <a:endParaRPr lang="zh-CN" altLang="en-US" sz="1000" dirty="0"/>
                    </a:p>
                  </a:txBody>
                  <a:tcPr/>
                </a:tc>
                <a:tc>
                  <a:txBody>
                    <a:bodyPr/>
                    <a:lstStyle/>
                    <a:p>
                      <a:r>
                        <a:rPr lang="en-US" altLang="zh-CN" sz="1000" dirty="0" smtClean="0"/>
                        <a:t>ET</a:t>
                      </a:r>
                      <a:endParaRPr lang="zh-CN" altLang="en-US" sz="1000" dirty="0"/>
                    </a:p>
                  </a:txBody>
                  <a:tcPr/>
                </a:tc>
                <a:tc>
                  <a:txBody>
                    <a:bodyPr/>
                    <a:lstStyle/>
                    <a:p>
                      <a:r>
                        <a:rPr lang="en-US" altLang="zh-CN" sz="1000" dirty="0" smtClean="0"/>
                        <a:t>S</a:t>
                      </a:r>
                      <a:endParaRPr lang="zh-CN" altLang="en-US" sz="1000" dirty="0"/>
                    </a:p>
                  </a:txBody>
                  <a:tcPr/>
                </a:tc>
              </a:tr>
              <a:tr h="345905">
                <a:tc>
                  <a:txBody>
                    <a:bodyPr/>
                    <a:lstStyle/>
                    <a:p>
                      <a:endParaRPr lang="zh-CN" altLang="en-US" sz="1000" dirty="0"/>
                    </a:p>
                  </a:txBody>
                  <a:tcPr/>
                </a:tc>
                <a:tc>
                  <a:txBody>
                    <a:bodyPr/>
                    <a:lstStyle/>
                    <a:p>
                      <a:endParaRPr lang="zh-CN" altLang="en-US" sz="1000"/>
                    </a:p>
                  </a:txBody>
                  <a:tcPr/>
                </a:tc>
                <a:tc>
                  <a:txBody>
                    <a:bodyPr/>
                    <a:lstStyle/>
                    <a:p>
                      <a:endParaRPr lang="zh-CN" altLang="en-US" sz="1000" dirty="0"/>
                    </a:p>
                  </a:txBody>
                  <a:tcPr/>
                </a:tc>
                <a:tc>
                  <a:txBody>
                    <a:bodyPr/>
                    <a:lstStyle/>
                    <a:p>
                      <a:endParaRPr lang="zh-CN" altLang="en-US" sz="1000" dirty="0"/>
                    </a:p>
                  </a:txBody>
                  <a:tcPr/>
                </a:tc>
              </a:tr>
            </a:tbl>
          </a:graphicData>
        </a:graphic>
      </p:graphicFrame>
      <p:sp>
        <p:nvSpPr>
          <p:cNvPr id="130" name="标题 1"/>
          <p:cNvSpPr>
            <a:spLocks noGrp="1"/>
          </p:cNvSpPr>
          <p:nvPr>
            <p:ph type="ctrTitle"/>
          </p:nvPr>
        </p:nvSpPr>
        <p:spPr>
          <a:xfrm>
            <a:off x="648403" y="188640"/>
            <a:ext cx="7772400" cy="576064"/>
          </a:xfrm>
        </p:spPr>
        <p:txBody>
          <a:bodyPr>
            <a:normAutofit/>
          </a:bodyPr>
          <a:lstStyle/>
          <a:p>
            <a:r>
              <a:rPr lang="zh-CN" altLang="en-US" sz="2400" b="1" dirty="0">
                <a:latin typeface="黑体" pitchFamily="49" charset="-122"/>
                <a:ea typeface="黑体" pitchFamily="49" charset="-122"/>
                <a:cs typeface="Arial" pitchFamily="34" charset="0"/>
              </a:rPr>
              <a:t>研究内容与方法</a:t>
            </a:r>
          </a:p>
        </p:txBody>
      </p:sp>
      <p:sp>
        <p:nvSpPr>
          <p:cNvPr id="131" name="矩形 130"/>
          <p:cNvSpPr/>
          <p:nvPr/>
        </p:nvSpPr>
        <p:spPr>
          <a:xfrm>
            <a:off x="3304623" y="690800"/>
            <a:ext cx="2563522" cy="338554"/>
          </a:xfrm>
          <a:prstGeom prst="rect">
            <a:avLst/>
          </a:prstGeom>
        </p:spPr>
        <p:txBody>
          <a:bodyPr wrap="none">
            <a:spAutoFit/>
          </a:bodyPr>
          <a:lstStyle/>
          <a:p>
            <a:r>
              <a:rPr lang="zh-CN" altLang="en-US" sz="1600" b="1" dirty="0" smtClean="0"/>
              <a:t>问题</a:t>
            </a:r>
            <a:r>
              <a:rPr lang="en-US" altLang="zh-CN" sz="1600" b="1" dirty="0" smtClean="0"/>
              <a:t>2</a:t>
            </a:r>
            <a:r>
              <a:rPr lang="zh-CN" altLang="en-US" sz="1600" b="1" dirty="0" smtClean="0"/>
              <a:t>：</a:t>
            </a:r>
            <a:r>
              <a:rPr lang="zh-CN" altLang="en-US" sz="1600" b="1" dirty="0"/>
              <a:t>缺失数据填补策略</a:t>
            </a:r>
            <a:endParaRPr lang="zh-CN" altLang="en-US" sz="1600" dirty="0"/>
          </a:p>
        </p:txBody>
      </p:sp>
    </p:spTree>
    <p:extLst>
      <p:ext uri="{BB962C8B-B14F-4D97-AF65-F5344CB8AC3E}">
        <p14:creationId xmlns:p14="http://schemas.microsoft.com/office/powerpoint/2010/main" val="1427859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823955" y="1124073"/>
            <a:ext cx="5688632" cy="0"/>
          </a:xfrm>
          <a:prstGeom prst="line">
            <a:avLst/>
          </a:prstGeom>
        </p:spPr>
        <p:style>
          <a:lnRef idx="3">
            <a:schemeClr val="dk1"/>
          </a:lnRef>
          <a:fillRef idx="0">
            <a:schemeClr val="dk1"/>
          </a:fillRef>
          <a:effectRef idx="2">
            <a:schemeClr val="dk1"/>
          </a:effectRef>
          <a:fontRef idx="minor">
            <a:schemeClr val="tx1"/>
          </a:fontRef>
        </p:style>
      </p:cxnSp>
      <p:sp>
        <p:nvSpPr>
          <p:cNvPr id="4" name="椭圆 3"/>
          <p:cNvSpPr/>
          <p:nvPr/>
        </p:nvSpPr>
        <p:spPr>
          <a:xfrm>
            <a:off x="5675846" y="1431459"/>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968932" y="2769030"/>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675846" y="2769030"/>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424254" y="2769030"/>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43" idx="0"/>
            <a:endCxn id="4" idx="3"/>
          </p:cNvCxnSpPr>
          <p:nvPr/>
        </p:nvCxnSpPr>
        <p:spPr>
          <a:xfrm flipV="1">
            <a:off x="5148952" y="1738772"/>
            <a:ext cx="579621" cy="10302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4" idx="0"/>
            <a:endCxn id="4" idx="4"/>
          </p:cNvCxnSpPr>
          <p:nvPr/>
        </p:nvCxnSpPr>
        <p:spPr>
          <a:xfrm flipV="1">
            <a:off x="5855866" y="1791499"/>
            <a:ext cx="0" cy="97753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5" idx="0"/>
            <a:endCxn id="4" idx="5"/>
          </p:cNvCxnSpPr>
          <p:nvPr/>
        </p:nvCxnSpPr>
        <p:spPr>
          <a:xfrm flipH="1" flipV="1">
            <a:off x="5983159" y="1738772"/>
            <a:ext cx="621115" cy="10302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412430" y="3853835"/>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705516" y="5172367"/>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412430" y="5172367"/>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052063" y="5187684"/>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箭头连接符 65"/>
          <p:cNvCxnSpPr>
            <a:stCxn id="62" idx="0"/>
            <a:endCxn id="61" idx="3"/>
          </p:cNvCxnSpPr>
          <p:nvPr/>
        </p:nvCxnSpPr>
        <p:spPr>
          <a:xfrm flipV="1">
            <a:off x="885536" y="4161148"/>
            <a:ext cx="579621" cy="10112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4" idx="0"/>
            <a:endCxn id="61" idx="4"/>
          </p:cNvCxnSpPr>
          <p:nvPr/>
        </p:nvCxnSpPr>
        <p:spPr>
          <a:xfrm flipV="1">
            <a:off x="1592450" y="4213875"/>
            <a:ext cx="0" cy="9584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0"/>
            <a:endCxn id="69" idx="3"/>
          </p:cNvCxnSpPr>
          <p:nvPr/>
        </p:nvCxnSpPr>
        <p:spPr>
          <a:xfrm flipV="1">
            <a:off x="2232083" y="4161148"/>
            <a:ext cx="1232721" cy="10265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3412077" y="3853835"/>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箭头连接符 83"/>
          <p:cNvCxnSpPr/>
          <p:nvPr/>
        </p:nvCxnSpPr>
        <p:spPr>
          <a:xfrm flipV="1">
            <a:off x="3595391" y="4196312"/>
            <a:ext cx="0" cy="940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371627" y="5175822"/>
            <a:ext cx="502061" cy="369332"/>
          </a:xfrm>
          <a:prstGeom prst="rect">
            <a:avLst/>
          </a:prstGeom>
          <a:noFill/>
        </p:spPr>
        <p:txBody>
          <a:bodyPr wrap="none" rtlCol="0">
            <a:spAutoFit/>
          </a:bodyPr>
          <a:lstStyle/>
          <a:p>
            <a:r>
              <a:rPr lang="en-US" altLang="zh-CN" dirty="0"/>
              <a:t>……</a:t>
            </a:r>
            <a:endParaRPr lang="zh-CN" altLang="en-US" dirty="0"/>
          </a:p>
        </p:txBody>
      </p:sp>
      <p:sp>
        <p:nvSpPr>
          <p:cNvPr id="90" name="椭圆 89"/>
          <p:cNvSpPr/>
          <p:nvPr/>
        </p:nvSpPr>
        <p:spPr>
          <a:xfrm>
            <a:off x="3253459" y="1511349"/>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546545" y="2831090"/>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253459" y="2831090"/>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4001867" y="2831090"/>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p:cNvCxnSpPr>
            <a:stCxn id="91" idx="0"/>
            <a:endCxn id="90" idx="3"/>
          </p:cNvCxnSpPr>
          <p:nvPr/>
        </p:nvCxnSpPr>
        <p:spPr>
          <a:xfrm flipV="1">
            <a:off x="2726565" y="1818662"/>
            <a:ext cx="579621" cy="1012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92" idx="0"/>
            <a:endCxn id="90" idx="4"/>
          </p:cNvCxnSpPr>
          <p:nvPr/>
        </p:nvCxnSpPr>
        <p:spPr>
          <a:xfrm flipV="1">
            <a:off x="3433479" y="1871389"/>
            <a:ext cx="0" cy="9597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3" idx="0"/>
            <a:endCxn id="90" idx="5"/>
          </p:cNvCxnSpPr>
          <p:nvPr/>
        </p:nvCxnSpPr>
        <p:spPr>
          <a:xfrm flipH="1" flipV="1">
            <a:off x="3560772" y="1818662"/>
            <a:ext cx="621115" cy="1012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121327" y="1262859"/>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21708" y="1869799"/>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481748" y="1315122"/>
            <a:ext cx="1261884" cy="307777"/>
          </a:xfrm>
          <a:prstGeom prst="rect">
            <a:avLst/>
          </a:prstGeom>
          <a:noFill/>
        </p:spPr>
        <p:txBody>
          <a:bodyPr wrap="none" rtlCol="0">
            <a:spAutoFit/>
          </a:bodyPr>
          <a:lstStyle/>
          <a:p>
            <a:r>
              <a:rPr lang="zh-CN" altLang="en-US" sz="1400" b="1" dirty="0" smtClean="0"/>
              <a:t>存在缺失数据</a:t>
            </a:r>
            <a:endParaRPr lang="zh-CN" altLang="en-US" sz="1400" b="1" dirty="0"/>
          </a:p>
        </p:txBody>
      </p:sp>
      <p:sp>
        <p:nvSpPr>
          <p:cNvPr id="101" name="TextBox 100"/>
          <p:cNvSpPr txBox="1"/>
          <p:nvPr/>
        </p:nvSpPr>
        <p:spPr>
          <a:xfrm>
            <a:off x="517035" y="1895930"/>
            <a:ext cx="1441420" cy="307777"/>
          </a:xfrm>
          <a:prstGeom prst="rect">
            <a:avLst/>
          </a:prstGeom>
          <a:noFill/>
        </p:spPr>
        <p:txBody>
          <a:bodyPr wrap="none" rtlCol="0">
            <a:spAutoFit/>
          </a:bodyPr>
          <a:lstStyle/>
          <a:p>
            <a:r>
              <a:rPr lang="zh-CN" altLang="en-US" sz="1400" b="1" dirty="0" smtClean="0"/>
              <a:t>不存在缺失数据</a:t>
            </a:r>
            <a:endParaRPr lang="zh-CN" altLang="en-US" sz="1400" b="1" dirty="0"/>
          </a:p>
        </p:txBody>
      </p:sp>
      <p:sp>
        <p:nvSpPr>
          <p:cNvPr id="100" name="TextBox 99"/>
          <p:cNvSpPr txBox="1"/>
          <p:nvPr/>
        </p:nvSpPr>
        <p:spPr>
          <a:xfrm>
            <a:off x="2303766" y="1442549"/>
            <a:ext cx="723275" cy="307777"/>
          </a:xfrm>
          <a:prstGeom prst="rect">
            <a:avLst/>
          </a:prstGeom>
          <a:noFill/>
        </p:spPr>
        <p:txBody>
          <a:bodyPr wrap="none" rtlCol="0">
            <a:spAutoFit/>
          </a:bodyPr>
          <a:lstStyle/>
          <a:p>
            <a:r>
              <a:rPr lang="zh-CN" altLang="en-US" sz="1400" b="1" dirty="0"/>
              <a:t>情况</a:t>
            </a:r>
            <a:r>
              <a:rPr lang="zh-CN" altLang="en-US" sz="1400" b="1" dirty="0" smtClean="0"/>
              <a:t>一</a:t>
            </a:r>
            <a:endParaRPr lang="zh-CN" altLang="en-US" sz="1400" b="1" dirty="0"/>
          </a:p>
        </p:txBody>
      </p:sp>
      <p:sp>
        <p:nvSpPr>
          <p:cNvPr id="103" name="矩形 102"/>
          <p:cNvSpPr/>
          <p:nvPr/>
        </p:nvSpPr>
        <p:spPr>
          <a:xfrm>
            <a:off x="2303766" y="1303096"/>
            <a:ext cx="2164258" cy="20889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TextBox 110"/>
          <p:cNvSpPr txBox="1"/>
          <p:nvPr/>
        </p:nvSpPr>
        <p:spPr>
          <a:xfrm>
            <a:off x="4773737" y="1440236"/>
            <a:ext cx="723275" cy="307777"/>
          </a:xfrm>
          <a:prstGeom prst="rect">
            <a:avLst/>
          </a:prstGeom>
          <a:noFill/>
        </p:spPr>
        <p:txBody>
          <a:bodyPr wrap="none" rtlCol="0">
            <a:spAutoFit/>
          </a:bodyPr>
          <a:lstStyle/>
          <a:p>
            <a:r>
              <a:rPr lang="zh-CN" altLang="en-US" sz="1400" b="1" dirty="0"/>
              <a:t>情况</a:t>
            </a:r>
            <a:r>
              <a:rPr lang="zh-CN" altLang="en-US" sz="1400" b="1" dirty="0" smtClean="0"/>
              <a:t>二</a:t>
            </a:r>
            <a:endParaRPr lang="zh-CN" altLang="en-US" sz="1400" b="1" dirty="0"/>
          </a:p>
        </p:txBody>
      </p:sp>
      <p:sp>
        <p:nvSpPr>
          <p:cNvPr id="112" name="矩形 111"/>
          <p:cNvSpPr/>
          <p:nvPr/>
        </p:nvSpPr>
        <p:spPr>
          <a:xfrm>
            <a:off x="4773737" y="1300783"/>
            <a:ext cx="2164258" cy="20889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933676" y="3941140"/>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5226762" y="5259672"/>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933676" y="5259672"/>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7305911" y="5242069"/>
            <a:ext cx="360040" cy="36004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117"/>
          <p:cNvCxnSpPr>
            <a:stCxn id="115" idx="0"/>
            <a:endCxn id="114" idx="3"/>
          </p:cNvCxnSpPr>
          <p:nvPr/>
        </p:nvCxnSpPr>
        <p:spPr>
          <a:xfrm flipV="1">
            <a:off x="5406782" y="4248453"/>
            <a:ext cx="579621" cy="10112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16" idx="0"/>
            <a:endCxn id="114" idx="4"/>
          </p:cNvCxnSpPr>
          <p:nvPr/>
        </p:nvCxnSpPr>
        <p:spPr>
          <a:xfrm flipV="1">
            <a:off x="6113696" y="4301180"/>
            <a:ext cx="0" cy="9584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17" idx="0"/>
            <a:endCxn id="121" idx="3"/>
          </p:cNvCxnSpPr>
          <p:nvPr/>
        </p:nvCxnSpPr>
        <p:spPr>
          <a:xfrm flipV="1">
            <a:off x="7485931" y="4248453"/>
            <a:ext cx="500119" cy="993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a:off x="7933323" y="3941140"/>
            <a:ext cx="360040" cy="36004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6581748" y="5259672"/>
            <a:ext cx="360040" cy="360040"/>
          </a:xfrm>
          <a:prstGeom prst="ellipse">
            <a:avLst/>
          </a:prstGeom>
          <a:solidFill>
            <a:srgbClr val="92D05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箭头连接符 122"/>
          <p:cNvCxnSpPr>
            <a:stCxn id="122" idx="0"/>
            <a:endCxn id="114" idx="5"/>
          </p:cNvCxnSpPr>
          <p:nvPr/>
        </p:nvCxnSpPr>
        <p:spPr>
          <a:xfrm flipH="1" flipV="1">
            <a:off x="6240989" y="4248453"/>
            <a:ext cx="520779" cy="10112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8116637" y="4283617"/>
            <a:ext cx="0" cy="940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892873" y="5263127"/>
            <a:ext cx="502061" cy="369332"/>
          </a:xfrm>
          <a:prstGeom prst="rect">
            <a:avLst/>
          </a:prstGeom>
          <a:noFill/>
        </p:spPr>
        <p:txBody>
          <a:bodyPr wrap="none" rtlCol="0">
            <a:spAutoFit/>
          </a:bodyPr>
          <a:lstStyle/>
          <a:p>
            <a:r>
              <a:rPr lang="en-US" altLang="zh-CN" dirty="0"/>
              <a:t>……</a:t>
            </a:r>
            <a:endParaRPr lang="zh-CN" altLang="en-US" dirty="0"/>
          </a:p>
        </p:txBody>
      </p:sp>
      <p:sp>
        <p:nvSpPr>
          <p:cNvPr id="105" name="右箭头 104"/>
          <p:cNvSpPr/>
          <p:nvPr/>
        </p:nvSpPr>
        <p:spPr>
          <a:xfrm>
            <a:off x="4067944" y="4693121"/>
            <a:ext cx="1158818" cy="33535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885340" y="5726478"/>
            <a:ext cx="2675432" cy="523220"/>
          </a:xfrm>
          <a:prstGeom prst="rect">
            <a:avLst/>
          </a:prstGeom>
          <a:noFill/>
        </p:spPr>
        <p:txBody>
          <a:bodyPr wrap="square" rtlCol="0">
            <a:spAutoFit/>
          </a:bodyPr>
          <a:lstStyle/>
          <a:p>
            <a:r>
              <a:rPr lang="zh-CN" altLang="en-US" sz="1400" dirty="0" smtClean="0"/>
              <a:t>当情况二拓扑发生变更，</a:t>
            </a:r>
            <a:endParaRPr lang="en-US" altLang="zh-CN" sz="1400" dirty="0" smtClean="0"/>
          </a:p>
          <a:p>
            <a:r>
              <a:rPr lang="zh-CN" altLang="en-US" sz="1400" dirty="0" smtClean="0"/>
              <a:t>无法将填补的数据加到原父测点</a:t>
            </a:r>
            <a:endParaRPr lang="zh-CN" altLang="en-US" sz="1400" dirty="0"/>
          </a:p>
        </p:txBody>
      </p:sp>
      <p:sp>
        <p:nvSpPr>
          <p:cNvPr id="108" name="TextBox 107"/>
          <p:cNvSpPr txBox="1"/>
          <p:nvPr/>
        </p:nvSpPr>
        <p:spPr>
          <a:xfrm>
            <a:off x="4001867" y="4437484"/>
            <a:ext cx="1082348" cy="307777"/>
          </a:xfrm>
          <a:prstGeom prst="rect">
            <a:avLst/>
          </a:prstGeom>
          <a:noFill/>
        </p:spPr>
        <p:txBody>
          <a:bodyPr wrap="none" rtlCol="0">
            <a:spAutoFit/>
          </a:bodyPr>
          <a:lstStyle/>
          <a:p>
            <a:r>
              <a:rPr lang="zh-CN" altLang="en-US" sz="1400" b="1" dirty="0" smtClean="0">
                <a:solidFill>
                  <a:srgbClr val="FF0000"/>
                </a:solidFill>
              </a:rPr>
              <a:t>增加虚拟点</a:t>
            </a:r>
            <a:endParaRPr lang="zh-CN" altLang="en-US" sz="1400" b="1" dirty="0">
              <a:solidFill>
                <a:srgbClr val="FF0000"/>
              </a:solidFill>
            </a:endParaRPr>
          </a:p>
        </p:txBody>
      </p:sp>
      <p:sp>
        <p:nvSpPr>
          <p:cNvPr id="109" name="TextBox 108"/>
          <p:cNvSpPr txBox="1"/>
          <p:nvPr/>
        </p:nvSpPr>
        <p:spPr>
          <a:xfrm>
            <a:off x="6974640" y="1375248"/>
            <a:ext cx="2022820" cy="1815882"/>
          </a:xfrm>
          <a:prstGeom prst="rect">
            <a:avLst/>
          </a:prstGeom>
          <a:noFill/>
        </p:spPr>
        <p:txBody>
          <a:bodyPr wrap="square" rtlCol="0">
            <a:spAutoFit/>
          </a:bodyPr>
          <a:lstStyle/>
          <a:p>
            <a:r>
              <a:rPr lang="zh-CN" altLang="en-US" sz="1400" b="1" dirty="0" smtClean="0"/>
              <a:t>对于情况一：</a:t>
            </a:r>
            <a:endParaRPr lang="en-US" altLang="zh-CN" sz="1400" b="1" dirty="0" smtClean="0"/>
          </a:p>
          <a:p>
            <a:r>
              <a:rPr lang="zh-CN" altLang="en-US" sz="1400" dirty="0" smtClean="0"/>
              <a:t>        对父测点缺失区间进行填补</a:t>
            </a:r>
            <a:endParaRPr lang="en-US" altLang="zh-CN" sz="1400" dirty="0" smtClean="0"/>
          </a:p>
          <a:p>
            <a:endParaRPr lang="en-US" altLang="zh-CN" sz="1400" dirty="0" smtClean="0"/>
          </a:p>
          <a:p>
            <a:r>
              <a:rPr lang="zh-CN" altLang="en-US" sz="1400" b="1" dirty="0" smtClean="0"/>
              <a:t>对于情况二：</a:t>
            </a:r>
            <a:endParaRPr lang="en-US" altLang="zh-CN" sz="1400" b="1" dirty="0" smtClean="0"/>
          </a:p>
          <a:p>
            <a:r>
              <a:rPr lang="zh-CN" altLang="en-US" sz="1400" dirty="0" smtClean="0"/>
              <a:t>        由于子测点数据缺失，因此父测点能耗值少加了该子测点能耗。</a:t>
            </a:r>
            <a:endParaRPr lang="zh-CN" altLang="en-US" sz="1400" dirty="0"/>
          </a:p>
        </p:txBody>
      </p:sp>
      <p:sp>
        <p:nvSpPr>
          <p:cNvPr id="130" name="TextBox 129"/>
          <p:cNvSpPr txBox="1"/>
          <p:nvPr/>
        </p:nvSpPr>
        <p:spPr>
          <a:xfrm>
            <a:off x="5933676" y="5711579"/>
            <a:ext cx="2156959" cy="523220"/>
          </a:xfrm>
          <a:prstGeom prst="rect">
            <a:avLst/>
          </a:prstGeom>
          <a:noFill/>
        </p:spPr>
        <p:txBody>
          <a:bodyPr wrap="square" rtlCol="0">
            <a:spAutoFit/>
          </a:bodyPr>
          <a:lstStyle/>
          <a:p>
            <a:r>
              <a:rPr lang="zh-CN" altLang="en-US" sz="1400" dirty="0" smtClean="0"/>
              <a:t>将变化测点的填补数据，转移给新增的虚拟测点</a:t>
            </a:r>
            <a:endParaRPr lang="zh-CN" altLang="en-US" sz="1400" dirty="0"/>
          </a:p>
        </p:txBody>
      </p:sp>
      <p:sp>
        <p:nvSpPr>
          <p:cNvPr id="132" name="标题 1"/>
          <p:cNvSpPr txBox="1">
            <a:spLocks/>
          </p:cNvSpPr>
          <p:nvPr/>
        </p:nvSpPr>
        <p:spPr>
          <a:xfrm>
            <a:off x="648403" y="188640"/>
            <a:ext cx="7772400"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smtClean="0">
                <a:latin typeface="黑体" pitchFamily="49" charset="-122"/>
                <a:ea typeface="黑体" pitchFamily="49" charset="-122"/>
                <a:cs typeface="Arial" pitchFamily="34" charset="0"/>
              </a:rPr>
              <a:t>研究内容与方法</a:t>
            </a:r>
            <a:endParaRPr lang="zh-CN" altLang="en-US" sz="2400" b="1" dirty="0">
              <a:latin typeface="黑体" pitchFamily="49" charset="-122"/>
              <a:ea typeface="黑体" pitchFamily="49" charset="-122"/>
              <a:cs typeface="Arial" pitchFamily="34" charset="0"/>
            </a:endParaRPr>
          </a:p>
        </p:txBody>
      </p:sp>
      <p:sp>
        <p:nvSpPr>
          <p:cNvPr id="133" name="矩形 132"/>
          <p:cNvSpPr/>
          <p:nvPr/>
        </p:nvSpPr>
        <p:spPr>
          <a:xfrm>
            <a:off x="3304623" y="690800"/>
            <a:ext cx="3597460" cy="338554"/>
          </a:xfrm>
          <a:prstGeom prst="rect">
            <a:avLst/>
          </a:prstGeom>
        </p:spPr>
        <p:txBody>
          <a:bodyPr wrap="none">
            <a:spAutoFit/>
          </a:bodyPr>
          <a:lstStyle/>
          <a:p>
            <a:r>
              <a:rPr lang="zh-CN" altLang="en-US" sz="1600" b="1" dirty="0" smtClean="0"/>
              <a:t>问题</a:t>
            </a:r>
            <a:r>
              <a:rPr lang="en-US" altLang="zh-CN" sz="1600" b="1" dirty="0" smtClean="0"/>
              <a:t>3</a:t>
            </a:r>
            <a:r>
              <a:rPr lang="zh-CN" altLang="en-US" sz="1600" b="1" dirty="0" smtClean="0"/>
              <a:t>：</a:t>
            </a:r>
            <a:r>
              <a:rPr lang="zh-CN" altLang="en-US" sz="1600" b="1" dirty="0"/>
              <a:t>关联测点间缺失数据处理策略</a:t>
            </a:r>
            <a:endParaRPr lang="zh-CN" altLang="en-US" sz="1600" dirty="0"/>
          </a:p>
        </p:txBody>
      </p:sp>
      <p:cxnSp>
        <p:nvCxnSpPr>
          <p:cNvPr id="135" name="直接箭头连接符 134"/>
          <p:cNvCxnSpPr/>
          <p:nvPr/>
        </p:nvCxnSpPr>
        <p:spPr>
          <a:xfrm flipH="1" flipV="1">
            <a:off x="1702285" y="4153489"/>
            <a:ext cx="512340" cy="1026536"/>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040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Trek</Template>
  <TotalTime>7637</TotalTime>
  <Words>1179</Words>
  <Application>Microsoft Office PowerPoint</Application>
  <PresentationFormat>全屏显示(4:3)</PresentationFormat>
  <Paragraphs>189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基于连续等式约束优化的 缺失能耗数据填补工具的设计与实现</vt:lpstr>
      <vt:lpstr>目 录</vt:lpstr>
      <vt:lpstr>研究背景及意义</vt:lpstr>
      <vt:lpstr>研究现状与分析</vt:lpstr>
      <vt:lpstr>研究问题</vt:lpstr>
      <vt:lpstr>研究内容与方法</vt:lpstr>
      <vt:lpstr>PowerPoint 演示文稿</vt:lpstr>
      <vt:lpstr>研究内容与方法</vt:lpstr>
      <vt:lpstr>PowerPoint 演示文稿</vt:lpstr>
      <vt:lpstr>已完成工作</vt:lpstr>
      <vt:lpstr>后续工作</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383</cp:revision>
  <dcterms:created xsi:type="dcterms:W3CDTF">2017-03-24T04:04:12Z</dcterms:created>
  <dcterms:modified xsi:type="dcterms:W3CDTF">2017-04-01T08:48:48Z</dcterms:modified>
</cp:coreProperties>
</file>