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9" r:id="rId4"/>
    <p:sldId id="264" r:id="rId5"/>
    <p:sldId id="275" r:id="rId6"/>
    <p:sldId id="278" r:id="rId7"/>
    <p:sldId id="271" r:id="rId8"/>
    <p:sldId id="259" r:id="rId9"/>
    <p:sldId id="276" r:id="rId10"/>
    <p:sldId id="277" r:id="rId11"/>
    <p:sldId id="273" r:id="rId12"/>
    <p:sldId id="274" r:id="rId13"/>
    <p:sldId id="260"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90B8"/>
    <a:srgbClr val="282830"/>
    <a:srgbClr val="DFE0E2"/>
    <a:srgbClr val="F7B902"/>
    <a:srgbClr val="E4C902"/>
    <a:srgbClr val="E48902"/>
    <a:srgbClr val="45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96" autoAdjust="0"/>
  </p:normalViewPr>
  <p:slideViewPr>
    <p:cSldViewPr>
      <p:cViewPr>
        <p:scale>
          <a:sx n="100" d="100"/>
          <a:sy n="100" d="100"/>
        </p:scale>
        <p:origin x="-1944" y="-138"/>
      </p:cViewPr>
      <p:guideLst>
        <p:guide orient="horz" pos="2644"/>
        <p:guide orient="horz" pos="1253"/>
        <p:guide orient="horz" pos="3431"/>
        <p:guide orient="horz" pos="2039"/>
        <p:guide pos="28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ACDD99-A132-4666-80C4-A1C5C3676FD9}" type="datetimeFigureOut">
              <a:rPr lang="zh-CN" altLang="en-US" smtClean="0"/>
              <a:t>2016/4/8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D3DA19-A868-4C2F-AF85-1549DC99763B}" type="slidenum">
              <a:rPr lang="zh-CN" altLang="en-US" smtClean="0"/>
              <a:t>‹#›</a:t>
            </a:fld>
            <a:endParaRPr lang="zh-CN" altLang="en-US"/>
          </a:p>
        </p:txBody>
      </p:sp>
    </p:spTree>
    <p:extLst>
      <p:ext uri="{BB962C8B-B14F-4D97-AF65-F5344CB8AC3E}">
        <p14:creationId xmlns:p14="http://schemas.microsoft.com/office/powerpoint/2010/main" val="3650325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zh-CN" altLang="en-US" dirty="0" smtClean="0"/>
              <a:t> </a:t>
            </a:r>
            <a:r>
              <a:rPr lang="en-US" altLang="zh-CN" dirty="0" smtClean="0"/>
              <a:t>MQ</a:t>
            </a:r>
            <a:r>
              <a:rPr lang="zh-CN" altLang="en-US" dirty="0" smtClean="0"/>
              <a:t>消息队列技术是分布式应用间交换信息的一种技术。消息队列可驻留在内存或磁盘上，队列存储消息直到它们被应用程序读走。</a:t>
            </a:r>
            <a:endParaRPr lang="en-US" altLang="zh-CN" dirty="0" smtClean="0"/>
          </a:p>
          <a:p>
            <a:r>
              <a:rPr lang="zh-CN" altLang="en-US" dirty="0" smtClean="0"/>
              <a:t>通过消息队列，应用程序可独立地执行</a:t>
            </a:r>
            <a:r>
              <a:rPr lang="en-US" altLang="zh-CN" dirty="0" smtClean="0"/>
              <a:t>——</a:t>
            </a:r>
            <a:r>
              <a:rPr lang="zh-CN" altLang="en-US" dirty="0" smtClean="0"/>
              <a:t>它们不需要知道彼此的位置、或在继续执行前不需要等待接收程序接收此消息。</a:t>
            </a:r>
            <a:endParaRPr lang="en-US" altLang="zh-CN" dirty="0" smtClean="0"/>
          </a:p>
          <a:p>
            <a:r>
              <a:rPr lang="zh-CN" altLang="en-US" dirty="0" smtClean="0"/>
              <a:t>它为构造异步方式实现的分布式应用提供了松耦合方法，在应用中以执行多种功能，比如要求服务、交换信息或异步处理等。</a:t>
            </a:r>
            <a:endParaRPr lang="zh-CN" altLang="en-US" dirty="0"/>
          </a:p>
        </p:txBody>
      </p:sp>
      <p:sp>
        <p:nvSpPr>
          <p:cNvPr id="4" name="灯片编号占位符 3"/>
          <p:cNvSpPr>
            <a:spLocks noGrp="1"/>
          </p:cNvSpPr>
          <p:nvPr>
            <p:ph type="sldNum" sz="quarter" idx="10"/>
          </p:nvPr>
        </p:nvSpPr>
        <p:spPr/>
        <p:txBody>
          <a:bodyPr/>
          <a:lstStyle/>
          <a:p>
            <a:fld id="{57D3DA19-A868-4C2F-AF85-1549DC99763B}" type="slidenum">
              <a:rPr lang="zh-CN" altLang="en-US" smtClean="0"/>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en-US" altLang="zh-CN" dirty="0" smtClean="0"/>
              <a:t>①web object</a:t>
            </a:r>
            <a:r>
              <a:rPr lang="zh-CN" altLang="en-US" dirty="0" smtClean="0"/>
              <a:t>的大小是不一样的 </a:t>
            </a:r>
          </a:p>
          <a:p>
            <a:endParaRPr lang="zh-CN" altLang="en-US" dirty="0" smtClean="0"/>
          </a:p>
          <a:p>
            <a:r>
              <a:rPr lang="zh-CN" altLang="en-US" dirty="0" smtClean="0"/>
              <a:t>②获取不同的</a:t>
            </a:r>
            <a:r>
              <a:rPr lang="en-US" altLang="zh-CN" dirty="0" smtClean="0"/>
              <a:t>web object</a:t>
            </a:r>
            <a:r>
              <a:rPr lang="zh-CN" altLang="en-US" dirty="0" smtClean="0"/>
              <a:t>的</a:t>
            </a:r>
            <a:r>
              <a:rPr lang="en-US" altLang="zh-CN" dirty="0" smtClean="0"/>
              <a:t>cost</a:t>
            </a:r>
            <a:r>
              <a:rPr lang="zh-CN" altLang="en-US" dirty="0" smtClean="0"/>
              <a:t>是不一样的</a:t>
            </a:r>
          </a:p>
          <a:p>
            <a:endParaRPr lang="zh-CN" altLang="en-US" dirty="0" smtClean="0"/>
          </a:p>
          <a:p>
            <a:r>
              <a:rPr lang="zh-CN" altLang="en-US" dirty="0" smtClean="0"/>
              <a:t>③ 在</a:t>
            </a:r>
            <a:r>
              <a:rPr lang="en-US" altLang="zh-CN" dirty="0" smtClean="0"/>
              <a:t>web</a:t>
            </a:r>
            <a:r>
              <a:rPr lang="zh-CN" altLang="en-US" dirty="0" smtClean="0"/>
              <a:t>请求的序列中，不同的</a:t>
            </a:r>
            <a:r>
              <a:rPr lang="en-US" altLang="zh-CN" dirty="0" smtClean="0"/>
              <a:t>web object</a:t>
            </a:r>
            <a:r>
              <a:rPr lang="zh-CN" altLang="en-US" dirty="0" smtClean="0"/>
              <a:t>的短期时间内的相关性没有那么密切</a:t>
            </a:r>
            <a:endParaRPr lang="zh-CN" altLang="en-US" dirty="0"/>
          </a:p>
        </p:txBody>
      </p:sp>
      <p:sp>
        <p:nvSpPr>
          <p:cNvPr id="4" name="灯片编号占位符 3"/>
          <p:cNvSpPr>
            <a:spLocks noGrp="1"/>
          </p:cNvSpPr>
          <p:nvPr>
            <p:ph type="sldNum" sz="quarter" idx="10"/>
          </p:nvPr>
        </p:nvSpPr>
        <p:spPr/>
        <p:txBody>
          <a:bodyPr/>
          <a:lstStyle/>
          <a:p>
            <a:fld id="{57D3DA19-A868-4C2F-AF85-1549DC99763B}"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7D3DA19-A868-4C2F-AF85-1549DC99763B}" type="slidenum">
              <a:rPr lang="zh-CN" altLang="en-US" smtClean="0"/>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zh-CN" altLang="en-US" dirty="0" smtClean="0"/>
              <a:t>缓存容量的大小：</a:t>
            </a:r>
            <a:r>
              <a:rPr lang="zh-CN" altLang="en-US" sz="1200" dirty="0" smtClean="0">
                <a:solidFill>
                  <a:schemeClr val="bg1"/>
                </a:solidFill>
              </a:rPr>
              <a:t>根据数据库操作日志表</a:t>
            </a:r>
            <a:r>
              <a:rPr lang="en-US" altLang="zh-CN" sz="1200" dirty="0" smtClean="0">
                <a:solidFill>
                  <a:schemeClr val="bg1"/>
                </a:solidFill>
              </a:rPr>
              <a:t>Log</a:t>
            </a:r>
            <a:r>
              <a:rPr lang="zh-CN" altLang="en-US" sz="1200" dirty="0" smtClean="0">
                <a:solidFill>
                  <a:schemeClr val="bg1"/>
                </a:solidFill>
              </a:rPr>
              <a:t>来统计后台数据统计</a:t>
            </a:r>
            <a:endParaRPr lang="en-US" altLang="zh-CN" sz="1200" dirty="0" smtClean="0">
              <a:solidFill>
                <a:schemeClr val="bg1"/>
              </a:solidFill>
            </a:endParaRPr>
          </a:p>
          <a:p>
            <a:r>
              <a:rPr lang="zh-CN" altLang="en-US" sz="1200" dirty="0" smtClean="0">
                <a:solidFill>
                  <a:schemeClr val="bg1"/>
                </a:solidFill>
              </a:rPr>
              <a:t>模块接口中的访问情况以及实际中硬件能够承载的缓存容量来决定。</a:t>
            </a:r>
            <a:endParaRPr lang="en-US" altLang="zh-CN" sz="120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rPr>
              <a:t>N</a:t>
            </a:r>
            <a:r>
              <a:rPr lang="zh-CN" altLang="en-US" sz="1200" dirty="0" smtClean="0">
                <a:solidFill>
                  <a:schemeClr val="bg1"/>
                </a:solidFill>
              </a:rPr>
              <a:t>值的大小根据概率学中的帕列托法则，以缓存容量的</a:t>
            </a:r>
            <a:r>
              <a:rPr lang="en-US" altLang="zh-CN" sz="1200" dirty="0" smtClean="0">
                <a:solidFill>
                  <a:schemeClr val="bg1"/>
                </a:solidFill>
              </a:rPr>
              <a:t>20%</a:t>
            </a:r>
            <a:r>
              <a:rPr lang="zh-CN" altLang="en-US" sz="1200" dirty="0" smtClean="0">
                <a:solidFill>
                  <a:schemeClr val="bg1"/>
                </a:solidFill>
              </a:rPr>
              <a:t>来定</a:t>
            </a:r>
            <a:r>
              <a:rPr lang="en-US" altLang="zh-CN" sz="1200" dirty="0" smtClean="0">
                <a:solidFill>
                  <a:schemeClr val="bg1"/>
                </a:solidFill>
              </a:rPr>
              <a:t>N</a:t>
            </a:r>
            <a:r>
              <a:rPr lang="zh-CN" altLang="en-US" sz="1200" dirty="0" smtClean="0">
                <a:solidFill>
                  <a:schemeClr val="bg1"/>
                </a:solidFill>
              </a:rPr>
              <a:t>值的大小</a:t>
            </a:r>
            <a:endParaRPr lang="en-US" altLang="zh-CN" sz="120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bg1"/>
                </a:solidFill>
              </a:rPr>
              <a:t>论文中还提到了一个</a:t>
            </a:r>
            <a:r>
              <a:rPr lang="en-US" altLang="zh-CN" sz="1200" dirty="0" smtClean="0">
                <a:solidFill>
                  <a:schemeClr val="bg1"/>
                </a:solidFill>
              </a:rPr>
              <a:t>n</a:t>
            </a:r>
            <a:r>
              <a:rPr lang="zh-CN" altLang="en-US" sz="1200" dirty="0" smtClean="0">
                <a:solidFill>
                  <a:schemeClr val="bg1"/>
                </a:solidFill>
              </a:rPr>
              <a:t>值，因为该随机替换策略有一个潜在的问题，即如果样本集中的数据都不是</a:t>
            </a:r>
            <a:r>
              <a:rPr lang="en-US" altLang="zh-CN" sz="1200" dirty="0" smtClean="0">
                <a:solidFill>
                  <a:schemeClr val="bg1"/>
                </a:solidFill>
              </a:rPr>
              <a:t>the least useful</a:t>
            </a:r>
            <a:r>
              <a:rPr lang="zh-CN" altLang="en-US" sz="1200" dirty="0" smtClean="0">
                <a:solidFill>
                  <a:schemeClr val="bg1"/>
                </a:solidFill>
              </a:rPr>
              <a:t>的话，那么该替换算法将会大大影响缓存命中率，</a:t>
            </a:r>
            <a:r>
              <a:rPr lang="en-US" altLang="zh-CN" sz="1200" dirty="0" smtClean="0">
                <a:solidFill>
                  <a:schemeClr val="bg1"/>
                </a:solidFill>
              </a:rPr>
              <a:t>n</a:t>
            </a:r>
            <a:r>
              <a:rPr lang="zh-CN" altLang="en-US" sz="1200" dirty="0" smtClean="0">
                <a:solidFill>
                  <a:schemeClr val="bg1"/>
                </a:solidFill>
              </a:rPr>
              <a:t>值是控制前百分之</a:t>
            </a:r>
            <a:r>
              <a:rPr lang="en-US" altLang="zh-CN" sz="1200" dirty="0" smtClean="0">
                <a:solidFill>
                  <a:schemeClr val="bg1"/>
                </a:solidFill>
              </a:rPr>
              <a:t>n</a:t>
            </a:r>
            <a:r>
              <a:rPr lang="zh-CN" altLang="en-US" sz="1200" dirty="0" smtClean="0">
                <a:solidFill>
                  <a:schemeClr val="bg1"/>
                </a:solidFill>
              </a:rPr>
              <a:t>在</a:t>
            </a:r>
            <a:r>
              <a:rPr lang="en-US" altLang="zh-CN" sz="1200" dirty="0" smtClean="0">
                <a:solidFill>
                  <a:schemeClr val="bg1"/>
                </a:solidFill>
              </a:rPr>
              <a:t>utility function</a:t>
            </a:r>
            <a:r>
              <a:rPr lang="zh-CN" altLang="en-US" sz="1200" dirty="0" smtClean="0">
                <a:solidFill>
                  <a:schemeClr val="bg1"/>
                </a:solidFill>
              </a:rPr>
              <a:t>中被认为</a:t>
            </a:r>
            <a:r>
              <a:rPr lang="en-US" altLang="zh-CN" sz="1200" dirty="0" smtClean="0">
                <a:solidFill>
                  <a:schemeClr val="bg1"/>
                </a:solidFill>
              </a:rPr>
              <a:t>the nth least useful </a:t>
            </a:r>
            <a:r>
              <a:rPr lang="zh-CN" altLang="en-US" sz="1200" dirty="0" smtClean="0">
                <a:solidFill>
                  <a:schemeClr val="bg1"/>
                </a:solidFill>
              </a:rPr>
              <a:t>的数量，因此，在给定</a:t>
            </a:r>
            <a:r>
              <a:rPr lang="en-US" altLang="zh-CN" sz="1200" dirty="0" smtClean="0">
                <a:solidFill>
                  <a:schemeClr val="bg1"/>
                </a:solidFill>
              </a:rPr>
              <a:t>N</a:t>
            </a:r>
            <a:r>
              <a:rPr lang="zh-CN" altLang="en-US" sz="1200" dirty="0" smtClean="0">
                <a:solidFill>
                  <a:schemeClr val="bg1"/>
                </a:solidFill>
              </a:rPr>
              <a:t>和</a:t>
            </a:r>
            <a:r>
              <a:rPr lang="en-US" altLang="zh-CN" sz="1200" dirty="0" smtClean="0">
                <a:solidFill>
                  <a:schemeClr val="bg1"/>
                </a:solidFill>
              </a:rPr>
              <a:t>n</a:t>
            </a:r>
            <a:r>
              <a:rPr lang="zh-CN" altLang="en-US" sz="1200" dirty="0" smtClean="0">
                <a:solidFill>
                  <a:schemeClr val="bg1"/>
                </a:solidFill>
              </a:rPr>
              <a:t>值得情况下，需要用实验的方法来决定</a:t>
            </a:r>
            <a:r>
              <a:rPr lang="en-US" altLang="zh-CN" sz="1200" dirty="0" smtClean="0">
                <a:solidFill>
                  <a:schemeClr val="bg1"/>
                </a:solidFill>
              </a:rPr>
              <a:t>M(M&lt;=N/2)</a:t>
            </a:r>
            <a:r>
              <a:rPr lang="zh-CN" altLang="en-US" sz="1200" dirty="0" smtClean="0">
                <a:solidFill>
                  <a:schemeClr val="bg1"/>
                </a:solidFill>
              </a:rPr>
              <a:t>的大小。因此在</a:t>
            </a:r>
            <a:r>
              <a:rPr lang="en-US" altLang="zh-CN" sz="1200" dirty="0" smtClean="0">
                <a:solidFill>
                  <a:schemeClr val="bg1"/>
                </a:solidFill>
              </a:rPr>
              <a:t>utility function</a:t>
            </a:r>
            <a:r>
              <a:rPr lang="zh-CN" altLang="en-US" sz="1200" dirty="0" smtClean="0">
                <a:solidFill>
                  <a:schemeClr val="bg1"/>
                </a:solidFill>
              </a:rPr>
              <a:t>一致的情况下，用对比实验来看缓存的命中率情况，从而决定</a:t>
            </a:r>
            <a:r>
              <a:rPr lang="en-US" altLang="zh-CN" sz="1200" dirty="0" smtClean="0">
                <a:solidFill>
                  <a:schemeClr val="bg1"/>
                </a:solidFill>
              </a:rPr>
              <a:t>M</a:t>
            </a:r>
            <a:r>
              <a:rPr lang="zh-CN" altLang="en-US" sz="1200" dirty="0" smtClean="0">
                <a:solidFill>
                  <a:schemeClr val="bg1"/>
                </a:solidFill>
              </a:rPr>
              <a:t>的值。</a:t>
            </a: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solidFill>
                <a:schemeClr val="bg1"/>
              </a:solidFill>
            </a:endParaRPr>
          </a:p>
          <a:p>
            <a:endParaRPr lang="zh-CN" altLang="en-US" dirty="0"/>
          </a:p>
        </p:txBody>
      </p:sp>
      <p:sp>
        <p:nvSpPr>
          <p:cNvPr id="4" name="灯片编号占位符 3"/>
          <p:cNvSpPr>
            <a:spLocks noGrp="1"/>
          </p:cNvSpPr>
          <p:nvPr>
            <p:ph type="sldNum" sz="quarter" idx="10"/>
          </p:nvPr>
        </p:nvSpPr>
        <p:spPr/>
        <p:txBody>
          <a:bodyPr/>
          <a:lstStyle/>
          <a:p>
            <a:fld id="{57D3DA19-A868-4C2F-AF85-1549DC99763B}" type="slidenum">
              <a:rPr lang="zh-CN" altLang="en-US" smtClean="0"/>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局部实时一致，全局最终一致。</a:t>
            </a:r>
            <a:r>
              <a:rPr lang="en-US" altLang="zh-CN" dirty="0" smtClean="0"/>
              <a:t>MQ</a:t>
            </a:r>
            <a:r>
              <a:rPr lang="zh-CN" altLang="en-US" dirty="0" smtClean="0"/>
              <a:t>消息队列技术</a:t>
            </a:r>
            <a:endParaRPr lang="zh-CN" altLang="en-US" dirty="0"/>
          </a:p>
        </p:txBody>
      </p:sp>
      <p:sp>
        <p:nvSpPr>
          <p:cNvPr id="4" name="灯片编号占位符 3"/>
          <p:cNvSpPr>
            <a:spLocks noGrp="1"/>
          </p:cNvSpPr>
          <p:nvPr>
            <p:ph type="sldNum" sz="quarter" idx="10"/>
          </p:nvPr>
        </p:nvSpPr>
        <p:spPr/>
        <p:txBody>
          <a:bodyPr/>
          <a:lstStyle/>
          <a:p>
            <a:fld id="{57D3DA19-A868-4C2F-AF85-1549DC99763B}" type="slidenum">
              <a:rPr lang="zh-CN" altLang="en-US" smtClean="0"/>
              <a:t>11</a:t>
            </a:fld>
            <a:endParaRPr lang="zh-CN" altLang="en-US"/>
          </a:p>
        </p:txBody>
      </p:sp>
    </p:spTree>
    <p:extLst>
      <p:ext uri="{BB962C8B-B14F-4D97-AF65-F5344CB8AC3E}">
        <p14:creationId xmlns:p14="http://schemas.microsoft.com/office/powerpoint/2010/main" val="1158456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4062416-5506-459D-A57D-5371F5BD22A2}" type="datetime1">
              <a:rPr lang="zh-CN" altLang="en-US" smtClean="0"/>
              <a:t>2016/4/8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491410-68A3-4DD6-8D0E-4A025B75E9CD}" type="datetime1">
              <a:rPr lang="zh-CN" altLang="en-US" smtClean="0"/>
              <a:t>2016/4/8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0BDA92-0C6D-4CAA-87F9-1854889519A5}" type="datetime1">
              <a:rPr lang="zh-CN" altLang="en-US" smtClean="0"/>
              <a:t>2016/4/8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0B88DD-F710-42A2-93E0-767AABD20E15}" type="datetime1">
              <a:rPr lang="zh-CN" altLang="en-US" smtClean="0"/>
              <a:t>2016/4/8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FB26510-AA6C-427F-A98C-1F76EFA2AE5A}" type="datetime1">
              <a:rPr lang="zh-CN" altLang="en-US" smtClean="0"/>
              <a:t>2016/4/8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E765F3-7379-4A08-8FCC-9D91430D7C7C}" type="datetime1">
              <a:rPr lang="zh-CN" altLang="en-US" smtClean="0"/>
              <a:t>2016/4/8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E8CDFC-90DB-431A-9CA2-94ADB19B4A67}" type="datetime1">
              <a:rPr lang="zh-CN" altLang="en-US" smtClean="0"/>
              <a:t>2016/4/8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E3F23A0-A29E-4598-BCAC-4BD4D7363C77}" type="datetime1">
              <a:rPr lang="zh-CN" altLang="en-US" smtClean="0"/>
              <a:t>2016/4/8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F47EF8-77C0-4B84-A952-4706ECF5A0D0}" type="datetime1">
              <a:rPr lang="zh-CN" altLang="en-US" smtClean="0"/>
              <a:t>2016/4/8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7A0D7FB-EE87-448C-8E77-280A70B9AB49}" type="datetime1">
              <a:rPr lang="zh-CN" altLang="en-US" smtClean="0"/>
              <a:t>2016/4/8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847639-CDEC-486E-AFE5-927F3299D98A}" type="datetime1">
              <a:rPr lang="zh-CN" altLang="en-US" smtClean="0"/>
              <a:t>2016/4/8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54545"/>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64CAF-2BF1-474F-9EFB-18BC5DD45D5C}" type="datetime1">
              <a:rPr lang="zh-CN" altLang="en-US" smtClean="0"/>
              <a:t>2016/4/8</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755576" y="1340768"/>
            <a:ext cx="7704856" cy="2784309"/>
            <a:chOff x="2060714" y="2579204"/>
            <a:chExt cx="8070573" cy="1431238"/>
          </a:xfrm>
        </p:grpSpPr>
        <p:grpSp>
          <p:nvGrpSpPr>
            <p:cNvPr id="27" name="组合 8"/>
            <p:cNvGrpSpPr/>
            <p:nvPr/>
          </p:nvGrpSpPr>
          <p:grpSpPr>
            <a:xfrm>
              <a:off x="2060714" y="2579204"/>
              <a:ext cx="8070573" cy="0"/>
              <a:chOff x="2060714" y="1977887"/>
              <a:chExt cx="8070573" cy="0"/>
            </a:xfrm>
          </p:grpSpPr>
          <p:cxnSp>
            <p:nvCxnSpPr>
              <p:cNvPr id="30" name="直接连接符 29"/>
              <p:cNvCxnSpPr/>
              <p:nvPr/>
            </p:nvCxnSpPr>
            <p:spPr>
              <a:xfrm>
                <a:off x="2060714" y="1977887"/>
                <a:ext cx="3369365" cy="0"/>
              </a:xfrm>
              <a:prstGeom prst="line">
                <a:avLst/>
              </a:prstGeom>
              <a:ln w="25400">
                <a:solidFill>
                  <a:srgbClr val="2E90B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761922" y="1977887"/>
                <a:ext cx="3369365" cy="0"/>
              </a:xfrm>
              <a:prstGeom prst="line">
                <a:avLst/>
              </a:prstGeom>
              <a:ln w="25400">
                <a:solidFill>
                  <a:srgbClr val="2E90B8"/>
                </a:solidFill>
              </a:ln>
            </p:spPr>
            <p:style>
              <a:lnRef idx="1">
                <a:schemeClr val="accent1"/>
              </a:lnRef>
              <a:fillRef idx="0">
                <a:schemeClr val="accent1"/>
              </a:fillRef>
              <a:effectRef idx="0">
                <a:schemeClr val="accent1"/>
              </a:effectRef>
              <a:fontRef idx="minor">
                <a:schemeClr val="tx1"/>
              </a:fontRef>
            </p:style>
          </p:cxnSp>
        </p:grpSp>
        <p:cxnSp>
          <p:nvCxnSpPr>
            <p:cNvPr id="29" name="直接连接符 28"/>
            <p:cNvCxnSpPr/>
            <p:nvPr/>
          </p:nvCxnSpPr>
          <p:spPr>
            <a:xfrm>
              <a:off x="2060714" y="4010442"/>
              <a:ext cx="8070573" cy="0"/>
            </a:xfrm>
            <a:prstGeom prst="line">
              <a:avLst/>
            </a:prstGeom>
            <a:ln w="25400">
              <a:solidFill>
                <a:srgbClr val="2E90B8"/>
              </a:solidFill>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0" y="2084851"/>
            <a:ext cx="9144000" cy="1554480"/>
          </a:xfrm>
          <a:prstGeom prst="rect">
            <a:avLst/>
          </a:prstGeom>
        </p:spPr>
        <p:txBody>
          <a:bodyPr wrap="square">
            <a:spAutoFit/>
          </a:bodyPr>
          <a:lstStyle/>
          <a:p>
            <a:pPr algn="ctr"/>
            <a:r>
              <a:rPr lang="zh-CN" altLang="en-US" sz="4800" b="1" dirty="0" smtClean="0">
                <a:solidFill>
                  <a:schemeClr val="bg1"/>
                </a:solidFill>
                <a:effectLst>
                  <a:outerShdw blurRad="38100" dist="38100" dir="2700000" algn="tl">
                    <a:srgbClr val="000000">
                      <a:alpha val="43137"/>
                    </a:srgbClr>
                  </a:outerShdw>
                </a:effectLst>
                <a:latin typeface="新宋体" pitchFamily="49" charset="-122"/>
                <a:ea typeface="新宋体" pitchFamily="49" charset="-122"/>
              </a:rPr>
              <a:t>基于</a:t>
            </a:r>
            <a:r>
              <a:rPr lang="en-US" altLang="zh-CN" sz="4800" b="1" dirty="0" smtClean="0">
                <a:solidFill>
                  <a:schemeClr val="bg1"/>
                </a:solidFill>
                <a:effectLst>
                  <a:outerShdw blurRad="38100" dist="38100" dir="2700000" algn="tl">
                    <a:srgbClr val="000000">
                      <a:alpha val="43137"/>
                    </a:srgbClr>
                  </a:outerShdw>
                </a:effectLst>
                <a:latin typeface="新宋体" pitchFamily="49" charset="-122"/>
                <a:ea typeface="新宋体" pitchFamily="49" charset="-122"/>
              </a:rPr>
              <a:t>AST</a:t>
            </a:r>
            <a:r>
              <a:rPr lang="zh-CN" altLang="en-US" sz="4800" b="1" dirty="0" smtClean="0">
                <a:solidFill>
                  <a:schemeClr val="bg1"/>
                </a:solidFill>
                <a:effectLst>
                  <a:outerShdw blurRad="38100" dist="38100" dir="2700000" algn="tl">
                    <a:srgbClr val="000000">
                      <a:alpha val="43137"/>
                    </a:srgbClr>
                  </a:outerShdw>
                </a:effectLst>
                <a:latin typeface="新宋体" pitchFamily="49" charset="-122"/>
                <a:ea typeface="新宋体" pitchFamily="49" charset="-122"/>
              </a:rPr>
              <a:t>的</a:t>
            </a:r>
            <a:r>
              <a:rPr lang="en-US" altLang="zh-CN" sz="4800" b="1" dirty="0" smtClean="0">
                <a:solidFill>
                  <a:schemeClr val="bg1"/>
                </a:solidFill>
                <a:effectLst>
                  <a:outerShdw blurRad="38100" dist="38100" dir="2700000" algn="tl">
                    <a:srgbClr val="000000">
                      <a:alpha val="43137"/>
                    </a:srgbClr>
                  </a:outerShdw>
                </a:effectLst>
                <a:latin typeface="新宋体" pitchFamily="49" charset="-122"/>
                <a:ea typeface="新宋体" pitchFamily="49" charset="-122"/>
              </a:rPr>
              <a:t>web</a:t>
            </a:r>
            <a:r>
              <a:rPr lang="zh-CN" altLang="en-US" sz="4800" b="1" dirty="0" smtClean="0">
                <a:solidFill>
                  <a:schemeClr val="bg1"/>
                </a:solidFill>
                <a:effectLst>
                  <a:outerShdw blurRad="38100" dist="38100" dir="2700000" algn="tl">
                    <a:srgbClr val="000000">
                      <a:alpha val="43137"/>
                    </a:srgbClr>
                  </a:outerShdw>
                </a:effectLst>
                <a:latin typeface="新宋体" pitchFamily="49" charset="-122"/>
                <a:ea typeface="新宋体" pitchFamily="49" charset="-122"/>
              </a:rPr>
              <a:t>缓存数据一致性</a:t>
            </a:r>
          </a:p>
          <a:p>
            <a:pPr algn="ctr"/>
            <a:r>
              <a:rPr lang="zh-CN" altLang="en-US" sz="4800" b="1" dirty="0" smtClean="0">
                <a:solidFill>
                  <a:schemeClr val="bg1"/>
                </a:solidFill>
                <a:effectLst>
                  <a:outerShdw blurRad="38100" dist="38100" dir="2700000" algn="tl">
                    <a:srgbClr val="000000">
                      <a:alpha val="43137"/>
                    </a:srgbClr>
                  </a:outerShdw>
                </a:effectLst>
                <a:latin typeface="新宋体" pitchFamily="49" charset="-122"/>
                <a:ea typeface="新宋体" pitchFamily="49" charset="-122"/>
              </a:rPr>
              <a:t>替换策略</a:t>
            </a:r>
            <a:endParaRPr lang="zh-CN" altLang="en-US" sz="4800" b="1" dirty="0">
              <a:solidFill>
                <a:schemeClr val="bg1"/>
              </a:solidFill>
              <a:effectLst>
                <a:outerShdw blurRad="38100" dist="38100" dir="2700000" algn="tl">
                  <a:srgbClr val="000000">
                    <a:alpha val="43137"/>
                  </a:srgbClr>
                </a:outerShdw>
              </a:effectLst>
              <a:latin typeface="新宋体" pitchFamily="49" charset="-122"/>
              <a:ea typeface="新宋体" pitchFamily="49" charset="-122"/>
            </a:endParaRPr>
          </a:p>
        </p:txBody>
      </p:sp>
      <p:sp>
        <p:nvSpPr>
          <p:cNvPr id="33" name="文本框 23"/>
          <p:cNvSpPr txBox="1"/>
          <p:nvPr/>
        </p:nvSpPr>
        <p:spPr>
          <a:xfrm>
            <a:off x="5076056" y="5061181"/>
            <a:ext cx="3456384" cy="707886"/>
          </a:xfrm>
          <a:prstGeom prst="rect">
            <a:avLst/>
          </a:prstGeom>
          <a:noFill/>
        </p:spPr>
        <p:txBody>
          <a:bodyPr wrap="square" rtlCol="0">
            <a:spAutoFit/>
          </a:bodyPr>
          <a:lstStyle/>
          <a:p>
            <a:pPr algn="ctr"/>
            <a:r>
              <a:rPr lang="en-US" altLang="zh-CN" sz="2000" dirty="0" smtClean="0">
                <a:solidFill>
                  <a:schemeClr val="bg1"/>
                </a:solidFill>
                <a:latin typeface="新宋体" pitchFamily="49" charset="-122"/>
                <a:ea typeface="新宋体" pitchFamily="49" charset="-122"/>
              </a:rPr>
              <a:t>—— </a:t>
            </a:r>
            <a:r>
              <a:rPr lang="zh-CN" altLang="en-US" sz="2000" dirty="0" smtClean="0">
                <a:solidFill>
                  <a:schemeClr val="bg1"/>
                </a:solidFill>
                <a:latin typeface="新宋体" pitchFamily="49" charset="-122"/>
                <a:ea typeface="新宋体" pitchFamily="49" charset="-122"/>
              </a:rPr>
              <a:t>程沛</a:t>
            </a:r>
            <a:r>
              <a:rPr lang="en-US" altLang="zh-CN" sz="2000" dirty="0" smtClean="0">
                <a:solidFill>
                  <a:schemeClr val="bg1"/>
                </a:solidFill>
                <a:latin typeface="新宋体" pitchFamily="49" charset="-122"/>
                <a:ea typeface="新宋体" pitchFamily="49" charset="-122"/>
              </a:rPr>
              <a:t>(14210240068)</a:t>
            </a:r>
          </a:p>
          <a:p>
            <a:pPr algn="ctr"/>
            <a:r>
              <a:rPr lang="zh-CN" altLang="en-US" sz="2000" dirty="0" smtClean="0">
                <a:solidFill>
                  <a:schemeClr val="bg1"/>
                </a:solidFill>
                <a:latin typeface="新宋体" pitchFamily="49" charset="-122"/>
                <a:ea typeface="新宋体" pitchFamily="49" charset="-122"/>
              </a:rPr>
              <a:t>       导师：顾宁教授</a:t>
            </a:r>
            <a:endParaRPr lang="en-US" altLang="zh-CN" sz="2000" dirty="0">
              <a:solidFill>
                <a:schemeClr val="bg1"/>
              </a:solidFill>
              <a:latin typeface="新宋体" pitchFamily="49" charset="-122"/>
              <a:ea typeface="新宋体" pitchFamily="49" charset="-122"/>
            </a:endParaRPr>
          </a:p>
        </p:txBody>
      </p:sp>
      <p:sp>
        <p:nvSpPr>
          <p:cNvPr id="4" name="日期占位符 3"/>
          <p:cNvSpPr>
            <a:spLocks noGrp="1"/>
          </p:cNvSpPr>
          <p:nvPr>
            <p:ph type="dt" sz="half" idx="10"/>
          </p:nvPr>
        </p:nvSpPr>
        <p:spPr/>
        <p:txBody>
          <a:bodyPr/>
          <a:lstStyle/>
          <a:p>
            <a:fld id="{DE9553A5-51A3-4A0F-9319-C8473316E4B4}" type="datetime1">
              <a:rPr lang="zh-CN" altLang="en-US" smtClean="0"/>
              <a:t>2016/4/8</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60648"/>
            <a:ext cx="9144000" cy="954107"/>
          </a:xfrm>
          <a:prstGeom prst="rect">
            <a:avLst/>
          </a:prstGeom>
          <a:noFill/>
        </p:spPr>
        <p:txBody>
          <a:bodyPr wrap="square" rtlCol="0">
            <a:spAutoFit/>
          </a:bodyPr>
          <a:lstStyle/>
          <a:p>
            <a:pPr algn="ctr"/>
            <a:r>
              <a:rPr lang="zh-CN" altLang="en-US" sz="3200" b="1" dirty="0" smtClean="0">
                <a:solidFill>
                  <a:srgbClr val="DFE0E2"/>
                </a:solidFill>
                <a:latin typeface="新宋体" pitchFamily="49" charset="-122"/>
                <a:ea typeface="新宋体" pitchFamily="49" charset="-122"/>
                <a:cs typeface="Arial" pitchFamily="34" charset="0"/>
              </a:rPr>
              <a:t>研究内容与研究方法</a:t>
            </a:r>
            <a:endParaRPr lang="zh-CN" altLang="en-US" sz="3200" b="1" dirty="0">
              <a:solidFill>
                <a:srgbClr val="DFE0E2"/>
              </a:solidFill>
              <a:latin typeface="新宋体" pitchFamily="49" charset="-122"/>
              <a:ea typeface="新宋体" pitchFamily="49" charset="-122"/>
              <a:cs typeface="Arial" pitchFamily="34" charset="0"/>
            </a:endParaRPr>
          </a:p>
          <a:p>
            <a:pPr algn="ctr"/>
            <a:endParaRPr lang="zh-CN" altLang="en-US" sz="2400" dirty="0">
              <a:solidFill>
                <a:srgbClr val="DFE0E2"/>
              </a:solidFill>
              <a:latin typeface="Arial" pitchFamily="34" charset="0"/>
              <a:ea typeface="微软雅黑" pitchFamily="34" charset="-122"/>
              <a:cs typeface="Arial" pitchFamily="34" charset="0"/>
            </a:endParaRPr>
          </a:p>
        </p:txBody>
      </p:sp>
      <p:cxnSp>
        <p:nvCxnSpPr>
          <p:cNvPr id="7" name="直接连接符 6"/>
          <p:cNvCxnSpPr/>
          <p:nvPr/>
        </p:nvCxnSpPr>
        <p:spPr>
          <a:xfrm>
            <a:off x="2818656" y="980728"/>
            <a:ext cx="3553544"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67751" y="3474879"/>
            <a:ext cx="6228000" cy="0"/>
          </a:xfrm>
          <a:prstGeom prst="line">
            <a:avLst/>
          </a:prstGeom>
          <a:ln>
            <a:solidFill>
              <a:srgbClr val="DFE0E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616971" y="5805264"/>
            <a:ext cx="6696000" cy="0"/>
          </a:xfrm>
          <a:prstGeom prst="line">
            <a:avLst/>
          </a:prstGeom>
          <a:ln>
            <a:solidFill>
              <a:srgbClr val="2E90B8"/>
            </a:solidFill>
          </a:ln>
        </p:spPr>
        <p:style>
          <a:lnRef idx="1">
            <a:schemeClr val="accent1"/>
          </a:lnRef>
          <a:fillRef idx="0">
            <a:schemeClr val="accent1"/>
          </a:fillRef>
          <a:effectRef idx="0">
            <a:schemeClr val="accent1"/>
          </a:effectRef>
          <a:fontRef idx="minor">
            <a:schemeClr val="tx1"/>
          </a:fontRef>
        </p:style>
      </p:cxnSp>
      <p:sp>
        <p:nvSpPr>
          <p:cNvPr id="3083" name="圆角矩形 3082"/>
          <p:cNvSpPr/>
          <p:nvPr/>
        </p:nvSpPr>
        <p:spPr>
          <a:xfrm>
            <a:off x="967751" y="1484784"/>
            <a:ext cx="45719" cy="230425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a:off x="1524804" y="3575252"/>
            <a:ext cx="45719" cy="2518043"/>
          </a:xfrm>
          <a:prstGeom prst="roundRect">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TextBox 22"/>
          <p:cNvSpPr txBox="1"/>
          <p:nvPr/>
        </p:nvSpPr>
        <p:spPr>
          <a:xfrm>
            <a:off x="1043608" y="1412776"/>
            <a:ext cx="2520280" cy="369332"/>
          </a:xfrm>
          <a:prstGeom prst="rect">
            <a:avLst/>
          </a:prstGeom>
          <a:noFill/>
        </p:spPr>
        <p:txBody>
          <a:bodyPr wrap="square" rtlCol="0">
            <a:spAutoFit/>
          </a:bodyPr>
          <a:lstStyle/>
          <a:p>
            <a:r>
              <a:rPr lang="en-US" altLang="zh-CN" b="1" dirty="0" smtClean="0">
                <a:solidFill>
                  <a:schemeClr val="bg1"/>
                </a:solidFill>
                <a:latin typeface="Times New Roman" pitchFamily="18" charset="0"/>
                <a:ea typeface="新宋体" pitchFamily="49" charset="-122"/>
                <a:cs typeface="Times New Roman" pitchFamily="18" charset="0"/>
              </a:rPr>
              <a:t>M</a:t>
            </a:r>
            <a:r>
              <a:rPr lang="zh-CN" altLang="en-US" b="1" dirty="0" smtClean="0">
                <a:solidFill>
                  <a:schemeClr val="bg1"/>
                </a:solidFill>
                <a:latin typeface="Times New Roman" pitchFamily="18" charset="0"/>
                <a:ea typeface="新宋体" pitchFamily="49" charset="-122"/>
                <a:cs typeface="Times New Roman" pitchFamily="18" charset="0"/>
              </a:rPr>
              <a:t>和</a:t>
            </a:r>
            <a:r>
              <a:rPr lang="en-US" altLang="zh-CN" b="1" dirty="0" smtClean="0">
                <a:solidFill>
                  <a:schemeClr val="bg1"/>
                </a:solidFill>
                <a:latin typeface="Times New Roman" pitchFamily="18" charset="0"/>
                <a:ea typeface="新宋体" pitchFamily="49" charset="-122"/>
                <a:cs typeface="Times New Roman" pitchFamily="18" charset="0"/>
              </a:rPr>
              <a:t>N</a:t>
            </a:r>
            <a:r>
              <a:rPr lang="zh-CN" altLang="en-US" b="1" dirty="0" smtClean="0">
                <a:solidFill>
                  <a:schemeClr val="bg1"/>
                </a:solidFill>
                <a:latin typeface="Times New Roman" pitchFamily="18" charset="0"/>
                <a:ea typeface="新宋体" pitchFamily="49" charset="-122"/>
                <a:cs typeface="Times New Roman" pitchFamily="18" charset="0"/>
              </a:rPr>
              <a:t>值的优化</a:t>
            </a:r>
            <a:endParaRPr lang="zh-CN" altLang="en-US" b="1" dirty="0">
              <a:solidFill>
                <a:schemeClr val="bg1"/>
              </a:solidFill>
              <a:latin typeface="Times New Roman" pitchFamily="18" charset="0"/>
              <a:ea typeface="新宋体" pitchFamily="49" charset="-122"/>
              <a:cs typeface="Times New Roman" pitchFamily="18" charset="0"/>
            </a:endParaRPr>
          </a:p>
        </p:txBody>
      </p:sp>
      <p:sp>
        <p:nvSpPr>
          <p:cNvPr id="24" name="TextBox 23"/>
          <p:cNvSpPr txBox="1"/>
          <p:nvPr/>
        </p:nvSpPr>
        <p:spPr>
          <a:xfrm>
            <a:off x="1115616" y="1870953"/>
            <a:ext cx="6756019" cy="2062103"/>
          </a:xfrm>
          <a:prstGeom prst="rect">
            <a:avLst/>
          </a:prstGeom>
          <a:noFill/>
        </p:spPr>
        <p:txBody>
          <a:bodyPr wrap="square" rtlCol="0">
            <a:spAutoFit/>
          </a:bodyPr>
          <a:lstStyle/>
          <a:p>
            <a:r>
              <a:rPr lang="zh-CN" altLang="en-US" sz="1600" b="1" dirty="0" smtClean="0">
                <a:solidFill>
                  <a:schemeClr val="bg1"/>
                </a:solidFill>
                <a:latin typeface="Times New Roman" pitchFamily="18" charset="0"/>
                <a:cs typeface="Times New Roman" pitchFamily="18" charset="0"/>
              </a:rPr>
              <a:t>① 缓存容量：数据库操作日志表</a:t>
            </a:r>
            <a:r>
              <a:rPr lang="en-US" altLang="zh-CN" sz="1600" b="1" dirty="0" smtClean="0">
                <a:solidFill>
                  <a:schemeClr val="bg1"/>
                </a:solidFill>
                <a:latin typeface="Times New Roman" pitchFamily="18" charset="0"/>
                <a:cs typeface="Times New Roman" pitchFamily="18" charset="0"/>
              </a:rPr>
              <a:t>Log</a:t>
            </a:r>
          </a:p>
          <a:p>
            <a:r>
              <a:rPr lang="zh-CN" altLang="en-US" sz="1600" b="1" dirty="0" smtClean="0">
                <a:solidFill>
                  <a:schemeClr val="bg1"/>
                </a:solidFill>
                <a:latin typeface="Times New Roman" pitchFamily="18" charset="0"/>
                <a:cs typeface="Times New Roman" pitchFamily="18" charset="0"/>
              </a:rPr>
              <a:t>② </a:t>
            </a:r>
            <a:r>
              <a:rPr lang="en-US" altLang="zh-CN" sz="1600" b="1" dirty="0" smtClean="0">
                <a:solidFill>
                  <a:schemeClr val="bg1"/>
                </a:solidFill>
                <a:latin typeface="Times New Roman" pitchFamily="18" charset="0"/>
                <a:cs typeface="Times New Roman" pitchFamily="18" charset="0"/>
              </a:rPr>
              <a:t>N</a:t>
            </a:r>
            <a:r>
              <a:rPr lang="zh-CN" altLang="en-US" sz="1600" b="1" dirty="0">
                <a:solidFill>
                  <a:schemeClr val="bg1"/>
                </a:solidFill>
                <a:latin typeface="Times New Roman" pitchFamily="18" charset="0"/>
                <a:cs typeface="Times New Roman" pitchFamily="18" charset="0"/>
              </a:rPr>
              <a:t>值</a:t>
            </a:r>
            <a:r>
              <a:rPr lang="zh-CN" altLang="en-US" sz="1600" b="1" dirty="0" smtClean="0">
                <a:solidFill>
                  <a:schemeClr val="bg1"/>
                </a:solidFill>
                <a:latin typeface="Times New Roman" pitchFamily="18" charset="0"/>
                <a:cs typeface="Times New Roman" pitchFamily="18" charset="0"/>
              </a:rPr>
              <a:t>：概率统计学抽样公式</a:t>
            </a:r>
            <a:endParaRPr lang="en-US" altLang="zh-CN" sz="1600" b="1" dirty="0" smtClean="0">
              <a:solidFill>
                <a:schemeClr val="bg1"/>
              </a:solidFill>
              <a:latin typeface="Times New Roman" pitchFamily="18" charset="0"/>
              <a:cs typeface="Times New Roman" pitchFamily="18" charset="0"/>
            </a:endParaRPr>
          </a:p>
          <a:p>
            <a:r>
              <a:rPr lang="zh-CN" altLang="en-US" sz="1600" b="1" dirty="0" smtClean="0">
                <a:solidFill>
                  <a:schemeClr val="bg1"/>
                </a:solidFill>
                <a:latin typeface="Times New Roman" pitchFamily="18" charset="0"/>
                <a:cs typeface="Times New Roman" pitchFamily="18" charset="0"/>
              </a:rPr>
              <a:t>③ </a:t>
            </a:r>
            <a:r>
              <a:rPr lang="en-US" altLang="zh-CN" sz="1600" b="1" dirty="0" smtClean="0">
                <a:solidFill>
                  <a:schemeClr val="bg1"/>
                </a:solidFill>
                <a:latin typeface="Times New Roman" pitchFamily="18" charset="0"/>
                <a:cs typeface="Times New Roman" pitchFamily="18" charset="0"/>
              </a:rPr>
              <a:t>n</a:t>
            </a:r>
            <a:r>
              <a:rPr lang="zh-CN" altLang="en-US" sz="1600" b="1" dirty="0">
                <a:solidFill>
                  <a:schemeClr val="bg1"/>
                </a:solidFill>
                <a:latin typeface="Times New Roman" pitchFamily="18" charset="0"/>
                <a:cs typeface="Times New Roman" pitchFamily="18" charset="0"/>
              </a:rPr>
              <a:t>值：潜在的错误率控制</a:t>
            </a:r>
            <a:r>
              <a:rPr lang="zh-CN" altLang="en-US" sz="1600" b="1" dirty="0" smtClean="0">
                <a:solidFill>
                  <a:schemeClr val="bg1"/>
                </a:solidFill>
                <a:latin typeface="Times New Roman" pitchFamily="18" charset="0"/>
                <a:cs typeface="Times New Roman" pitchFamily="18" charset="0"/>
              </a:rPr>
              <a:t>。</a:t>
            </a:r>
            <a:endParaRPr lang="en-US" altLang="zh-CN" sz="1600" b="1" dirty="0" smtClean="0">
              <a:solidFill>
                <a:schemeClr val="bg1"/>
              </a:solidFill>
              <a:latin typeface="Times New Roman" pitchFamily="18" charset="0"/>
              <a:cs typeface="Times New Roman" pitchFamily="18" charset="0"/>
            </a:endParaRPr>
          </a:p>
          <a:p>
            <a:r>
              <a:rPr lang="zh-CN" altLang="en-US" sz="1600" b="1" dirty="0" smtClean="0">
                <a:solidFill>
                  <a:schemeClr val="bg1"/>
                </a:solidFill>
                <a:latin typeface="Times New Roman" pitchFamily="18" charset="0"/>
                <a:cs typeface="Times New Roman" pitchFamily="18" charset="0"/>
              </a:rPr>
              <a:t>④ </a:t>
            </a:r>
            <a:r>
              <a:rPr lang="en-US" altLang="zh-CN" sz="1600" b="1" dirty="0">
                <a:solidFill>
                  <a:schemeClr val="bg1"/>
                </a:solidFill>
                <a:latin typeface="Times New Roman" pitchFamily="18" charset="0"/>
                <a:cs typeface="Times New Roman" pitchFamily="18" charset="0"/>
              </a:rPr>
              <a:t>M</a:t>
            </a:r>
            <a:r>
              <a:rPr lang="zh-CN" altLang="en-US" sz="1600" b="1" dirty="0">
                <a:solidFill>
                  <a:schemeClr val="bg1"/>
                </a:solidFill>
                <a:latin typeface="Times New Roman" pitchFamily="18" charset="0"/>
                <a:cs typeface="Times New Roman" pitchFamily="18" charset="0"/>
              </a:rPr>
              <a:t>值：对比实验的方法来决定</a:t>
            </a:r>
            <a:r>
              <a:rPr lang="en-US" altLang="zh-CN" sz="1600" b="1" dirty="0">
                <a:solidFill>
                  <a:schemeClr val="bg1"/>
                </a:solidFill>
                <a:latin typeface="Times New Roman" pitchFamily="18" charset="0"/>
                <a:cs typeface="Times New Roman" pitchFamily="18" charset="0"/>
              </a:rPr>
              <a:t>M(M&lt;=N/2)</a:t>
            </a:r>
            <a:r>
              <a:rPr lang="zh-CN" altLang="en-US" sz="1600" b="1" dirty="0">
                <a:solidFill>
                  <a:schemeClr val="bg1"/>
                </a:solidFill>
                <a:latin typeface="Times New Roman" pitchFamily="18" charset="0"/>
                <a:cs typeface="Times New Roman" pitchFamily="18" charset="0"/>
              </a:rPr>
              <a:t>的大小。在</a:t>
            </a:r>
            <a:r>
              <a:rPr lang="en-US" altLang="zh-CN" sz="1600" b="1" dirty="0" smtClean="0">
                <a:solidFill>
                  <a:schemeClr val="bg1"/>
                </a:solidFill>
                <a:latin typeface="Times New Roman" pitchFamily="18" charset="0"/>
                <a:cs typeface="Times New Roman" pitchFamily="18" charset="0"/>
              </a:rPr>
              <a:t>utility function</a:t>
            </a:r>
          </a:p>
          <a:p>
            <a:r>
              <a:rPr lang="zh-CN" altLang="en-US" sz="1600" b="1" dirty="0" smtClean="0">
                <a:solidFill>
                  <a:schemeClr val="bg1"/>
                </a:solidFill>
                <a:latin typeface="Times New Roman" pitchFamily="18" charset="0"/>
                <a:cs typeface="Times New Roman" pitchFamily="18" charset="0"/>
              </a:rPr>
              <a:t>一致</a:t>
            </a:r>
            <a:r>
              <a:rPr lang="zh-CN" altLang="en-US" sz="1600" b="1" dirty="0">
                <a:solidFill>
                  <a:schemeClr val="bg1"/>
                </a:solidFill>
                <a:latin typeface="Times New Roman" pitchFamily="18" charset="0"/>
                <a:cs typeface="Times New Roman" pitchFamily="18" charset="0"/>
              </a:rPr>
              <a:t>的情况下，用对比实验来看缓存的命中率情况，从而决定</a:t>
            </a:r>
            <a:r>
              <a:rPr lang="en-US" altLang="zh-CN" sz="1600" b="1" dirty="0">
                <a:solidFill>
                  <a:schemeClr val="bg1"/>
                </a:solidFill>
                <a:latin typeface="Times New Roman" pitchFamily="18" charset="0"/>
                <a:cs typeface="Times New Roman" pitchFamily="18" charset="0"/>
              </a:rPr>
              <a:t>M</a:t>
            </a:r>
            <a:r>
              <a:rPr lang="zh-CN" altLang="en-US" sz="1600" b="1" dirty="0">
                <a:solidFill>
                  <a:schemeClr val="bg1"/>
                </a:solidFill>
                <a:latin typeface="Times New Roman" pitchFamily="18" charset="0"/>
                <a:cs typeface="Times New Roman" pitchFamily="18" charset="0"/>
              </a:rPr>
              <a:t>的值。</a:t>
            </a:r>
          </a:p>
          <a:p>
            <a:endParaRPr lang="zh-CN" altLang="en-US" sz="1600" b="1" dirty="0">
              <a:solidFill>
                <a:schemeClr val="bg1"/>
              </a:solidFill>
              <a:latin typeface="Times New Roman" pitchFamily="18" charset="0"/>
              <a:cs typeface="Times New Roman" pitchFamily="18" charset="0"/>
            </a:endParaRPr>
          </a:p>
          <a:p>
            <a:endParaRPr lang="zh-CN" altLang="en-US" sz="1600" b="1" dirty="0">
              <a:solidFill>
                <a:schemeClr val="bg1"/>
              </a:solidFill>
              <a:latin typeface="Times New Roman" pitchFamily="18" charset="0"/>
              <a:cs typeface="Times New Roman" pitchFamily="18" charset="0"/>
            </a:endParaRPr>
          </a:p>
          <a:p>
            <a:endParaRPr lang="zh-CN" altLang="en-US" sz="1600" b="1" dirty="0">
              <a:solidFill>
                <a:schemeClr val="bg1"/>
              </a:solidFill>
              <a:latin typeface="Times New Roman" pitchFamily="18" charset="0"/>
              <a:cs typeface="Times New Roman" pitchFamily="18" charset="0"/>
            </a:endParaRPr>
          </a:p>
        </p:txBody>
      </p:sp>
      <p:sp>
        <p:nvSpPr>
          <p:cNvPr id="27" name="TextBox 26"/>
          <p:cNvSpPr txBox="1"/>
          <p:nvPr/>
        </p:nvSpPr>
        <p:spPr>
          <a:xfrm>
            <a:off x="2074088" y="3236699"/>
            <a:ext cx="6768752" cy="338554"/>
          </a:xfrm>
          <a:prstGeom prst="rect">
            <a:avLst/>
          </a:prstGeom>
          <a:noFill/>
        </p:spPr>
        <p:txBody>
          <a:bodyPr wrap="square" rtlCol="0">
            <a:spAutoFit/>
          </a:bodyPr>
          <a:lstStyle/>
          <a:p>
            <a:endParaRPr lang="zh-CN" altLang="en-US" sz="1600" b="1" dirty="0">
              <a:solidFill>
                <a:schemeClr val="bg1"/>
              </a:solidFill>
              <a:latin typeface="Times New Roman" pitchFamily="18" charset="0"/>
              <a:cs typeface="Times New Roman" pitchFamily="18" charset="0"/>
            </a:endParaRPr>
          </a:p>
        </p:txBody>
      </p:sp>
      <p:sp>
        <p:nvSpPr>
          <p:cNvPr id="2" name="日期占位符 1"/>
          <p:cNvSpPr>
            <a:spLocks noGrp="1"/>
          </p:cNvSpPr>
          <p:nvPr>
            <p:ph type="dt" sz="half" idx="10"/>
          </p:nvPr>
        </p:nvSpPr>
        <p:spPr/>
        <p:txBody>
          <a:bodyPr/>
          <a:lstStyle/>
          <a:p>
            <a:fld id="{7502C952-36CE-4C04-A1A6-98B2849B7769}" type="datetime1">
              <a:rPr lang="zh-CN" altLang="en-US" smtClean="0"/>
              <a:t>2016/4/8</a:t>
            </a:fld>
            <a:endParaRPr lang="zh-CN" altLang="en-US"/>
          </a:p>
        </p:txBody>
      </p:sp>
      <p:sp>
        <p:nvSpPr>
          <p:cNvPr id="3" name="TextBox 2"/>
          <p:cNvSpPr txBox="1"/>
          <p:nvPr/>
        </p:nvSpPr>
        <p:spPr>
          <a:xfrm>
            <a:off x="1729779" y="3580912"/>
            <a:ext cx="6211342" cy="3062377"/>
          </a:xfrm>
          <a:prstGeom prst="rect">
            <a:avLst/>
          </a:prstGeom>
          <a:noFill/>
        </p:spPr>
        <p:txBody>
          <a:bodyPr wrap="square" rtlCol="0">
            <a:spAutoFit/>
          </a:bodyPr>
          <a:lstStyle/>
          <a:p>
            <a:r>
              <a:rPr lang="en-US" altLang="zh-CN" b="1" dirty="0">
                <a:solidFill>
                  <a:schemeClr val="bg1"/>
                </a:solidFill>
                <a:latin typeface="Times New Roman" pitchFamily="18" charset="0"/>
                <a:ea typeface="新宋体" pitchFamily="49" charset="-122"/>
                <a:cs typeface="Times New Roman" pitchFamily="18" charset="0"/>
              </a:rPr>
              <a:t>Utility Function</a:t>
            </a:r>
            <a:r>
              <a:rPr lang="zh-CN" altLang="en-US" b="1" dirty="0">
                <a:solidFill>
                  <a:schemeClr val="bg1"/>
                </a:solidFill>
                <a:ea typeface="新宋体" pitchFamily="49" charset="-122"/>
              </a:rPr>
              <a:t>的</a:t>
            </a:r>
            <a:r>
              <a:rPr lang="zh-CN" altLang="en-US" b="1" dirty="0" smtClean="0">
                <a:solidFill>
                  <a:schemeClr val="bg1"/>
                </a:solidFill>
                <a:ea typeface="新宋体" pitchFamily="49" charset="-122"/>
              </a:rPr>
              <a:t>选择</a:t>
            </a:r>
            <a:endParaRPr lang="en-US" altLang="zh-CN" b="1" dirty="0">
              <a:solidFill>
                <a:schemeClr val="bg1"/>
              </a:solidFill>
              <a:ea typeface="新宋体" pitchFamily="49" charset="-122"/>
            </a:endParaRPr>
          </a:p>
          <a:p>
            <a:r>
              <a:rPr lang="en-US" altLang="zh-CN" sz="1600" b="1" dirty="0">
                <a:solidFill>
                  <a:schemeClr val="bg1"/>
                </a:solidFill>
                <a:ea typeface="新宋体" pitchFamily="49" charset="-122"/>
              </a:rPr>
              <a:t> </a:t>
            </a:r>
            <a:r>
              <a:rPr lang="en-US" altLang="zh-CN" sz="1600" b="1" dirty="0" smtClean="0">
                <a:solidFill>
                  <a:schemeClr val="bg1"/>
                </a:solidFill>
                <a:ea typeface="新宋体" pitchFamily="49" charset="-122"/>
              </a:rPr>
              <a:t>   </a:t>
            </a:r>
            <a:r>
              <a:rPr lang="zh-CN" altLang="en-US" sz="1600" b="1" dirty="0" smtClean="0">
                <a:solidFill>
                  <a:schemeClr val="bg1"/>
                </a:solidFill>
                <a:ea typeface="新宋体" pitchFamily="49" charset="-122"/>
              </a:rPr>
              <a:t>①</a:t>
            </a:r>
            <a:r>
              <a:rPr lang="zh-CN" altLang="en-US" sz="1600" b="1" dirty="0">
                <a:solidFill>
                  <a:schemeClr val="bg1"/>
                </a:solidFill>
                <a:latin typeface="Times New Roman" pitchFamily="18" charset="0"/>
                <a:ea typeface="新宋体" pitchFamily="49" charset="-122"/>
                <a:cs typeface="Times New Roman" pitchFamily="18" charset="0"/>
              </a:rPr>
              <a:t>传统的替换算法</a:t>
            </a:r>
            <a:r>
              <a:rPr lang="en-US" altLang="zh-CN" sz="1600" b="1" dirty="0">
                <a:solidFill>
                  <a:schemeClr val="bg1"/>
                </a:solidFill>
                <a:latin typeface="Times New Roman" pitchFamily="18" charset="0"/>
                <a:ea typeface="新宋体" pitchFamily="49" charset="-122"/>
                <a:cs typeface="Times New Roman" pitchFamily="18" charset="0"/>
              </a:rPr>
              <a:t>:LRU</a:t>
            </a:r>
            <a:r>
              <a:rPr lang="zh-CN" altLang="en-US" sz="1600" b="1" dirty="0">
                <a:solidFill>
                  <a:schemeClr val="bg1"/>
                </a:solidFill>
                <a:latin typeface="Times New Roman" pitchFamily="18" charset="0"/>
                <a:ea typeface="新宋体" pitchFamily="49" charset="-122"/>
                <a:cs typeface="Times New Roman" pitchFamily="18" charset="0"/>
              </a:rPr>
              <a:t>，</a:t>
            </a:r>
            <a:r>
              <a:rPr lang="en-US" altLang="zh-CN" sz="1600" b="1" dirty="0">
                <a:solidFill>
                  <a:schemeClr val="bg1"/>
                </a:solidFill>
                <a:latin typeface="Times New Roman" pitchFamily="18" charset="0"/>
                <a:ea typeface="新宋体" pitchFamily="49" charset="-122"/>
                <a:cs typeface="Times New Roman" pitchFamily="18" charset="0"/>
              </a:rPr>
              <a:t>LFU</a:t>
            </a:r>
            <a:r>
              <a:rPr lang="zh-CN" altLang="en-US" sz="1600" b="1" dirty="0">
                <a:solidFill>
                  <a:schemeClr val="bg1"/>
                </a:solidFill>
                <a:latin typeface="Times New Roman" pitchFamily="18" charset="0"/>
                <a:ea typeface="新宋体" pitchFamily="49" charset="-122"/>
                <a:cs typeface="Times New Roman" pitchFamily="18" charset="0"/>
              </a:rPr>
              <a:t>和</a:t>
            </a:r>
            <a:r>
              <a:rPr lang="en-US" altLang="zh-CN" sz="1600" b="1" dirty="0" smtClean="0">
                <a:solidFill>
                  <a:schemeClr val="bg1"/>
                </a:solidFill>
                <a:latin typeface="Times New Roman" pitchFamily="18" charset="0"/>
                <a:ea typeface="新宋体" pitchFamily="49" charset="-122"/>
                <a:cs typeface="Times New Roman" pitchFamily="18" charset="0"/>
              </a:rPr>
              <a:t>FIFO</a:t>
            </a:r>
          </a:p>
          <a:p>
            <a:r>
              <a:rPr lang="en-US" altLang="zh-CN" sz="1600" b="1" dirty="0">
                <a:solidFill>
                  <a:schemeClr val="bg1"/>
                </a:solidFill>
                <a:latin typeface="Times New Roman" pitchFamily="18" charset="0"/>
                <a:ea typeface="新宋体" pitchFamily="49" charset="-122"/>
                <a:cs typeface="Times New Roman" pitchFamily="18" charset="0"/>
              </a:rPr>
              <a:t> </a:t>
            </a:r>
            <a:r>
              <a:rPr lang="en-US" altLang="zh-CN" sz="1600" b="1" dirty="0" smtClean="0">
                <a:solidFill>
                  <a:schemeClr val="bg1"/>
                </a:solidFill>
                <a:latin typeface="Times New Roman" pitchFamily="18" charset="0"/>
                <a:ea typeface="新宋体" pitchFamily="49" charset="-122"/>
                <a:cs typeface="Times New Roman" pitchFamily="18" charset="0"/>
              </a:rPr>
              <a:t>   </a:t>
            </a:r>
            <a:r>
              <a:rPr lang="zh-CN" altLang="en-US" sz="1600" b="1" dirty="0" smtClean="0">
                <a:solidFill>
                  <a:schemeClr val="bg1"/>
                </a:solidFill>
                <a:latin typeface="Times New Roman" pitchFamily="18" charset="0"/>
                <a:ea typeface="新宋体" pitchFamily="49" charset="-122"/>
                <a:cs typeface="Times New Roman" pitchFamily="18" charset="0"/>
              </a:rPr>
              <a:t>② 基于访问请求历史数据建立各个缓存对象访问属性的权重函数</a:t>
            </a:r>
            <a:endParaRPr lang="en-US" altLang="zh-CN" sz="1600" b="1" dirty="0" smtClean="0">
              <a:solidFill>
                <a:schemeClr val="bg1"/>
              </a:solidFill>
              <a:latin typeface="Times New Roman" pitchFamily="18" charset="0"/>
              <a:ea typeface="新宋体" pitchFamily="49" charset="-122"/>
              <a:cs typeface="Times New Roman" pitchFamily="18" charset="0"/>
            </a:endParaRPr>
          </a:p>
          <a:p>
            <a:endParaRPr lang="en-US" altLang="zh-CN" sz="1600" b="1" dirty="0" smtClean="0">
              <a:solidFill>
                <a:schemeClr val="bg1"/>
              </a:solidFill>
              <a:latin typeface="Times New Roman" pitchFamily="18" charset="0"/>
              <a:ea typeface="新宋体" pitchFamily="49" charset="-122"/>
              <a:cs typeface="Times New Roman" pitchFamily="18" charset="0"/>
            </a:endParaRPr>
          </a:p>
          <a:p>
            <a:pPr>
              <a:spcBef>
                <a:spcPts val="600"/>
              </a:spcBef>
            </a:pPr>
            <a:r>
              <a:rPr lang="zh-CN" altLang="en-US" b="1" dirty="0" smtClean="0">
                <a:solidFill>
                  <a:schemeClr val="bg1"/>
                </a:solidFill>
                <a:latin typeface="Times New Roman" pitchFamily="18" charset="0"/>
                <a:ea typeface="新宋体" pitchFamily="49" charset="-122"/>
                <a:cs typeface="Times New Roman" pitchFamily="18" charset="0"/>
              </a:rPr>
              <a:t>选择的依据</a:t>
            </a:r>
            <a:endParaRPr lang="en-US" altLang="zh-CN" b="1" dirty="0" smtClean="0">
              <a:solidFill>
                <a:schemeClr val="bg1"/>
              </a:solidFill>
              <a:latin typeface="Times New Roman" pitchFamily="18" charset="0"/>
              <a:ea typeface="新宋体" pitchFamily="49" charset="-122"/>
              <a:cs typeface="Times New Roman" pitchFamily="18" charset="0"/>
            </a:endParaRPr>
          </a:p>
          <a:p>
            <a:pPr>
              <a:spcBef>
                <a:spcPts val="600"/>
              </a:spcBef>
            </a:pPr>
            <a:r>
              <a:rPr lang="en-US" altLang="zh-CN" b="1" dirty="0">
                <a:solidFill>
                  <a:schemeClr val="bg1"/>
                </a:solidFill>
                <a:latin typeface="Times New Roman" pitchFamily="18" charset="0"/>
                <a:ea typeface="新宋体" pitchFamily="49" charset="-122"/>
                <a:cs typeface="Times New Roman" pitchFamily="18" charset="0"/>
              </a:rPr>
              <a:t> </a:t>
            </a:r>
            <a:r>
              <a:rPr lang="en-US" altLang="zh-CN" b="1" dirty="0" smtClean="0">
                <a:solidFill>
                  <a:schemeClr val="bg1"/>
                </a:solidFill>
                <a:latin typeface="Times New Roman" pitchFamily="18" charset="0"/>
                <a:ea typeface="新宋体" pitchFamily="49" charset="-122"/>
                <a:cs typeface="Times New Roman" pitchFamily="18" charset="0"/>
              </a:rPr>
              <a:t>   </a:t>
            </a:r>
            <a:r>
              <a:rPr lang="zh-CN" altLang="en-US" sz="1600" b="1" dirty="0" smtClean="0">
                <a:solidFill>
                  <a:schemeClr val="bg1"/>
                </a:solidFill>
                <a:latin typeface="Times New Roman" pitchFamily="18" charset="0"/>
                <a:ea typeface="新宋体" pitchFamily="49" charset="-122"/>
                <a:cs typeface="Times New Roman" pitchFamily="18" charset="0"/>
              </a:rPr>
              <a:t>①以传统替代算法作为基准进行对比试验</a:t>
            </a:r>
            <a:endParaRPr lang="en-US" altLang="zh-CN" sz="1600" b="1" dirty="0">
              <a:solidFill>
                <a:schemeClr val="bg1"/>
              </a:solidFill>
              <a:latin typeface="Times New Roman" pitchFamily="18" charset="0"/>
              <a:ea typeface="新宋体" pitchFamily="49" charset="-122"/>
              <a:cs typeface="Times New Roman" pitchFamily="18" charset="0"/>
            </a:endParaRPr>
          </a:p>
          <a:p>
            <a:pPr>
              <a:spcBef>
                <a:spcPts val="600"/>
              </a:spcBef>
            </a:pPr>
            <a:r>
              <a:rPr lang="en-US" altLang="zh-CN" sz="1600" b="1" dirty="0" smtClean="0">
                <a:solidFill>
                  <a:schemeClr val="bg1"/>
                </a:solidFill>
                <a:latin typeface="Times New Roman" pitchFamily="18" charset="0"/>
                <a:ea typeface="新宋体" pitchFamily="49" charset="-122"/>
                <a:cs typeface="Times New Roman" pitchFamily="18" charset="0"/>
              </a:rPr>
              <a:t>     </a:t>
            </a:r>
            <a:r>
              <a:rPr lang="zh-CN" altLang="en-US" sz="1600" b="1" dirty="0" smtClean="0">
                <a:solidFill>
                  <a:schemeClr val="bg1"/>
                </a:solidFill>
                <a:latin typeface="Times New Roman" pitchFamily="18" charset="0"/>
                <a:ea typeface="新宋体" pitchFamily="49" charset="-122"/>
                <a:cs typeface="Times New Roman" pitchFamily="18" charset="0"/>
              </a:rPr>
              <a:t>②命中率</a:t>
            </a:r>
            <a:r>
              <a:rPr lang="en-US" altLang="zh-CN" sz="1600" b="1" dirty="0" smtClean="0">
                <a:solidFill>
                  <a:schemeClr val="bg1"/>
                </a:solidFill>
                <a:latin typeface="Times New Roman" pitchFamily="18" charset="0"/>
                <a:ea typeface="新宋体" pitchFamily="49" charset="-122"/>
                <a:cs typeface="Times New Roman" pitchFamily="18" charset="0"/>
              </a:rPr>
              <a:t>(HR) </a:t>
            </a:r>
            <a:r>
              <a:rPr lang="zh-CN" altLang="en-US" sz="1600" b="1" dirty="0" smtClean="0">
                <a:solidFill>
                  <a:schemeClr val="bg1"/>
                </a:solidFill>
                <a:latin typeface="Times New Roman" pitchFamily="18" charset="0"/>
                <a:ea typeface="新宋体" pitchFamily="49" charset="-122"/>
                <a:cs typeface="Times New Roman" pitchFamily="18" charset="0"/>
              </a:rPr>
              <a:t>和字节命中率</a:t>
            </a:r>
            <a:r>
              <a:rPr lang="en-US" altLang="zh-CN" sz="1600" b="1" dirty="0" smtClean="0">
                <a:solidFill>
                  <a:schemeClr val="bg1"/>
                </a:solidFill>
                <a:latin typeface="Times New Roman" pitchFamily="18" charset="0"/>
                <a:ea typeface="新宋体" pitchFamily="49" charset="-122"/>
                <a:cs typeface="Times New Roman" pitchFamily="18" charset="0"/>
              </a:rPr>
              <a:t>(BHR)</a:t>
            </a:r>
          </a:p>
          <a:p>
            <a:pPr>
              <a:spcBef>
                <a:spcPts val="600"/>
              </a:spcBef>
            </a:pPr>
            <a:endParaRPr lang="en-US" altLang="zh-CN" sz="1600" b="1" dirty="0">
              <a:solidFill>
                <a:schemeClr val="bg1"/>
              </a:solidFill>
              <a:latin typeface="Times New Roman" pitchFamily="18" charset="0"/>
              <a:ea typeface="新宋体" pitchFamily="49" charset="-122"/>
              <a:cs typeface="Times New Roman" pitchFamily="18" charset="0"/>
            </a:endParaRPr>
          </a:p>
          <a:p>
            <a:pPr>
              <a:spcBef>
                <a:spcPts val="600"/>
              </a:spcBef>
            </a:pPr>
            <a:endParaRPr lang="zh-CN" altLang="en-US" sz="1600" b="1" dirty="0">
              <a:solidFill>
                <a:schemeClr val="bg1"/>
              </a:solidFill>
              <a:ea typeface="新宋体" pitchFamily="49" charset="-122"/>
            </a:endParaRP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solidFill>
                  <a:schemeClr val="bg1"/>
                </a:solidFill>
                <a:latin typeface="新宋体" pitchFamily="49" charset="-122"/>
                <a:ea typeface="新宋体" pitchFamily="49" charset="-122"/>
              </a:rPr>
              <a:t>目前进展</a:t>
            </a:r>
            <a:endParaRPr lang="zh-CN" altLang="en-US" sz="3200" dirty="0">
              <a:solidFill>
                <a:schemeClr val="bg1"/>
              </a:solidFill>
              <a:latin typeface="新宋体" pitchFamily="49" charset="-122"/>
              <a:ea typeface="新宋体" pitchFamily="49" charset="-122"/>
            </a:endParaRPr>
          </a:p>
        </p:txBody>
      </p:sp>
      <p:sp>
        <p:nvSpPr>
          <p:cNvPr id="3" name="内容占位符 2"/>
          <p:cNvSpPr>
            <a:spLocks noGrp="1"/>
          </p:cNvSpPr>
          <p:nvPr>
            <p:ph idx="1"/>
          </p:nvPr>
        </p:nvSpPr>
        <p:spPr>
          <a:xfrm>
            <a:off x="683568" y="2948947"/>
            <a:ext cx="8460432" cy="1248140"/>
          </a:xfrm>
        </p:spPr>
        <p:txBody>
          <a:bodyPr>
            <a:normAutofit/>
          </a:bodyPr>
          <a:lstStyle/>
          <a:p>
            <a:pPr>
              <a:buNone/>
            </a:pPr>
            <a:endParaRPr lang="en-US" altLang="zh-CN" sz="1800" dirty="0" smtClean="0">
              <a:solidFill>
                <a:schemeClr val="bg1"/>
              </a:solidFill>
              <a:latin typeface="新宋体" pitchFamily="49" charset="-122"/>
              <a:ea typeface="新宋体" pitchFamily="49" charset="-122"/>
            </a:endParaRPr>
          </a:p>
          <a:p>
            <a:pPr>
              <a:buNone/>
            </a:pPr>
            <a:endParaRPr lang="zh-CN" altLang="en-US" sz="1800" dirty="0">
              <a:latin typeface="新宋体" pitchFamily="49" charset="-122"/>
              <a:ea typeface="新宋体" pitchFamily="49" charset="-122"/>
            </a:endParaRPr>
          </a:p>
        </p:txBody>
      </p:sp>
      <p:cxnSp>
        <p:nvCxnSpPr>
          <p:cNvPr id="4" name="直接连接符 3"/>
          <p:cNvCxnSpPr/>
          <p:nvPr/>
        </p:nvCxnSpPr>
        <p:spPr>
          <a:xfrm>
            <a:off x="3275856" y="1268760"/>
            <a:ext cx="2592288"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99592" y="1604797"/>
            <a:ext cx="7344816" cy="3970318"/>
          </a:xfrm>
          <a:prstGeom prst="rect">
            <a:avLst/>
          </a:prstGeom>
          <a:noFill/>
        </p:spPr>
        <p:txBody>
          <a:bodyPr wrap="square" rtlCol="0">
            <a:spAutoFit/>
          </a:bodyPr>
          <a:lstStyle/>
          <a:p>
            <a:r>
              <a:rPr lang="zh-CN" altLang="en-US" dirty="0" smtClean="0">
                <a:solidFill>
                  <a:schemeClr val="bg1"/>
                </a:solidFill>
                <a:sym typeface="Wingdings"/>
              </a:rPr>
              <a:t></a:t>
            </a:r>
            <a:r>
              <a:rPr lang="zh-CN" altLang="en-US" dirty="0" smtClean="0">
                <a:solidFill>
                  <a:srgbClr val="00B0F0"/>
                </a:solidFill>
                <a:sym typeface="Wingdings"/>
              </a:rPr>
              <a:t>  </a:t>
            </a:r>
            <a:r>
              <a:rPr lang="zh-CN" altLang="en-US" b="1" dirty="0" smtClean="0">
                <a:solidFill>
                  <a:schemeClr val="bg1"/>
                </a:solidFill>
                <a:sym typeface="Wingdings"/>
              </a:rPr>
              <a:t>了解</a:t>
            </a:r>
            <a:r>
              <a:rPr lang="zh-CN" altLang="en-US" b="1" dirty="0">
                <a:solidFill>
                  <a:schemeClr val="bg1"/>
                </a:solidFill>
                <a:sym typeface="Wingdings"/>
              </a:rPr>
              <a:t>当今主流的</a:t>
            </a:r>
            <a:r>
              <a:rPr lang="en-US" altLang="zh-CN" b="1" dirty="0">
                <a:solidFill>
                  <a:schemeClr val="bg1"/>
                </a:solidFill>
                <a:sym typeface="Wingdings"/>
              </a:rPr>
              <a:t>web</a:t>
            </a:r>
            <a:r>
              <a:rPr lang="zh-CN" altLang="en-US" b="1" dirty="0">
                <a:solidFill>
                  <a:schemeClr val="bg1"/>
                </a:solidFill>
                <a:sym typeface="Wingdings"/>
              </a:rPr>
              <a:t>数据缓存站点数据同步的</a:t>
            </a:r>
            <a:r>
              <a:rPr lang="zh-CN" altLang="en-US" b="1" dirty="0" smtClean="0">
                <a:solidFill>
                  <a:schemeClr val="bg1"/>
                </a:solidFill>
                <a:sym typeface="Wingdings"/>
              </a:rPr>
              <a:t>机制</a:t>
            </a:r>
            <a:endParaRPr lang="en-US" altLang="zh-CN" b="1" dirty="0" smtClean="0">
              <a:solidFill>
                <a:schemeClr val="bg1"/>
              </a:solidFill>
              <a:sym typeface="Wingdings"/>
            </a:endParaRPr>
          </a:p>
          <a:p>
            <a:endParaRPr lang="en-US" altLang="zh-CN" b="1" dirty="0">
              <a:solidFill>
                <a:schemeClr val="bg1"/>
              </a:solidFill>
              <a:sym typeface="Wingdings"/>
            </a:endParaRPr>
          </a:p>
          <a:p>
            <a:pPr marL="285750" indent="-285750">
              <a:buFont typeface="Wingdings"/>
              <a:buChar char="l"/>
            </a:pPr>
            <a:r>
              <a:rPr lang="zh-CN" altLang="en-US" b="1" dirty="0" smtClean="0">
                <a:solidFill>
                  <a:schemeClr val="bg1"/>
                </a:solidFill>
                <a:latin typeface="Times New Roman" pitchFamily="18" charset="0"/>
                <a:cs typeface="Times New Roman" pitchFamily="18" charset="0"/>
              </a:rPr>
              <a:t>了解</a:t>
            </a:r>
            <a:r>
              <a:rPr lang="en-US" altLang="zh-CN" b="1" dirty="0" smtClean="0">
                <a:solidFill>
                  <a:schemeClr val="bg1"/>
                </a:solidFill>
                <a:latin typeface="Times New Roman" pitchFamily="18" charset="0"/>
                <a:cs typeface="Times New Roman" pitchFamily="18" charset="0"/>
              </a:rPr>
              <a:t>AST</a:t>
            </a:r>
            <a:r>
              <a:rPr lang="zh-CN" altLang="en-US" b="1" dirty="0" smtClean="0">
                <a:solidFill>
                  <a:schemeClr val="bg1"/>
                </a:solidFill>
                <a:latin typeface="Times New Roman" pitchFamily="18" charset="0"/>
                <a:cs typeface="Times New Roman" pitchFamily="18" charset="0"/>
              </a:rPr>
              <a:t>技术相关的论文，以便能够更好的应用在缓存场景中</a:t>
            </a:r>
            <a:endParaRPr lang="en-US" altLang="zh-CN" b="1" dirty="0" smtClean="0">
              <a:solidFill>
                <a:schemeClr val="bg1"/>
              </a:solidFill>
              <a:latin typeface="Times New Roman" pitchFamily="18" charset="0"/>
              <a:cs typeface="Times New Roman" pitchFamily="18" charset="0"/>
            </a:endParaRPr>
          </a:p>
          <a:p>
            <a:endParaRPr lang="en-US" altLang="zh-CN" b="1" dirty="0" smtClean="0">
              <a:solidFill>
                <a:schemeClr val="bg1"/>
              </a:solidFill>
              <a:latin typeface="Times New Roman" pitchFamily="18" charset="0"/>
              <a:cs typeface="Times New Roman" pitchFamily="18" charset="0"/>
            </a:endParaRPr>
          </a:p>
          <a:p>
            <a:pPr marL="285750" indent="-285750">
              <a:buFont typeface="Wingdings"/>
              <a:buChar char="l"/>
            </a:pPr>
            <a:r>
              <a:rPr lang="zh-CN" altLang="en-US" b="1" dirty="0" smtClean="0">
                <a:solidFill>
                  <a:schemeClr val="bg1"/>
                </a:solidFill>
              </a:rPr>
              <a:t>对</a:t>
            </a:r>
            <a:r>
              <a:rPr lang="zh-CN" altLang="en-US" b="1" dirty="0">
                <a:solidFill>
                  <a:schemeClr val="bg1"/>
                </a:solidFill>
              </a:rPr>
              <a:t>当前现有的残疾人无障碍自理智能控制监管平台的缓存进行分析，然后使用</a:t>
            </a:r>
            <a:r>
              <a:rPr lang="en-US" altLang="zh-CN" b="1" dirty="0" err="1">
                <a:solidFill>
                  <a:schemeClr val="bg1"/>
                </a:solidFill>
              </a:rPr>
              <a:t>loadRunner</a:t>
            </a:r>
            <a:r>
              <a:rPr lang="zh-CN" altLang="en-US" b="1" dirty="0">
                <a:solidFill>
                  <a:schemeClr val="bg1"/>
                </a:solidFill>
              </a:rPr>
              <a:t>来测试该系统在数据统计模块的支持并发数以及在线用户数情况，分析问题所在</a:t>
            </a:r>
            <a:r>
              <a:rPr lang="zh-CN" altLang="en-US" b="1" dirty="0" smtClean="0">
                <a:solidFill>
                  <a:schemeClr val="bg1"/>
                </a:solidFill>
              </a:rPr>
              <a:t>。</a:t>
            </a:r>
            <a:endParaRPr lang="en-US" altLang="zh-CN" b="1" dirty="0" smtClean="0">
              <a:solidFill>
                <a:schemeClr val="bg1"/>
              </a:solidFill>
            </a:endParaRPr>
          </a:p>
          <a:p>
            <a:endParaRPr lang="en-US" altLang="zh-CN" b="1" dirty="0" smtClean="0">
              <a:solidFill>
                <a:schemeClr val="bg1"/>
              </a:solidFill>
            </a:endParaRPr>
          </a:p>
          <a:p>
            <a:pPr marL="285750" indent="-285750">
              <a:buFont typeface="Wingdings"/>
              <a:buChar char="l"/>
            </a:pPr>
            <a:r>
              <a:rPr lang="zh-CN" altLang="en-US" b="1" dirty="0" smtClean="0">
                <a:solidFill>
                  <a:schemeClr val="bg1"/>
                </a:solidFill>
                <a:latin typeface="新宋体" pitchFamily="49" charset="-122"/>
                <a:ea typeface="新宋体" pitchFamily="49" charset="-122"/>
              </a:rPr>
              <a:t>已经</a:t>
            </a:r>
            <a:r>
              <a:rPr lang="zh-CN" altLang="en-US" b="1" dirty="0">
                <a:solidFill>
                  <a:schemeClr val="bg1"/>
                </a:solidFill>
                <a:latin typeface="新宋体" pitchFamily="49" charset="-122"/>
                <a:ea typeface="新宋体" pitchFamily="49" charset="-122"/>
              </a:rPr>
              <a:t>在残疾人无障碍自理智能监控平台上代码实现缓存替换策略的</a:t>
            </a:r>
            <a:r>
              <a:rPr lang="zh-CN" altLang="en-US" b="1" dirty="0" smtClean="0">
                <a:solidFill>
                  <a:schemeClr val="bg1"/>
                </a:solidFill>
                <a:latin typeface="新宋体" pitchFamily="49" charset="-122"/>
                <a:ea typeface="新宋体" pitchFamily="49" charset="-122"/>
              </a:rPr>
              <a:t>部分</a:t>
            </a:r>
            <a:r>
              <a:rPr lang="zh-CN" altLang="en-US" b="1" dirty="0">
                <a:solidFill>
                  <a:schemeClr val="bg1"/>
                </a:solidFill>
                <a:latin typeface="新宋体" pitchFamily="49" charset="-122"/>
                <a:ea typeface="新宋体" pitchFamily="49" charset="-122"/>
              </a:rPr>
              <a:t>功能</a:t>
            </a:r>
            <a:r>
              <a:rPr lang="zh-CN" altLang="en-US" b="1" dirty="0" smtClean="0">
                <a:solidFill>
                  <a:schemeClr val="bg1"/>
                </a:solidFill>
                <a:latin typeface="新宋体" pitchFamily="49" charset="-122"/>
                <a:ea typeface="新宋体" pitchFamily="49" charset="-122"/>
              </a:rPr>
              <a:t>。</a:t>
            </a:r>
            <a:endParaRPr lang="en-US" altLang="zh-CN" b="1" dirty="0" smtClean="0">
              <a:solidFill>
                <a:schemeClr val="bg1"/>
              </a:solidFill>
              <a:latin typeface="新宋体" pitchFamily="49" charset="-122"/>
              <a:ea typeface="新宋体" pitchFamily="49" charset="-122"/>
            </a:endParaRPr>
          </a:p>
          <a:p>
            <a:endParaRPr lang="zh-CN" altLang="en-US" dirty="0"/>
          </a:p>
          <a:p>
            <a:pPr marL="285750" indent="-285750">
              <a:buFont typeface="Wingdings"/>
              <a:buChar char="l"/>
            </a:pPr>
            <a:endParaRPr lang="zh-CN" altLang="en-US" dirty="0">
              <a:solidFill>
                <a:schemeClr val="bg1"/>
              </a:solidFill>
            </a:endParaRPr>
          </a:p>
          <a:p>
            <a:endParaRPr lang="zh-CN" altLang="en-US" dirty="0">
              <a:solidFill>
                <a:schemeClr val="bg1"/>
              </a:solidFill>
              <a:latin typeface="Times New Roman" pitchFamily="18" charset="0"/>
              <a:cs typeface="Times New Roman" pitchFamily="18" charset="0"/>
            </a:endParaRPr>
          </a:p>
          <a:p>
            <a:endParaRPr lang="zh-CN" altLang="en-US" dirty="0">
              <a:solidFill>
                <a:schemeClr val="bg1"/>
              </a:solidFill>
              <a:sym typeface="Wingdings"/>
            </a:endParaRPr>
          </a:p>
        </p:txBody>
      </p:sp>
      <p:sp>
        <p:nvSpPr>
          <p:cNvPr id="11" name="日期占位符 10"/>
          <p:cNvSpPr>
            <a:spLocks noGrp="1"/>
          </p:cNvSpPr>
          <p:nvPr>
            <p:ph type="dt" sz="half" idx="10"/>
          </p:nvPr>
        </p:nvSpPr>
        <p:spPr/>
        <p:txBody>
          <a:bodyPr/>
          <a:lstStyle/>
          <a:p>
            <a:fld id="{9420BDA8-94A8-46D7-9138-09004D3E7310}" type="datetime1">
              <a:rPr lang="zh-CN" altLang="en-US" smtClean="0"/>
              <a:t>2016/4/8</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1"/>
                </a:solidFill>
                <a:latin typeface="新宋体" pitchFamily="49" charset="-122"/>
                <a:ea typeface="新宋体" pitchFamily="49" charset="-122"/>
              </a:rPr>
              <a:t>未来计划</a:t>
            </a:r>
            <a:endParaRPr lang="zh-CN" altLang="en-US" sz="3200" b="1" dirty="0">
              <a:solidFill>
                <a:schemeClr val="bg1"/>
              </a:solidFill>
              <a:latin typeface="新宋体" pitchFamily="49" charset="-122"/>
              <a:ea typeface="新宋体" pitchFamily="49" charset="-122"/>
            </a:endParaRPr>
          </a:p>
        </p:txBody>
      </p:sp>
      <p:sp>
        <p:nvSpPr>
          <p:cNvPr id="3" name="内容占位符 2"/>
          <p:cNvSpPr>
            <a:spLocks noGrp="1"/>
          </p:cNvSpPr>
          <p:nvPr>
            <p:ph idx="1"/>
          </p:nvPr>
        </p:nvSpPr>
        <p:spPr/>
        <p:txBody>
          <a:bodyPr/>
          <a:lstStyle/>
          <a:p>
            <a:pPr>
              <a:buNone/>
            </a:pPr>
            <a:r>
              <a:rPr lang="zh-CN" altLang="en-US" dirty="0" smtClean="0">
                <a:solidFill>
                  <a:schemeClr val="bg1"/>
                </a:solidFill>
                <a:latin typeface="新宋体" pitchFamily="49" charset="-122"/>
                <a:ea typeface="新宋体" pitchFamily="49" charset="-122"/>
              </a:rPr>
              <a:t> </a:t>
            </a:r>
            <a:endParaRPr lang="en-US" altLang="zh-CN" dirty="0" smtClean="0">
              <a:solidFill>
                <a:schemeClr val="bg1"/>
              </a:solidFill>
              <a:latin typeface="新宋体" pitchFamily="49" charset="-122"/>
              <a:ea typeface="新宋体" pitchFamily="49" charset="-122"/>
            </a:endParaRPr>
          </a:p>
        </p:txBody>
      </p:sp>
      <p:cxnSp>
        <p:nvCxnSpPr>
          <p:cNvPr id="4" name="直接连接符 3"/>
          <p:cNvCxnSpPr/>
          <p:nvPr/>
        </p:nvCxnSpPr>
        <p:spPr>
          <a:xfrm>
            <a:off x="3275856" y="1344000"/>
            <a:ext cx="2592288"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27584" y="1892829"/>
            <a:ext cx="7704856" cy="3108960"/>
          </a:xfrm>
          <a:prstGeom prst="rect">
            <a:avLst/>
          </a:prstGeom>
          <a:noFill/>
        </p:spPr>
        <p:txBody>
          <a:bodyPr wrap="square" rtlCol="0">
            <a:spAutoFit/>
          </a:bodyPr>
          <a:lstStyle/>
          <a:p>
            <a:pPr marL="285750" indent="-285750">
              <a:buFont typeface="Wingdings"/>
              <a:buChar char="l"/>
            </a:pPr>
            <a:r>
              <a:rPr lang="zh-CN" altLang="en-US" b="1" dirty="0" smtClean="0">
                <a:solidFill>
                  <a:schemeClr val="bg1"/>
                </a:solidFill>
                <a:latin typeface="Times New Roman" pitchFamily="18" charset="0"/>
                <a:cs typeface="Times New Roman" pitchFamily="18" charset="0"/>
              </a:rPr>
              <a:t>深入了解</a:t>
            </a:r>
            <a:r>
              <a:rPr lang="en-US" altLang="zh-CN" b="1" dirty="0" smtClean="0">
                <a:solidFill>
                  <a:schemeClr val="bg1"/>
                </a:solidFill>
                <a:latin typeface="Times New Roman" pitchFamily="18" charset="0"/>
                <a:cs typeface="Times New Roman" pitchFamily="18" charset="0"/>
              </a:rPr>
              <a:t>AST</a:t>
            </a:r>
            <a:r>
              <a:rPr lang="zh-CN" altLang="en-US" b="1" dirty="0" smtClean="0">
                <a:solidFill>
                  <a:schemeClr val="bg1"/>
                </a:solidFill>
                <a:latin typeface="Times New Roman" pitchFamily="18" charset="0"/>
                <a:cs typeface="Times New Roman" pitchFamily="18" charset="0"/>
              </a:rPr>
              <a:t>技术，以及以实验的方法确定在一个操作发出的</a:t>
            </a:r>
            <a:r>
              <a:rPr lang="en-US" altLang="zh-CN" b="1" dirty="0" smtClean="0">
                <a:solidFill>
                  <a:schemeClr val="bg1"/>
                </a:solidFill>
                <a:latin typeface="Times New Roman" pitchFamily="18" charset="0"/>
                <a:cs typeface="Times New Roman" pitchFamily="18" charset="0"/>
              </a:rPr>
              <a:t>t</a:t>
            </a:r>
            <a:r>
              <a:rPr lang="zh-CN" altLang="en-US" b="1" dirty="0" smtClean="0">
                <a:solidFill>
                  <a:schemeClr val="bg1"/>
                </a:solidFill>
                <a:latin typeface="Times New Roman" pitchFamily="18" charset="0"/>
                <a:cs typeface="Times New Roman" pitchFamily="18" charset="0"/>
              </a:rPr>
              <a:t>时间之内，操作能够在各个站点到达并且执行，从而</a:t>
            </a:r>
            <a:r>
              <a:rPr lang="zh-CN" b="1" dirty="0" smtClean="0">
                <a:solidFill>
                  <a:schemeClr val="bg1"/>
                </a:solidFill>
                <a:latin typeface="Times New Roman" pitchFamily="18" charset="0"/>
                <a:cs typeface="Times New Roman" pitchFamily="18" charset="0"/>
              </a:rPr>
              <a:t>周期性的释放无效节点和</a:t>
            </a:r>
            <a:r>
              <a:rPr lang="en-US" altLang="zh-CN" b="1" dirty="0" smtClean="0">
                <a:solidFill>
                  <a:schemeClr val="bg1"/>
                </a:solidFill>
                <a:latin typeface="Times New Roman" pitchFamily="18" charset="0"/>
                <a:cs typeface="Times New Roman" pitchFamily="18" charset="0"/>
              </a:rPr>
              <a:t>log</a:t>
            </a:r>
            <a:r>
              <a:rPr lang="zh-CN" altLang="en-US" b="1" dirty="0" smtClean="0">
                <a:solidFill>
                  <a:schemeClr val="bg1"/>
                </a:solidFill>
                <a:latin typeface="Times New Roman" pitchFamily="18" charset="0"/>
                <a:cs typeface="Times New Roman" pitchFamily="18" charset="0"/>
              </a:rPr>
              <a:t>所占用的内存空间。</a:t>
            </a:r>
            <a:endParaRPr lang="en-US" altLang="zh-CN" b="1" dirty="0" smtClean="0">
              <a:solidFill>
                <a:schemeClr val="bg1"/>
              </a:solidFill>
              <a:latin typeface="Times New Roman" pitchFamily="18" charset="0"/>
              <a:cs typeface="Times New Roman" pitchFamily="18" charset="0"/>
            </a:endParaRPr>
          </a:p>
          <a:p>
            <a:endParaRPr lang="en-US" altLang="zh-CN" b="1" dirty="0" smtClean="0">
              <a:solidFill>
                <a:schemeClr val="bg1"/>
              </a:solidFill>
              <a:latin typeface="Times New Roman" pitchFamily="18" charset="0"/>
              <a:cs typeface="Times New Roman" pitchFamily="18" charset="0"/>
            </a:endParaRPr>
          </a:p>
          <a:p>
            <a:pPr marL="285750" indent="-285750">
              <a:buFont typeface="Wingdings"/>
              <a:buChar char="l"/>
            </a:pPr>
            <a:r>
              <a:rPr lang="zh-CN" altLang="en-US" b="1" dirty="0" smtClean="0">
                <a:solidFill>
                  <a:schemeClr val="bg1"/>
                </a:solidFill>
                <a:latin typeface="Times New Roman" pitchFamily="18" charset="0"/>
                <a:cs typeface="Times New Roman" pitchFamily="18" charset="0"/>
              </a:rPr>
              <a:t>利用数据库表</a:t>
            </a:r>
            <a:r>
              <a:rPr lang="en-US" altLang="zh-CN" b="1" dirty="0" smtClean="0">
                <a:solidFill>
                  <a:schemeClr val="bg1"/>
                </a:solidFill>
                <a:latin typeface="Times New Roman" pitchFamily="18" charset="0"/>
                <a:cs typeface="Times New Roman" pitchFamily="18" charset="0"/>
              </a:rPr>
              <a:t>Log</a:t>
            </a:r>
            <a:r>
              <a:rPr lang="zh-CN" altLang="en-US" b="1" dirty="0" smtClean="0">
                <a:solidFill>
                  <a:schemeClr val="bg1"/>
                </a:solidFill>
                <a:latin typeface="Times New Roman" pitchFamily="18" charset="0"/>
                <a:cs typeface="Times New Roman" pitchFamily="18" charset="0"/>
              </a:rPr>
              <a:t>统计出数据统计模块接口的访问情况，设置合适的缓存大小。使用</a:t>
            </a:r>
            <a:r>
              <a:rPr lang="en-US" altLang="zh-CN" b="1" dirty="0" err="1" smtClean="0">
                <a:solidFill>
                  <a:schemeClr val="bg1"/>
                </a:solidFill>
                <a:latin typeface="Times New Roman" pitchFamily="18" charset="0"/>
                <a:cs typeface="Times New Roman" pitchFamily="18" charset="0"/>
              </a:rPr>
              <a:t>loadRunner</a:t>
            </a:r>
            <a:r>
              <a:rPr lang="zh-CN" altLang="en-US" b="1" dirty="0" smtClean="0">
                <a:solidFill>
                  <a:schemeClr val="bg1"/>
                </a:solidFill>
                <a:latin typeface="Times New Roman" pitchFamily="18" charset="0"/>
                <a:cs typeface="Times New Roman" pitchFamily="18" charset="0"/>
              </a:rPr>
              <a:t>测试工具来进行对比试验，测试出最适合该模块的</a:t>
            </a:r>
            <a:r>
              <a:rPr lang="en-US" altLang="zh-CN" b="1" dirty="0" smtClean="0">
                <a:solidFill>
                  <a:schemeClr val="bg1"/>
                </a:solidFill>
                <a:latin typeface="Times New Roman" pitchFamily="18" charset="0"/>
                <a:cs typeface="Times New Roman" pitchFamily="18" charset="0"/>
              </a:rPr>
              <a:t>M</a:t>
            </a:r>
            <a:r>
              <a:rPr lang="zh-CN" altLang="en-US" b="1" dirty="0" smtClean="0">
                <a:solidFill>
                  <a:schemeClr val="bg1"/>
                </a:solidFill>
                <a:latin typeface="Times New Roman" pitchFamily="18" charset="0"/>
                <a:cs typeface="Times New Roman" pitchFamily="18" charset="0"/>
              </a:rPr>
              <a:t>值。实现</a:t>
            </a:r>
            <a:r>
              <a:rPr lang="en-US" altLang="zh-CN" b="1" dirty="0" smtClean="0">
                <a:solidFill>
                  <a:schemeClr val="bg1"/>
                </a:solidFill>
                <a:latin typeface="Times New Roman" pitchFamily="18" charset="0"/>
                <a:cs typeface="Times New Roman" pitchFamily="18" charset="0"/>
              </a:rPr>
              <a:t>Utility Function</a:t>
            </a:r>
            <a:r>
              <a:rPr lang="zh-CN" altLang="en-US" b="1" dirty="0" smtClean="0">
                <a:solidFill>
                  <a:schemeClr val="bg1"/>
                </a:solidFill>
                <a:latin typeface="Times New Roman" pitchFamily="18" charset="0"/>
                <a:cs typeface="Times New Roman" pitchFamily="18" charset="0"/>
              </a:rPr>
              <a:t>算法，以</a:t>
            </a:r>
            <a:r>
              <a:rPr lang="en-US" altLang="zh-CN" b="1" dirty="0" smtClean="0">
                <a:solidFill>
                  <a:schemeClr val="bg1"/>
                </a:solidFill>
                <a:latin typeface="Times New Roman" pitchFamily="18" charset="0"/>
                <a:cs typeface="Times New Roman" pitchFamily="18" charset="0"/>
              </a:rPr>
              <a:t>HR</a:t>
            </a:r>
            <a:r>
              <a:rPr lang="zh-CN" altLang="en-US" b="1" dirty="0">
                <a:solidFill>
                  <a:schemeClr val="bg1"/>
                </a:solidFill>
                <a:latin typeface="Times New Roman" pitchFamily="18" charset="0"/>
                <a:cs typeface="Times New Roman" pitchFamily="18" charset="0"/>
              </a:rPr>
              <a:t>和</a:t>
            </a:r>
            <a:r>
              <a:rPr lang="en-US" altLang="zh-CN" b="1" dirty="0" smtClean="0">
                <a:solidFill>
                  <a:schemeClr val="bg1"/>
                </a:solidFill>
                <a:latin typeface="Times New Roman" pitchFamily="18" charset="0"/>
                <a:cs typeface="Times New Roman" pitchFamily="18" charset="0"/>
              </a:rPr>
              <a:t>BHR</a:t>
            </a:r>
            <a:r>
              <a:rPr lang="zh-CN" altLang="en-US" b="1" dirty="0" smtClean="0">
                <a:solidFill>
                  <a:schemeClr val="bg1"/>
                </a:solidFill>
                <a:latin typeface="Times New Roman" pitchFamily="18" charset="0"/>
                <a:cs typeface="Times New Roman" pitchFamily="18" charset="0"/>
              </a:rPr>
              <a:t>来对比</a:t>
            </a:r>
            <a:r>
              <a:rPr lang="zh-CN" altLang="en-US" b="1" dirty="0">
                <a:solidFill>
                  <a:schemeClr val="bg1"/>
                </a:solidFill>
                <a:latin typeface="Times New Roman" pitchFamily="18" charset="0"/>
                <a:cs typeface="Times New Roman" pitchFamily="18" charset="0"/>
              </a:rPr>
              <a:t>哪种算法的缓存效果更适合该模块</a:t>
            </a:r>
          </a:p>
          <a:p>
            <a:pPr marL="285750" indent="-285750">
              <a:buFont typeface="Wingdings"/>
              <a:buChar char="l"/>
            </a:pPr>
            <a:endParaRPr lang="en-US" altLang="zh-CN" b="1" dirty="0" smtClean="0">
              <a:solidFill>
                <a:schemeClr val="bg1"/>
              </a:solidFill>
              <a:latin typeface="Times New Roman" pitchFamily="18" charset="0"/>
              <a:cs typeface="Times New Roman" pitchFamily="18" charset="0"/>
            </a:endParaRPr>
          </a:p>
          <a:p>
            <a:endParaRPr lang="en-US" altLang="zh-CN" b="1" dirty="0" smtClean="0">
              <a:solidFill>
                <a:schemeClr val="bg1"/>
              </a:solidFill>
              <a:latin typeface="Times New Roman" pitchFamily="18" charset="0"/>
              <a:cs typeface="Times New Roman" pitchFamily="18" charset="0"/>
            </a:endParaRPr>
          </a:p>
          <a:p>
            <a:endParaRPr lang="zh-CN" altLang="en-US" dirty="0">
              <a:solidFill>
                <a:schemeClr val="bg1"/>
              </a:solidFill>
              <a:latin typeface="Times New Roman" pitchFamily="18" charset="0"/>
              <a:cs typeface="Times New Roman" pitchFamily="18" charset="0"/>
            </a:endParaRPr>
          </a:p>
        </p:txBody>
      </p:sp>
      <p:sp>
        <p:nvSpPr>
          <p:cNvPr id="9" name="日期占位符 8"/>
          <p:cNvSpPr>
            <a:spLocks noGrp="1"/>
          </p:cNvSpPr>
          <p:nvPr>
            <p:ph type="dt" sz="half" idx="10"/>
          </p:nvPr>
        </p:nvSpPr>
        <p:spPr/>
        <p:txBody>
          <a:bodyPr/>
          <a:lstStyle/>
          <a:p>
            <a:fld id="{A7179A15-50C9-49D2-B2CD-724C420E5D60}" type="datetime1">
              <a:rPr lang="zh-CN" altLang="en-US" smtClean="0"/>
              <a:t>2016/4/8</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365487" y="1196753"/>
            <a:ext cx="4366753" cy="4312876"/>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664041" y="1471767"/>
            <a:ext cx="3815920" cy="3808820"/>
          </a:xfrm>
          <a:prstGeom prst="ellipse">
            <a:avLst/>
          </a:prstGeom>
          <a:solidFill>
            <a:schemeClr val="bg1">
              <a:lumMod val="7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452786" y="2688299"/>
            <a:ext cx="216642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31840" y="2951269"/>
            <a:ext cx="2808312" cy="646331"/>
          </a:xfrm>
          <a:prstGeom prst="rect">
            <a:avLst/>
          </a:prstGeom>
          <a:noFill/>
        </p:spPr>
        <p:txBody>
          <a:bodyPr wrap="square" rtlCol="0">
            <a:spAutoFit/>
          </a:bodyPr>
          <a:lstStyle/>
          <a:p>
            <a:pPr algn="ctr"/>
            <a:r>
              <a:rPr lang="en-US" altLang="zh-CN" sz="3600" dirty="0" smtClean="0">
                <a:solidFill>
                  <a:srgbClr val="2E90B8"/>
                </a:solidFill>
                <a:latin typeface="微软雅黑" pitchFamily="34" charset="-122"/>
                <a:ea typeface="微软雅黑" pitchFamily="34" charset="-122"/>
              </a:rPr>
              <a:t>THANKS</a:t>
            </a:r>
            <a:endParaRPr lang="zh-CN" altLang="en-US" sz="3600" dirty="0">
              <a:solidFill>
                <a:srgbClr val="2E90B8"/>
              </a:solidFill>
              <a:latin typeface="微软雅黑" pitchFamily="34" charset="-122"/>
              <a:ea typeface="微软雅黑" pitchFamily="34" charset="-122"/>
            </a:endParaRPr>
          </a:p>
        </p:txBody>
      </p:sp>
      <p:cxnSp>
        <p:nvCxnSpPr>
          <p:cNvPr id="11" name="直接连接符 10"/>
          <p:cNvCxnSpPr/>
          <p:nvPr/>
        </p:nvCxnSpPr>
        <p:spPr>
          <a:xfrm>
            <a:off x="3485700" y="3813043"/>
            <a:ext cx="216642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6372201" y="2948947"/>
            <a:ext cx="1588487" cy="3229917"/>
            <a:chOff x="6372200" y="2211710"/>
            <a:chExt cx="1588487" cy="2422438"/>
          </a:xfrm>
        </p:grpSpPr>
        <p:sp>
          <p:nvSpPr>
            <p:cNvPr id="13" name="椭圆 12"/>
            <p:cNvSpPr/>
            <p:nvPr/>
          </p:nvSpPr>
          <p:spPr>
            <a:xfrm>
              <a:off x="6732240" y="2911252"/>
              <a:ext cx="92546" cy="92546"/>
            </a:xfrm>
            <a:prstGeom prst="ellipse">
              <a:avLst/>
            </a:prstGeom>
            <a:solidFill>
              <a:schemeClr val="bg1">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236296" y="2211710"/>
              <a:ext cx="92546" cy="92546"/>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020272" y="3127276"/>
              <a:ext cx="92546" cy="92546"/>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372200" y="4357646"/>
              <a:ext cx="216024" cy="230229"/>
            </a:xfrm>
            <a:prstGeom prst="ellipse">
              <a:avLst/>
            </a:prstGeom>
            <a:solidFill>
              <a:srgbClr val="2E90B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247445" y="4541602"/>
              <a:ext cx="92546" cy="92546"/>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868141" y="4039675"/>
              <a:ext cx="92546" cy="92546"/>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79960" y="3867894"/>
              <a:ext cx="92546" cy="925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380312" y="3775348"/>
              <a:ext cx="92546" cy="925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rot="10800000">
            <a:off x="1183314" y="679135"/>
            <a:ext cx="1588487" cy="3229917"/>
            <a:chOff x="6372200" y="2211710"/>
            <a:chExt cx="1588487" cy="2422438"/>
          </a:xfrm>
        </p:grpSpPr>
        <p:sp>
          <p:nvSpPr>
            <p:cNvPr id="28" name="椭圆 27"/>
            <p:cNvSpPr/>
            <p:nvPr/>
          </p:nvSpPr>
          <p:spPr>
            <a:xfrm>
              <a:off x="6732240" y="2911252"/>
              <a:ext cx="92546" cy="92546"/>
            </a:xfrm>
            <a:prstGeom prst="ellipse">
              <a:avLst/>
            </a:prstGeom>
            <a:solidFill>
              <a:schemeClr val="bg1">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7236296" y="2211710"/>
              <a:ext cx="92546" cy="92546"/>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020272" y="3127276"/>
              <a:ext cx="92546" cy="92546"/>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372200" y="4357646"/>
              <a:ext cx="216024" cy="230229"/>
            </a:xfrm>
            <a:prstGeom prst="ellipse">
              <a:avLst/>
            </a:prstGeom>
            <a:solidFill>
              <a:srgbClr val="2E90B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247445" y="4541602"/>
              <a:ext cx="92546" cy="92546"/>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868141" y="4039675"/>
              <a:ext cx="92546" cy="92546"/>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479960" y="3867894"/>
              <a:ext cx="92546" cy="925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380312" y="3775348"/>
              <a:ext cx="92546" cy="925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日期占位符 1"/>
          <p:cNvSpPr>
            <a:spLocks noGrp="1"/>
          </p:cNvSpPr>
          <p:nvPr>
            <p:ph type="dt" sz="half" idx="10"/>
          </p:nvPr>
        </p:nvSpPr>
        <p:spPr/>
        <p:txBody>
          <a:bodyPr/>
          <a:lstStyle/>
          <a:p>
            <a:fld id="{FD42F47C-93F3-40B4-9683-461B671D8CCC}" type="datetime1">
              <a:rPr lang="zh-CN" altLang="en-US" smtClean="0"/>
              <a:t>2016/4/8</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1043609" y="1028734"/>
            <a:ext cx="6989551" cy="4878737"/>
            <a:chOff x="1045214" y="771550"/>
            <a:chExt cx="6627659" cy="3730096"/>
          </a:xfrm>
        </p:grpSpPr>
        <p:sp>
          <p:nvSpPr>
            <p:cNvPr id="3" name="TextBox 2"/>
            <p:cNvSpPr txBox="1"/>
            <p:nvPr/>
          </p:nvSpPr>
          <p:spPr>
            <a:xfrm>
              <a:off x="1318333" y="2386484"/>
              <a:ext cx="955916" cy="352971"/>
            </a:xfrm>
            <a:prstGeom prst="rect">
              <a:avLst/>
            </a:prstGeom>
            <a:noFill/>
          </p:spPr>
          <p:txBody>
            <a:bodyPr wrap="square" rtlCol="0">
              <a:spAutoFit/>
            </a:bodyPr>
            <a:lstStyle/>
            <a:p>
              <a:r>
                <a:rPr lang="zh-CN" altLang="en-US" sz="2400" b="1" dirty="0" smtClean="0">
                  <a:solidFill>
                    <a:srgbClr val="DFE0E2"/>
                  </a:solidFill>
                  <a:latin typeface="Arial" pitchFamily="34" charset="0"/>
                  <a:ea typeface="微软雅黑" pitchFamily="34" charset="-122"/>
                  <a:cs typeface="Arial" pitchFamily="34" charset="0"/>
                </a:rPr>
                <a:t>目录</a:t>
              </a:r>
              <a:endParaRPr lang="zh-CN" altLang="en-US" sz="2400" b="1" dirty="0">
                <a:solidFill>
                  <a:srgbClr val="DFE0E2"/>
                </a:solidFill>
                <a:latin typeface="Arial" pitchFamily="34" charset="0"/>
                <a:ea typeface="微软雅黑" pitchFamily="34" charset="-122"/>
                <a:cs typeface="Arial" pitchFamily="34" charset="0"/>
              </a:endParaRPr>
            </a:p>
          </p:txBody>
        </p:sp>
        <p:sp>
          <p:nvSpPr>
            <p:cNvPr id="4" name="椭圆 3"/>
            <p:cNvSpPr/>
            <p:nvPr/>
          </p:nvSpPr>
          <p:spPr>
            <a:xfrm>
              <a:off x="5027950" y="771550"/>
              <a:ext cx="605222" cy="482922"/>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Arial" pitchFamily="34" charset="0"/>
                  <a:cs typeface="Arial" pitchFamily="34" charset="0"/>
                </a:rPr>
                <a:t>1</a:t>
              </a:r>
              <a:endParaRPr lang="zh-CN" altLang="en-US" sz="2800" dirty="0">
                <a:latin typeface="Arial" pitchFamily="34" charset="0"/>
                <a:cs typeface="Arial" pitchFamily="34" charset="0"/>
              </a:endParaRPr>
            </a:p>
          </p:txBody>
        </p:sp>
        <p:sp>
          <p:nvSpPr>
            <p:cNvPr id="5" name="椭圆 4"/>
            <p:cNvSpPr/>
            <p:nvPr/>
          </p:nvSpPr>
          <p:spPr>
            <a:xfrm>
              <a:off x="5027950" y="4018724"/>
              <a:ext cx="605223" cy="482922"/>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Arial" pitchFamily="34" charset="0"/>
                  <a:cs typeface="Arial" pitchFamily="34" charset="0"/>
                </a:rPr>
                <a:t>5</a:t>
              </a:r>
              <a:endParaRPr lang="zh-CN" altLang="en-US" sz="2800" dirty="0">
                <a:latin typeface="Arial" pitchFamily="34" charset="0"/>
                <a:cs typeface="Arial" pitchFamily="34" charset="0"/>
              </a:endParaRPr>
            </a:p>
          </p:txBody>
        </p:sp>
        <p:sp>
          <p:nvSpPr>
            <p:cNvPr id="6" name="椭圆 5"/>
            <p:cNvSpPr/>
            <p:nvPr/>
          </p:nvSpPr>
          <p:spPr>
            <a:xfrm>
              <a:off x="4117801" y="3155232"/>
              <a:ext cx="628985" cy="482922"/>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Arial" pitchFamily="34" charset="0"/>
                  <a:cs typeface="Arial" pitchFamily="34" charset="0"/>
                </a:rPr>
                <a:t>4</a:t>
              </a:r>
              <a:endParaRPr lang="zh-CN" altLang="en-US" sz="2800" dirty="0">
                <a:latin typeface="Arial" pitchFamily="34" charset="0"/>
                <a:cs typeface="Arial" pitchFamily="34" charset="0"/>
              </a:endParaRPr>
            </a:p>
          </p:txBody>
        </p:sp>
        <p:sp>
          <p:nvSpPr>
            <p:cNvPr id="7" name="椭圆 6"/>
            <p:cNvSpPr/>
            <p:nvPr/>
          </p:nvSpPr>
          <p:spPr>
            <a:xfrm>
              <a:off x="4117801" y="1568590"/>
              <a:ext cx="584863" cy="482922"/>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Arial" pitchFamily="34" charset="0"/>
                  <a:cs typeface="Arial" pitchFamily="34" charset="0"/>
                </a:rPr>
                <a:t>2</a:t>
              </a:r>
              <a:endParaRPr lang="zh-CN" altLang="en-US" sz="2800" dirty="0">
                <a:latin typeface="Arial" pitchFamily="34" charset="0"/>
                <a:cs typeface="Arial" pitchFamily="34" charset="0"/>
              </a:endParaRPr>
            </a:p>
          </p:txBody>
        </p:sp>
        <p:sp>
          <p:nvSpPr>
            <p:cNvPr id="8" name="椭圆 7"/>
            <p:cNvSpPr/>
            <p:nvPr/>
          </p:nvSpPr>
          <p:spPr>
            <a:xfrm>
              <a:off x="3161885" y="2319610"/>
              <a:ext cx="616950" cy="482922"/>
            </a:xfrm>
            <a:prstGeom prst="ellipse">
              <a:avLst/>
            </a:prstGeom>
            <a:solidFill>
              <a:srgbClr val="2E9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Arial" pitchFamily="34" charset="0"/>
                  <a:cs typeface="Arial" pitchFamily="34" charset="0"/>
                </a:rPr>
                <a:t>3</a:t>
              </a:r>
              <a:endParaRPr lang="zh-CN" altLang="en-US" sz="2800" dirty="0">
                <a:latin typeface="Arial" pitchFamily="34" charset="0"/>
                <a:cs typeface="Arial" pitchFamily="34" charset="0"/>
              </a:endParaRPr>
            </a:p>
          </p:txBody>
        </p:sp>
        <p:cxnSp>
          <p:nvCxnSpPr>
            <p:cNvPr id="9" name="直接连接符 8"/>
            <p:cNvCxnSpPr/>
            <p:nvPr/>
          </p:nvCxnSpPr>
          <p:spPr>
            <a:xfrm>
              <a:off x="5340897" y="1244134"/>
              <a:ext cx="1917769"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340896" y="4490283"/>
              <a:ext cx="1501987"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420411" y="3638154"/>
              <a:ext cx="1467850"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530222" y="2802534"/>
              <a:ext cx="2433128" cy="24386"/>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440261" y="2048515"/>
              <a:ext cx="1988831"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33172" y="842593"/>
              <a:ext cx="2015624" cy="279646"/>
            </a:xfrm>
            <a:prstGeom prst="rect">
              <a:avLst/>
            </a:prstGeom>
            <a:noFill/>
          </p:spPr>
          <p:txBody>
            <a:bodyPr wrap="square" rtlCol="0">
              <a:spAutoFit/>
            </a:bodyPr>
            <a:lstStyle/>
            <a:p>
              <a:r>
                <a:rPr lang="zh-CN" altLang="en-US" b="1" dirty="0" smtClean="0">
                  <a:solidFill>
                    <a:schemeClr val="bg1"/>
                  </a:solidFill>
                  <a:latin typeface="新宋体" charset="0"/>
                  <a:ea typeface="新宋体" charset="0"/>
                  <a:cs typeface="Arial" pitchFamily="34" charset="0"/>
                </a:rPr>
                <a:t>研究背景与意义</a:t>
              </a:r>
              <a:endParaRPr lang="zh-CN" altLang="en-US" b="1" dirty="0">
                <a:solidFill>
                  <a:schemeClr val="bg1"/>
                </a:solidFill>
                <a:latin typeface="新宋体" charset="0"/>
                <a:ea typeface="新宋体" charset="0"/>
                <a:cs typeface="Arial" pitchFamily="34" charset="0"/>
              </a:endParaRPr>
            </a:p>
          </p:txBody>
        </p:sp>
        <p:sp>
          <p:nvSpPr>
            <p:cNvPr id="15" name="TextBox 14"/>
            <p:cNvSpPr txBox="1"/>
            <p:nvPr/>
          </p:nvSpPr>
          <p:spPr>
            <a:xfrm>
              <a:off x="4702662" y="1600866"/>
              <a:ext cx="2015624" cy="279646"/>
            </a:xfrm>
            <a:prstGeom prst="rect">
              <a:avLst/>
            </a:prstGeom>
            <a:noFill/>
          </p:spPr>
          <p:txBody>
            <a:bodyPr wrap="square" rtlCol="0">
              <a:spAutoFit/>
            </a:bodyPr>
            <a:lstStyle/>
            <a:p>
              <a:r>
                <a:rPr lang="zh-CN" altLang="en-US" b="1" dirty="0" smtClean="0">
                  <a:solidFill>
                    <a:schemeClr val="bg1"/>
                  </a:solidFill>
                  <a:latin typeface="新宋体" charset="0"/>
                  <a:ea typeface="新宋体" charset="0"/>
                  <a:cs typeface="Arial" pitchFamily="34" charset="0"/>
                </a:rPr>
                <a:t>研究现状与分析</a:t>
              </a:r>
              <a:endParaRPr lang="zh-CN" altLang="en-US" b="1" dirty="0">
                <a:solidFill>
                  <a:schemeClr val="bg1"/>
                </a:solidFill>
                <a:latin typeface="新宋体" charset="0"/>
                <a:ea typeface="新宋体" charset="0"/>
                <a:cs typeface="Arial" pitchFamily="34" charset="0"/>
              </a:endParaRPr>
            </a:p>
          </p:txBody>
        </p:sp>
        <p:sp>
          <p:nvSpPr>
            <p:cNvPr id="16" name="TextBox 15"/>
            <p:cNvSpPr txBox="1"/>
            <p:nvPr/>
          </p:nvSpPr>
          <p:spPr>
            <a:xfrm>
              <a:off x="3798925" y="2358666"/>
              <a:ext cx="2458050" cy="279646"/>
            </a:xfrm>
            <a:prstGeom prst="rect">
              <a:avLst/>
            </a:prstGeom>
            <a:noFill/>
          </p:spPr>
          <p:txBody>
            <a:bodyPr wrap="square" rtlCol="0">
              <a:spAutoFit/>
            </a:bodyPr>
            <a:lstStyle/>
            <a:p>
              <a:r>
                <a:rPr lang="zh-CN" altLang="en-US" b="1" dirty="0" smtClean="0">
                  <a:solidFill>
                    <a:schemeClr val="bg1"/>
                  </a:solidFill>
                  <a:latin typeface="新宋体" charset="0"/>
                  <a:ea typeface="新宋体" charset="0"/>
                  <a:cs typeface="Arial" pitchFamily="34" charset="0"/>
                </a:rPr>
                <a:t>研究内容与研究方法</a:t>
              </a:r>
              <a:endParaRPr lang="zh-CN" altLang="en-US" b="1" dirty="0">
                <a:solidFill>
                  <a:schemeClr val="bg1"/>
                </a:solidFill>
                <a:latin typeface="新宋体" charset="0"/>
                <a:ea typeface="新宋体" charset="0"/>
                <a:cs typeface="Arial" pitchFamily="34" charset="0"/>
              </a:endParaRPr>
            </a:p>
          </p:txBody>
        </p:sp>
        <p:sp>
          <p:nvSpPr>
            <p:cNvPr id="17" name="TextBox 16"/>
            <p:cNvSpPr txBox="1"/>
            <p:nvPr/>
          </p:nvSpPr>
          <p:spPr>
            <a:xfrm>
              <a:off x="4827260" y="3255504"/>
              <a:ext cx="2015624" cy="279646"/>
            </a:xfrm>
            <a:prstGeom prst="rect">
              <a:avLst/>
            </a:prstGeom>
            <a:noFill/>
          </p:spPr>
          <p:txBody>
            <a:bodyPr wrap="square" rtlCol="0">
              <a:spAutoFit/>
            </a:bodyPr>
            <a:lstStyle/>
            <a:p>
              <a:r>
                <a:rPr lang="zh-CN" altLang="en-US" b="1" dirty="0" smtClean="0">
                  <a:solidFill>
                    <a:schemeClr val="bg1"/>
                  </a:solidFill>
                  <a:latin typeface="新宋体" charset="0"/>
                  <a:ea typeface="新宋体" charset="0"/>
                  <a:cs typeface="Arial" pitchFamily="34" charset="0"/>
                </a:rPr>
                <a:t>目前进展</a:t>
              </a:r>
              <a:endParaRPr lang="zh-CN" altLang="en-US" b="1" dirty="0">
                <a:solidFill>
                  <a:schemeClr val="bg1"/>
                </a:solidFill>
                <a:latin typeface="新宋体" charset="0"/>
                <a:ea typeface="新宋体" charset="0"/>
                <a:cs typeface="Arial" pitchFamily="34" charset="0"/>
              </a:endParaRPr>
            </a:p>
          </p:txBody>
        </p:sp>
        <p:sp>
          <p:nvSpPr>
            <p:cNvPr id="18" name="TextBox 17"/>
            <p:cNvSpPr txBox="1"/>
            <p:nvPr/>
          </p:nvSpPr>
          <p:spPr>
            <a:xfrm>
              <a:off x="5657249" y="4023553"/>
              <a:ext cx="2015624" cy="279646"/>
            </a:xfrm>
            <a:prstGeom prst="rect">
              <a:avLst/>
            </a:prstGeom>
            <a:noFill/>
          </p:spPr>
          <p:txBody>
            <a:bodyPr wrap="square" rtlCol="0">
              <a:spAutoFit/>
            </a:bodyPr>
            <a:lstStyle/>
            <a:p>
              <a:r>
                <a:rPr lang="zh-CN" altLang="en-US" b="1" dirty="0" smtClean="0">
                  <a:solidFill>
                    <a:schemeClr val="bg1"/>
                  </a:solidFill>
                  <a:latin typeface="新宋体" charset="0"/>
                  <a:ea typeface="新宋体" charset="0"/>
                  <a:cs typeface="Arial" pitchFamily="34" charset="0"/>
                </a:rPr>
                <a:t>未来计划</a:t>
              </a:r>
              <a:endParaRPr lang="zh-CN" altLang="en-US" b="1" dirty="0">
                <a:solidFill>
                  <a:schemeClr val="bg1"/>
                </a:solidFill>
                <a:latin typeface="新宋体" charset="0"/>
                <a:ea typeface="新宋体" charset="0"/>
                <a:cs typeface="Arial" pitchFamily="34" charset="0"/>
              </a:endParaRPr>
            </a:p>
          </p:txBody>
        </p:sp>
        <p:cxnSp>
          <p:nvCxnSpPr>
            <p:cNvPr id="19" name="直接连接符 18"/>
            <p:cNvCxnSpPr/>
            <p:nvPr/>
          </p:nvCxnSpPr>
          <p:spPr>
            <a:xfrm>
              <a:off x="1045214" y="2826920"/>
              <a:ext cx="1229035"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grpSp>
      <p:sp>
        <p:nvSpPr>
          <p:cNvPr id="22" name="日期占位符 21"/>
          <p:cNvSpPr>
            <a:spLocks noGrp="1"/>
          </p:cNvSpPr>
          <p:nvPr>
            <p:ph type="dt" sz="half" idx="10"/>
          </p:nvPr>
        </p:nvSpPr>
        <p:spPr/>
        <p:txBody>
          <a:bodyPr/>
          <a:lstStyle/>
          <a:p>
            <a:fld id="{0577CD39-BB0B-4F16-80BB-0FD8765C98A4}" type="datetime1">
              <a:rPr lang="zh-CN" altLang="en-US" smtClean="0"/>
              <a:t>2016/4/8</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04664"/>
            <a:ext cx="9144000" cy="584775"/>
          </a:xfrm>
          <a:prstGeom prst="rect">
            <a:avLst/>
          </a:prstGeom>
          <a:noFill/>
        </p:spPr>
        <p:txBody>
          <a:bodyPr wrap="square" rtlCol="0">
            <a:spAutoFit/>
          </a:bodyPr>
          <a:lstStyle/>
          <a:p>
            <a:pPr algn="ctr"/>
            <a:r>
              <a:rPr lang="zh-CN" altLang="en-US" sz="3200" dirty="0" smtClean="0">
                <a:solidFill>
                  <a:schemeClr val="bg1"/>
                </a:solidFill>
                <a:latin typeface="新宋体" pitchFamily="49" charset="-122"/>
                <a:ea typeface="新宋体" pitchFamily="49" charset="-122"/>
                <a:cs typeface="Arial" pitchFamily="34" charset="0"/>
              </a:rPr>
              <a:t>研究背景与意义</a:t>
            </a:r>
            <a:endParaRPr lang="zh-CN" altLang="en-US" sz="3200" dirty="0">
              <a:solidFill>
                <a:schemeClr val="bg1"/>
              </a:solidFill>
              <a:latin typeface="新宋体" pitchFamily="49" charset="-122"/>
              <a:ea typeface="新宋体" pitchFamily="49" charset="-122"/>
              <a:cs typeface="Arial" pitchFamily="34" charset="0"/>
            </a:endParaRPr>
          </a:p>
        </p:txBody>
      </p:sp>
      <p:cxnSp>
        <p:nvCxnSpPr>
          <p:cNvPr id="6" name="直接连接符 5"/>
          <p:cNvCxnSpPr/>
          <p:nvPr/>
        </p:nvCxnSpPr>
        <p:spPr>
          <a:xfrm>
            <a:off x="3156223" y="1124744"/>
            <a:ext cx="2736304"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8333" y="1346186"/>
            <a:ext cx="8208912" cy="1463040"/>
          </a:xfrm>
          <a:prstGeom prst="rect">
            <a:avLst/>
          </a:prstGeom>
          <a:noFill/>
        </p:spPr>
        <p:txBody>
          <a:bodyPr wrap="square" rtlCol="0">
            <a:spAutoFit/>
          </a:bodyPr>
          <a:lstStyle/>
          <a:p>
            <a:r>
              <a:rPr lang="zh-CN" altLang="en-US" sz="1600" b="1" dirty="0" smtClean="0">
                <a:solidFill>
                  <a:schemeClr val="bg1"/>
                </a:solidFill>
                <a:latin typeface="新宋体" charset="0"/>
                <a:ea typeface="新宋体" charset="0"/>
              </a:rPr>
              <a:t>残疾人无障碍自理智能控制监管平台中的残疾人数据统计模块有大量的数据库访问操作，当在线用户以及并发量达到一定程度时，系统的响应时间和出错率将大大提升，影响用户的使用。</a:t>
            </a:r>
          </a:p>
          <a:p>
            <a:r>
              <a:rPr lang="zh-CN" altLang="en-US" sz="1400" b="1" dirty="0" smtClean="0">
                <a:solidFill>
                  <a:schemeClr val="bg1"/>
                </a:solidFill>
              </a:rPr>
              <a:t>    </a:t>
            </a:r>
            <a:r>
              <a:rPr lang="zh-CN" altLang="en-US" sz="1400" b="1" dirty="0" smtClean="0">
                <a:solidFill>
                  <a:schemeClr val="bg1"/>
                </a:solidFill>
                <a:latin typeface="新宋体" charset="0"/>
                <a:ea typeface="新宋体" charset="0"/>
              </a:rPr>
              <a:t>下图是一段时间内，每次并发</a:t>
            </a:r>
            <a:r>
              <a:rPr lang="en-US" altLang="zh-CN" sz="1400" b="1" dirty="0" smtClean="0">
                <a:solidFill>
                  <a:schemeClr val="bg1"/>
                </a:solidFill>
                <a:latin typeface="新宋体" charset="0"/>
                <a:ea typeface="新宋体" charset="0"/>
              </a:rPr>
              <a:t>10</a:t>
            </a:r>
            <a:r>
              <a:rPr lang="zh-CN" altLang="en-US" sz="1400" b="1" dirty="0" smtClean="0">
                <a:solidFill>
                  <a:schemeClr val="bg1"/>
                </a:solidFill>
                <a:latin typeface="新宋体" charset="0"/>
                <a:ea typeface="新宋体" charset="0"/>
              </a:rPr>
              <a:t>个用户，累计</a:t>
            </a:r>
            <a:r>
              <a:rPr lang="en-US" altLang="zh-CN" sz="1400" b="1" dirty="0" smtClean="0">
                <a:solidFill>
                  <a:schemeClr val="bg1"/>
                </a:solidFill>
                <a:latin typeface="新宋体" charset="0"/>
                <a:ea typeface="新宋体" charset="0"/>
              </a:rPr>
              <a:t>100</a:t>
            </a:r>
            <a:r>
              <a:rPr lang="zh-CN" altLang="en-US" sz="1400" b="1" dirty="0" smtClean="0">
                <a:solidFill>
                  <a:schemeClr val="bg1"/>
                </a:solidFill>
                <a:latin typeface="新宋体" charset="0"/>
                <a:ea typeface="新宋体" charset="0"/>
              </a:rPr>
              <a:t>个用户的在线访问残疾人统计模块的情况，图一为在线用户情况，图二为服务器收到的响应次数，图三为每次请求的成功率和失败率以及停止情况的柱形图</a:t>
            </a:r>
            <a:endParaRPr lang="zh-CN" altLang="en-US" sz="1400" b="1" dirty="0">
              <a:solidFill>
                <a:schemeClr val="bg1"/>
              </a:solidFill>
              <a:latin typeface="新宋体" charset="0"/>
              <a:ea typeface="新宋体" charset="0"/>
            </a:endParaRPr>
          </a:p>
        </p:txBody>
      </p:sp>
      <p:pic>
        <p:nvPicPr>
          <p:cNvPr id="36" name="图片 35" descr="并发用户.PNG"/>
          <p:cNvPicPr>
            <a:picLocks noChangeAspect="1"/>
          </p:cNvPicPr>
          <p:nvPr/>
        </p:nvPicPr>
        <p:blipFill>
          <a:blip r:embed="rId2" cstate="print"/>
          <a:stretch>
            <a:fillRect/>
          </a:stretch>
        </p:blipFill>
        <p:spPr>
          <a:xfrm>
            <a:off x="683568" y="2924944"/>
            <a:ext cx="3024336" cy="1424466"/>
          </a:xfrm>
          <a:prstGeom prst="rect">
            <a:avLst/>
          </a:prstGeom>
        </p:spPr>
      </p:pic>
      <p:pic>
        <p:nvPicPr>
          <p:cNvPr id="38" name="图片 37" descr="服务器每次收到的响应次数.PNG"/>
          <p:cNvPicPr>
            <a:picLocks noChangeAspect="1"/>
          </p:cNvPicPr>
          <p:nvPr/>
        </p:nvPicPr>
        <p:blipFill>
          <a:blip r:embed="rId3" cstate="print"/>
          <a:stretch>
            <a:fillRect/>
          </a:stretch>
        </p:blipFill>
        <p:spPr>
          <a:xfrm>
            <a:off x="683568" y="4678473"/>
            <a:ext cx="3024337" cy="1548529"/>
          </a:xfrm>
          <a:prstGeom prst="rect">
            <a:avLst/>
          </a:prstGeom>
        </p:spPr>
      </p:pic>
      <p:sp>
        <p:nvSpPr>
          <p:cNvPr id="39" name="TextBox 38"/>
          <p:cNvSpPr txBox="1"/>
          <p:nvPr/>
        </p:nvSpPr>
        <p:spPr>
          <a:xfrm>
            <a:off x="6300192" y="6309321"/>
            <a:ext cx="576064" cy="276999"/>
          </a:xfrm>
          <a:prstGeom prst="rect">
            <a:avLst/>
          </a:prstGeom>
          <a:noFill/>
        </p:spPr>
        <p:txBody>
          <a:bodyPr wrap="square" rtlCol="0">
            <a:spAutoFit/>
          </a:bodyPr>
          <a:lstStyle/>
          <a:p>
            <a:r>
              <a:rPr lang="zh-CN" altLang="en-US" sz="1200" b="1" dirty="0" smtClean="0">
                <a:solidFill>
                  <a:schemeClr val="bg1"/>
                </a:solidFill>
              </a:rPr>
              <a:t>图三</a:t>
            </a:r>
            <a:endParaRPr lang="zh-CN" altLang="en-US" sz="1200" b="1" dirty="0">
              <a:solidFill>
                <a:schemeClr val="bg1"/>
              </a:solidFill>
            </a:endParaRPr>
          </a:p>
        </p:txBody>
      </p:sp>
      <p:pic>
        <p:nvPicPr>
          <p:cNvPr id="40" name="图片 39" descr="事物成功率.PNG"/>
          <p:cNvPicPr>
            <a:picLocks noChangeAspect="1"/>
          </p:cNvPicPr>
          <p:nvPr/>
        </p:nvPicPr>
        <p:blipFill>
          <a:blip r:embed="rId4" cstate="print"/>
          <a:stretch>
            <a:fillRect/>
          </a:stretch>
        </p:blipFill>
        <p:spPr>
          <a:xfrm>
            <a:off x="4283969" y="2924945"/>
            <a:ext cx="4364279" cy="3096344"/>
          </a:xfrm>
          <a:prstGeom prst="rect">
            <a:avLst/>
          </a:prstGeom>
        </p:spPr>
      </p:pic>
      <p:sp>
        <p:nvSpPr>
          <p:cNvPr id="41" name="TextBox 40"/>
          <p:cNvSpPr txBox="1"/>
          <p:nvPr/>
        </p:nvSpPr>
        <p:spPr>
          <a:xfrm>
            <a:off x="3707905" y="3457575"/>
            <a:ext cx="369332" cy="576064"/>
          </a:xfrm>
          <a:prstGeom prst="rect">
            <a:avLst/>
          </a:prstGeom>
          <a:noFill/>
        </p:spPr>
        <p:txBody>
          <a:bodyPr vert="eaVert" wrap="square" rtlCol="0">
            <a:spAutoFit/>
          </a:bodyPr>
          <a:lstStyle/>
          <a:p>
            <a:r>
              <a:rPr lang="zh-CN" altLang="en-US" sz="1200" b="1" dirty="0" smtClean="0">
                <a:solidFill>
                  <a:schemeClr val="bg1"/>
                </a:solidFill>
              </a:rPr>
              <a:t>图一</a:t>
            </a:r>
            <a:endParaRPr lang="zh-CN" altLang="en-US" sz="1200" b="1" dirty="0">
              <a:solidFill>
                <a:schemeClr val="bg1"/>
              </a:solidFill>
            </a:endParaRPr>
          </a:p>
        </p:txBody>
      </p:sp>
      <p:sp>
        <p:nvSpPr>
          <p:cNvPr id="42" name="TextBox 41"/>
          <p:cNvSpPr txBox="1"/>
          <p:nvPr/>
        </p:nvSpPr>
        <p:spPr>
          <a:xfrm>
            <a:off x="3741441" y="5349214"/>
            <a:ext cx="369332" cy="768085"/>
          </a:xfrm>
          <a:prstGeom prst="rect">
            <a:avLst/>
          </a:prstGeom>
          <a:noFill/>
        </p:spPr>
        <p:txBody>
          <a:bodyPr vert="eaVert" wrap="square" rtlCol="0">
            <a:spAutoFit/>
          </a:bodyPr>
          <a:lstStyle/>
          <a:p>
            <a:r>
              <a:rPr lang="zh-CN" altLang="en-US" sz="1200" b="1" dirty="0" smtClean="0">
                <a:solidFill>
                  <a:schemeClr val="bg1"/>
                </a:solidFill>
              </a:rPr>
              <a:t>图二</a:t>
            </a:r>
            <a:endParaRPr lang="zh-CN" altLang="en-US" sz="1200" b="1" dirty="0">
              <a:solidFill>
                <a:schemeClr val="bg1"/>
              </a:solidFill>
            </a:endParaRPr>
          </a:p>
        </p:txBody>
      </p:sp>
      <p:pic>
        <p:nvPicPr>
          <p:cNvPr id="1027" name="Picture 3"/>
          <p:cNvPicPr>
            <a:picLocks noChangeAspect="1" noChangeArrowheads="1"/>
          </p:cNvPicPr>
          <p:nvPr/>
        </p:nvPicPr>
        <p:blipFill>
          <a:blip r:embed="rId5" cstate="print"/>
          <a:srcRect/>
          <a:stretch>
            <a:fillRect/>
          </a:stretch>
        </p:blipFill>
        <p:spPr bwMode="auto">
          <a:xfrm>
            <a:off x="8100392" y="6117299"/>
            <a:ext cx="216024" cy="157108"/>
          </a:xfrm>
          <a:prstGeom prst="rect">
            <a:avLst/>
          </a:prstGeom>
          <a:noFill/>
          <a:ln w="9525">
            <a:noFill/>
            <a:miter lim="800000"/>
            <a:headEnd/>
            <a:tailEnd/>
          </a:ln>
        </p:spPr>
      </p:pic>
      <p:sp>
        <p:nvSpPr>
          <p:cNvPr id="43" name="TextBox 42"/>
          <p:cNvSpPr txBox="1"/>
          <p:nvPr/>
        </p:nvSpPr>
        <p:spPr>
          <a:xfrm>
            <a:off x="8244408" y="6021289"/>
            <a:ext cx="432048" cy="276999"/>
          </a:xfrm>
          <a:prstGeom prst="rect">
            <a:avLst/>
          </a:prstGeom>
          <a:noFill/>
        </p:spPr>
        <p:txBody>
          <a:bodyPr wrap="square" rtlCol="0">
            <a:spAutoFit/>
          </a:bodyPr>
          <a:lstStyle/>
          <a:p>
            <a:r>
              <a:rPr lang="en-US" altLang="zh-CN" sz="1200" dirty="0" smtClean="0">
                <a:solidFill>
                  <a:schemeClr val="bg1"/>
                </a:solidFill>
              </a:rPr>
              <a:t>fail</a:t>
            </a:r>
            <a:endParaRPr lang="zh-CN" altLang="en-US" sz="1200" dirty="0">
              <a:solidFill>
                <a:schemeClr val="bg1"/>
              </a:solidFill>
            </a:endParaRPr>
          </a:p>
        </p:txBody>
      </p:sp>
      <p:pic>
        <p:nvPicPr>
          <p:cNvPr id="1028" name="Picture 4"/>
          <p:cNvPicPr>
            <a:picLocks noChangeAspect="1" noChangeArrowheads="1"/>
          </p:cNvPicPr>
          <p:nvPr/>
        </p:nvPicPr>
        <p:blipFill>
          <a:blip r:embed="rId6" cstate="print"/>
          <a:srcRect/>
          <a:stretch>
            <a:fillRect/>
          </a:stretch>
        </p:blipFill>
        <p:spPr bwMode="auto">
          <a:xfrm>
            <a:off x="7452320" y="6117299"/>
            <a:ext cx="216024" cy="162019"/>
          </a:xfrm>
          <a:prstGeom prst="rect">
            <a:avLst/>
          </a:prstGeom>
          <a:noFill/>
          <a:ln w="9525">
            <a:noFill/>
            <a:miter lim="800000"/>
            <a:headEnd/>
            <a:tailEnd/>
          </a:ln>
        </p:spPr>
      </p:pic>
      <p:sp>
        <p:nvSpPr>
          <p:cNvPr id="44" name="TextBox 43"/>
          <p:cNvSpPr txBox="1"/>
          <p:nvPr/>
        </p:nvSpPr>
        <p:spPr>
          <a:xfrm>
            <a:off x="7596336" y="6021289"/>
            <a:ext cx="504056" cy="276999"/>
          </a:xfrm>
          <a:prstGeom prst="rect">
            <a:avLst/>
          </a:prstGeom>
          <a:noFill/>
        </p:spPr>
        <p:txBody>
          <a:bodyPr wrap="square" rtlCol="0">
            <a:spAutoFit/>
          </a:bodyPr>
          <a:lstStyle/>
          <a:p>
            <a:r>
              <a:rPr lang="en-US" altLang="zh-CN" sz="1200" dirty="0" smtClean="0">
                <a:solidFill>
                  <a:schemeClr val="bg1"/>
                </a:solidFill>
              </a:rPr>
              <a:t>pass</a:t>
            </a:r>
            <a:endParaRPr lang="zh-CN" altLang="en-US" sz="1200" dirty="0">
              <a:solidFill>
                <a:schemeClr val="bg1"/>
              </a:solidFill>
            </a:endParaRPr>
          </a:p>
        </p:txBody>
      </p:sp>
      <p:sp>
        <p:nvSpPr>
          <p:cNvPr id="46" name="矩形 45"/>
          <p:cNvSpPr/>
          <p:nvPr/>
        </p:nvSpPr>
        <p:spPr>
          <a:xfrm>
            <a:off x="6804248" y="6117299"/>
            <a:ext cx="216024" cy="96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a:off x="7020272" y="6021289"/>
            <a:ext cx="504056" cy="276999"/>
          </a:xfrm>
          <a:prstGeom prst="rect">
            <a:avLst/>
          </a:prstGeom>
          <a:noFill/>
        </p:spPr>
        <p:txBody>
          <a:bodyPr wrap="square" rtlCol="0">
            <a:spAutoFit/>
          </a:bodyPr>
          <a:lstStyle/>
          <a:p>
            <a:r>
              <a:rPr lang="en-US" altLang="zh-CN" sz="1200" dirty="0" smtClean="0">
                <a:solidFill>
                  <a:schemeClr val="bg1"/>
                </a:solidFill>
              </a:rPr>
              <a:t>stop</a:t>
            </a:r>
            <a:endParaRPr lang="zh-CN" altLang="en-US" sz="1200" dirty="0">
              <a:solidFill>
                <a:schemeClr val="bg1"/>
              </a:solidFill>
            </a:endParaRPr>
          </a:p>
        </p:txBody>
      </p:sp>
      <p:sp>
        <p:nvSpPr>
          <p:cNvPr id="3" name="日期占位符 2"/>
          <p:cNvSpPr>
            <a:spLocks noGrp="1"/>
          </p:cNvSpPr>
          <p:nvPr>
            <p:ph type="dt" sz="half" idx="10"/>
          </p:nvPr>
        </p:nvSpPr>
        <p:spPr/>
        <p:txBody>
          <a:bodyPr/>
          <a:lstStyle/>
          <a:p>
            <a:fld id="{367E97E7-E6D6-49A0-81AC-92E0351D4168}" type="datetime1">
              <a:rPr lang="zh-CN" altLang="en-US" smtClean="0"/>
              <a:t>2016/4/8</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7164288" y="3284984"/>
            <a:ext cx="1368152" cy="1296143"/>
          </a:xfrm>
          <a:prstGeom prst="ellipse">
            <a:avLst/>
          </a:prstGeom>
          <a:solidFill>
            <a:srgbClr val="DFE0E2">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2E90B8"/>
                </a:solidFill>
                <a:latin typeface="Arial" pitchFamily="34" charset="0"/>
                <a:cs typeface="Arial" pitchFamily="34" charset="0"/>
              </a:rPr>
              <a:t>分析</a:t>
            </a:r>
            <a:endParaRPr lang="zh-CN" altLang="en-US" sz="2400" b="1" dirty="0">
              <a:solidFill>
                <a:srgbClr val="2E90B8"/>
              </a:solidFill>
              <a:latin typeface="Arial" pitchFamily="34" charset="0"/>
              <a:cs typeface="Arial" pitchFamily="34" charset="0"/>
            </a:endParaRPr>
          </a:p>
        </p:txBody>
      </p:sp>
      <p:sp>
        <p:nvSpPr>
          <p:cNvPr id="5" name="椭圆 4"/>
          <p:cNvSpPr/>
          <p:nvPr/>
        </p:nvSpPr>
        <p:spPr>
          <a:xfrm>
            <a:off x="323528" y="1513752"/>
            <a:ext cx="1440159" cy="1326631"/>
          </a:xfrm>
          <a:prstGeom prst="ellipse">
            <a:avLst/>
          </a:prstGeom>
          <a:solidFill>
            <a:srgbClr val="2E90B8">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itchFamily="34" charset="0"/>
                <a:cs typeface="Arial" pitchFamily="34" charset="0"/>
              </a:rPr>
              <a:t>现状</a:t>
            </a:r>
            <a:endParaRPr lang="zh-CN" altLang="en-US" sz="2400" b="1" dirty="0">
              <a:solidFill>
                <a:schemeClr val="bg1"/>
              </a:solidFill>
              <a:latin typeface="Arial" pitchFamily="34" charset="0"/>
              <a:cs typeface="Arial" pitchFamily="34" charset="0"/>
            </a:endParaRPr>
          </a:p>
        </p:txBody>
      </p:sp>
      <p:sp>
        <p:nvSpPr>
          <p:cNvPr id="11" name="TextBox 10"/>
          <p:cNvSpPr txBox="1"/>
          <p:nvPr/>
        </p:nvSpPr>
        <p:spPr>
          <a:xfrm>
            <a:off x="0" y="452670"/>
            <a:ext cx="9144000" cy="584775"/>
          </a:xfrm>
          <a:prstGeom prst="rect">
            <a:avLst/>
          </a:prstGeom>
          <a:noFill/>
        </p:spPr>
        <p:txBody>
          <a:bodyPr wrap="square" rtlCol="0">
            <a:spAutoFit/>
          </a:bodyPr>
          <a:lstStyle/>
          <a:p>
            <a:pPr algn="ctr"/>
            <a:r>
              <a:rPr lang="zh-CN" altLang="en-US" sz="3200" dirty="0" smtClean="0">
                <a:solidFill>
                  <a:schemeClr val="bg1"/>
                </a:solidFill>
                <a:latin typeface="新宋体" pitchFamily="49" charset="-122"/>
                <a:ea typeface="新宋体" pitchFamily="49" charset="-122"/>
                <a:cs typeface="Arial" pitchFamily="34" charset="0"/>
              </a:rPr>
              <a:t>研究现状和分析</a:t>
            </a:r>
            <a:endParaRPr lang="zh-CN" altLang="en-US" sz="3200" dirty="0">
              <a:solidFill>
                <a:schemeClr val="bg1"/>
              </a:solidFill>
              <a:latin typeface="新宋体" pitchFamily="49" charset="-122"/>
              <a:ea typeface="新宋体" pitchFamily="49" charset="-122"/>
              <a:cs typeface="Arial" pitchFamily="34" charset="0"/>
            </a:endParaRPr>
          </a:p>
        </p:txBody>
      </p:sp>
      <p:cxnSp>
        <p:nvCxnSpPr>
          <p:cNvPr id="12" name="直接连接符 11"/>
          <p:cNvCxnSpPr/>
          <p:nvPr/>
        </p:nvCxnSpPr>
        <p:spPr>
          <a:xfrm>
            <a:off x="3203848" y="1220755"/>
            <a:ext cx="2736304"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83568" y="3933055"/>
            <a:ext cx="6480720" cy="0"/>
          </a:xfrm>
          <a:prstGeom prst="line">
            <a:avLst/>
          </a:prstGeom>
          <a:ln w="22225">
            <a:solidFill>
              <a:srgbClr val="2E90B8"/>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871700" y="6237312"/>
            <a:ext cx="6696744" cy="0"/>
          </a:xfrm>
          <a:prstGeom prst="line">
            <a:avLst/>
          </a:prstGeom>
          <a:ln w="349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9" idx="4"/>
          </p:cNvCxnSpPr>
          <p:nvPr/>
        </p:nvCxnSpPr>
        <p:spPr>
          <a:xfrm>
            <a:off x="7848364" y="4581127"/>
            <a:ext cx="0" cy="1944217"/>
          </a:xfrm>
          <a:prstGeom prst="line">
            <a:avLst/>
          </a:prstGeom>
          <a:ln w="158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日期占位符 22"/>
          <p:cNvSpPr>
            <a:spLocks noGrp="1"/>
          </p:cNvSpPr>
          <p:nvPr>
            <p:ph type="dt" sz="half" idx="10"/>
          </p:nvPr>
        </p:nvSpPr>
        <p:spPr/>
        <p:txBody>
          <a:bodyPr/>
          <a:lstStyle/>
          <a:p>
            <a:fld id="{ACBA722F-9A62-421D-81B0-902C9D177628}" type="datetime1">
              <a:rPr lang="zh-CN" altLang="en-US" smtClean="0"/>
              <a:t>2016/4/8</a:t>
            </a:fld>
            <a:endParaRPr lang="zh-CN" altLang="en-US"/>
          </a:p>
        </p:txBody>
      </p:sp>
      <p:cxnSp>
        <p:nvCxnSpPr>
          <p:cNvPr id="13" name="直接连接符 12"/>
          <p:cNvCxnSpPr/>
          <p:nvPr/>
        </p:nvCxnSpPr>
        <p:spPr>
          <a:xfrm>
            <a:off x="1043608" y="2840383"/>
            <a:ext cx="0" cy="1236689"/>
          </a:xfrm>
          <a:prstGeom prst="line">
            <a:avLst/>
          </a:prstGeom>
          <a:ln w="22225">
            <a:solidFill>
              <a:srgbClr val="2E90B8"/>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676141" y="1648203"/>
            <a:ext cx="5832648" cy="2062103"/>
          </a:xfrm>
          <a:prstGeom prst="rect">
            <a:avLst/>
          </a:prstGeom>
          <a:noFill/>
        </p:spPr>
        <p:txBody>
          <a:bodyPr wrap="square" rtlCol="0">
            <a:spAutoFit/>
          </a:bodyPr>
          <a:lstStyle/>
          <a:p>
            <a:pPr marL="285750" indent="-285750">
              <a:buFont typeface="Wingdings"/>
              <a:buChar char="l"/>
            </a:pPr>
            <a:r>
              <a:rPr lang="zh-CN" altLang="en-US" b="1" dirty="0" smtClean="0">
                <a:solidFill>
                  <a:schemeClr val="bg1"/>
                </a:solidFill>
                <a:sym typeface="Wingdings"/>
              </a:rPr>
              <a:t>分布式缓存数据一致性</a:t>
            </a:r>
            <a:endParaRPr lang="en-US" altLang="zh-CN" b="1" dirty="0" smtClean="0">
              <a:solidFill>
                <a:schemeClr val="bg1"/>
              </a:solidFill>
              <a:sym typeface="Wingdings"/>
            </a:endParaRPr>
          </a:p>
          <a:p>
            <a:pPr>
              <a:spcBef>
                <a:spcPts val="1200"/>
              </a:spcBef>
            </a:pPr>
            <a:r>
              <a:rPr lang="zh-CN" altLang="en-US" sz="1600" b="1" dirty="0" smtClean="0">
                <a:solidFill>
                  <a:schemeClr val="bg1"/>
                </a:solidFill>
                <a:sym typeface="Wingdings"/>
              </a:rPr>
              <a:t>①   缓存本身不支持大量的更新操作，如果数据发生变化，一</a:t>
            </a:r>
            <a:r>
              <a:rPr lang="en-US" altLang="zh-CN" sz="1600" b="1" dirty="0" smtClean="0">
                <a:solidFill>
                  <a:schemeClr val="bg1"/>
                </a:solidFill>
                <a:sym typeface="Wingdings"/>
              </a:rPr>
              <a:t>.</a:t>
            </a:r>
            <a:r>
              <a:rPr lang="zh-CN" altLang="en-US" sz="1600" b="1" dirty="0" smtClean="0">
                <a:solidFill>
                  <a:schemeClr val="bg1"/>
                </a:solidFill>
                <a:sym typeface="Wingdings"/>
              </a:rPr>
              <a:t>更新缓存和数据库 </a:t>
            </a:r>
            <a:r>
              <a:rPr lang="zh-CN" altLang="en-US" sz="1600" b="1" dirty="0">
                <a:solidFill>
                  <a:schemeClr val="bg1"/>
                </a:solidFill>
                <a:sym typeface="Wingdings"/>
              </a:rPr>
              <a:t>，</a:t>
            </a:r>
            <a:r>
              <a:rPr lang="zh-CN" altLang="en-US" sz="1600" b="1" dirty="0" smtClean="0">
                <a:solidFill>
                  <a:schemeClr val="bg1"/>
                </a:solidFill>
                <a:sym typeface="Wingdings"/>
              </a:rPr>
              <a:t>二</a:t>
            </a:r>
            <a:r>
              <a:rPr lang="en-US" altLang="zh-CN" sz="1600" b="1" dirty="0" smtClean="0">
                <a:solidFill>
                  <a:schemeClr val="bg1"/>
                </a:solidFill>
                <a:sym typeface="Wingdings"/>
              </a:rPr>
              <a:t>.</a:t>
            </a:r>
            <a:r>
              <a:rPr lang="zh-CN" altLang="en-US" sz="1600" b="1" dirty="0" smtClean="0">
                <a:solidFill>
                  <a:schemeClr val="bg1"/>
                </a:solidFill>
                <a:sym typeface="Wingdings"/>
              </a:rPr>
              <a:t>直接对相关的缓存对象进行失效处理</a:t>
            </a:r>
            <a:endParaRPr lang="en-US" altLang="zh-CN" sz="1600" b="1" dirty="0" smtClean="0">
              <a:solidFill>
                <a:schemeClr val="bg1"/>
              </a:solidFill>
              <a:sym typeface="Wingdings"/>
            </a:endParaRPr>
          </a:p>
          <a:p>
            <a:pPr>
              <a:spcBef>
                <a:spcPts val="1200"/>
              </a:spcBef>
            </a:pPr>
            <a:r>
              <a:rPr lang="zh-CN" altLang="en-US" sz="1600" b="1" dirty="0" smtClean="0">
                <a:solidFill>
                  <a:schemeClr val="bg1"/>
                </a:solidFill>
                <a:sym typeface="Wingdings"/>
              </a:rPr>
              <a:t>②   牺牲数据一致性，主要是牺牲数据库和缓存之间的同步问题，后期通过异常错误检测和错误补偿机制来弥补</a:t>
            </a:r>
            <a:endParaRPr lang="en-US" altLang="zh-CN" sz="1600" b="1" dirty="0" smtClean="0">
              <a:solidFill>
                <a:schemeClr val="bg1"/>
              </a:solidFill>
              <a:sym typeface="Wingdings"/>
            </a:endParaRPr>
          </a:p>
          <a:p>
            <a:pPr>
              <a:spcBef>
                <a:spcPts val="1200"/>
              </a:spcBef>
            </a:pPr>
            <a:r>
              <a:rPr lang="zh-CN" altLang="en-US" sz="1600" b="1" dirty="0" smtClean="0">
                <a:solidFill>
                  <a:schemeClr val="bg1"/>
                </a:solidFill>
                <a:sym typeface="Wingdings"/>
              </a:rPr>
              <a:t>③   局部实时一致，全局最终一致</a:t>
            </a:r>
            <a:r>
              <a:rPr lang="en-US" altLang="zh-CN" sz="1600" b="1" dirty="0" smtClean="0">
                <a:solidFill>
                  <a:schemeClr val="bg1"/>
                </a:solidFill>
                <a:sym typeface="Wingdings"/>
              </a:rPr>
              <a:t>(</a:t>
            </a:r>
            <a:r>
              <a:rPr lang="zh-CN" altLang="en-US" sz="1600" b="1" dirty="0" smtClean="0">
                <a:solidFill>
                  <a:schemeClr val="bg1"/>
                </a:solidFill>
                <a:sym typeface="Wingdings"/>
              </a:rPr>
              <a:t>例如</a:t>
            </a:r>
            <a:r>
              <a:rPr lang="en-US" altLang="zh-CN" sz="1600" b="1" dirty="0" smtClean="0">
                <a:solidFill>
                  <a:schemeClr val="bg1"/>
                </a:solidFill>
                <a:sym typeface="Wingdings"/>
              </a:rPr>
              <a:t>MQ</a:t>
            </a:r>
            <a:r>
              <a:rPr lang="zh-CN" altLang="en-US" sz="1600" b="1" dirty="0" smtClean="0">
                <a:solidFill>
                  <a:schemeClr val="bg1"/>
                </a:solidFill>
                <a:sym typeface="Wingdings"/>
              </a:rPr>
              <a:t>消息队列技术</a:t>
            </a:r>
            <a:r>
              <a:rPr lang="en-US" altLang="zh-CN" sz="1600" b="1" dirty="0" smtClean="0">
                <a:solidFill>
                  <a:schemeClr val="bg1"/>
                </a:solidFill>
                <a:sym typeface="Wingdings"/>
              </a:rPr>
              <a:t>)</a:t>
            </a:r>
            <a:endParaRPr lang="zh-CN" altLang="en-US" sz="1600" b="1" dirty="0">
              <a:solidFill>
                <a:schemeClr val="bg1"/>
              </a:solidFill>
            </a:endParaRPr>
          </a:p>
        </p:txBody>
      </p:sp>
      <p:sp>
        <p:nvSpPr>
          <p:cNvPr id="15" name="TextBox 14"/>
          <p:cNvSpPr txBox="1"/>
          <p:nvPr/>
        </p:nvSpPr>
        <p:spPr>
          <a:xfrm>
            <a:off x="1763687" y="3933055"/>
            <a:ext cx="5508613" cy="2154436"/>
          </a:xfrm>
          <a:prstGeom prst="rect">
            <a:avLst/>
          </a:prstGeom>
          <a:noFill/>
        </p:spPr>
        <p:txBody>
          <a:bodyPr wrap="square" rtlCol="0">
            <a:spAutoFit/>
          </a:bodyPr>
          <a:lstStyle/>
          <a:p>
            <a:r>
              <a:rPr lang="zh-CN" altLang="en-US" sz="2800" dirty="0">
                <a:solidFill>
                  <a:schemeClr val="bg1"/>
                </a:solidFill>
                <a:ea typeface="新宋体" pitchFamily="49" charset="-122"/>
                <a:sym typeface="Wingdings"/>
              </a:rPr>
              <a:t></a:t>
            </a:r>
            <a:r>
              <a:rPr lang="zh-CN" altLang="en-US" b="1" dirty="0" smtClean="0">
                <a:solidFill>
                  <a:schemeClr val="bg1"/>
                </a:solidFill>
                <a:latin typeface="Times New Roman" pitchFamily="18" charset="0"/>
                <a:ea typeface="新宋体" pitchFamily="49" charset="-122"/>
                <a:cs typeface="Times New Roman" pitchFamily="18" charset="0"/>
                <a:sym typeface="Wingdings"/>
              </a:rPr>
              <a:t>分析</a:t>
            </a:r>
            <a:endParaRPr lang="en-US" altLang="zh-CN" b="1" dirty="0" smtClean="0">
              <a:solidFill>
                <a:schemeClr val="bg1"/>
              </a:solidFill>
              <a:latin typeface="Times New Roman" pitchFamily="18" charset="0"/>
              <a:ea typeface="新宋体" pitchFamily="49" charset="-122"/>
              <a:cs typeface="Times New Roman" pitchFamily="18" charset="0"/>
              <a:sym typeface="Wingdings"/>
            </a:endParaRPr>
          </a:p>
          <a:p>
            <a:pPr marL="342900" indent="-342900">
              <a:spcBef>
                <a:spcPts val="600"/>
              </a:spcBef>
              <a:buAutoNum type="arabicPeriod"/>
            </a:pPr>
            <a:r>
              <a:rPr lang="zh-CN" altLang="en-US" sz="1600" b="1" dirty="0" smtClean="0">
                <a:solidFill>
                  <a:schemeClr val="bg1"/>
                </a:solidFill>
                <a:latin typeface="Times New Roman" pitchFamily="18" charset="0"/>
                <a:ea typeface="新宋体" pitchFamily="49" charset="-122"/>
                <a:cs typeface="Times New Roman" pitchFamily="18" charset="0"/>
                <a:sym typeface="Wingdings"/>
              </a:rPr>
              <a:t>数据发生变化的监测本身存在着一定的资源开销，且失效处理的缓存对象可能是热点对象，直接做失效处理会影响缓存的性能。</a:t>
            </a:r>
            <a:endParaRPr lang="en-US" altLang="zh-CN" sz="1600" b="1" dirty="0" smtClean="0">
              <a:solidFill>
                <a:schemeClr val="bg1"/>
              </a:solidFill>
              <a:latin typeface="Times New Roman" pitchFamily="18" charset="0"/>
              <a:ea typeface="新宋体" pitchFamily="49" charset="-122"/>
              <a:cs typeface="Times New Roman" pitchFamily="18" charset="0"/>
              <a:sym typeface="Wingdings"/>
            </a:endParaRPr>
          </a:p>
          <a:p>
            <a:pPr marL="342900" indent="-342900">
              <a:spcBef>
                <a:spcPts val="600"/>
              </a:spcBef>
              <a:buAutoNum type="arabicPeriod"/>
            </a:pPr>
            <a:r>
              <a:rPr lang="zh-CN" altLang="en-US" sz="1600" b="1" dirty="0" smtClean="0">
                <a:solidFill>
                  <a:schemeClr val="bg1"/>
                </a:solidFill>
                <a:latin typeface="Times New Roman" pitchFamily="18" charset="0"/>
                <a:ea typeface="新宋体" pitchFamily="49" charset="-122"/>
                <a:cs typeface="Times New Roman" pitchFamily="18" charset="0"/>
                <a:sym typeface="Wingdings"/>
              </a:rPr>
              <a:t>缓存和数据库进行数据一致性维护在某种程度上会影响缓存的性能</a:t>
            </a:r>
            <a:endParaRPr lang="en-US" altLang="zh-CN" sz="1600" b="1" dirty="0" smtClean="0">
              <a:solidFill>
                <a:schemeClr val="bg1"/>
              </a:solidFill>
              <a:latin typeface="Times New Roman" pitchFamily="18" charset="0"/>
              <a:ea typeface="新宋体" pitchFamily="49" charset="-122"/>
              <a:cs typeface="Times New Roman" pitchFamily="18" charset="0"/>
              <a:sym typeface="Wingdings"/>
            </a:endParaRPr>
          </a:p>
          <a:p>
            <a:pPr marL="342900" indent="-342900">
              <a:buAutoNum type="arabicPeriod"/>
            </a:pPr>
            <a:endParaRPr lang="en-US" altLang="zh-CN" sz="1600" b="1" dirty="0" smtClean="0">
              <a:solidFill>
                <a:schemeClr val="bg1"/>
              </a:solidFill>
              <a:latin typeface="Times New Roman" pitchFamily="18" charset="0"/>
              <a:ea typeface="新宋体" pitchFamily="49" charset="-122"/>
              <a:cs typeface="Times New Roman" pitchFamily="18" charset="0"/>
              <a:sym typeface="Wingding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7095281" y="2780928"/>
            <a:ext cx="1584176" cy="1592426"/>
          </a:xfrm>
          <a:prstGeom prst="ellipse">
            <a:avLst/>
          </a:prstGeom>
          <a:solidFill>
            <a:srgbClr val="DFE0E2">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2E90B8"/>
                </a:solidFill>
                <a:latin typeface="Arial" pitchFamily="34" charset="0"/>
                <a:cs typeface="Arial" pitchFamily="34" charset="0"/>
              </a:rPr>
              <a:t>分析</a:t>
            </a:r>
            <a:endParaRPr lang="zh-CN" altLang="en-US" sz="2400" b="1" dirty="0">
              <a:solidFill>
                <a:srgbClr val="2E90B8"/>
              </a:solidFill>
              <a:latin typeface="Arial" pitchFamily="34" charset="0"/>
              <a:cs typeface="Arial" pitchFamily="34" charset="0"/>
            </a:endParaRPr>
          </a:p>
        </p:txBody>
      </p:sp>
      <p:sp>
        <p:nvSpPr>
          <p:cNvPr id="5" name="椭圆 4"/>
          <p:cNvSpPr/>
          <p:nvPr/>
        </p:nvSpPr>
        <p:spPr>
          <a:xfrm>
            <a:off x="271113" y="1412776"/>
            <a:ext cx="1512168" cy="1536171"/>
          </a:xfrm>
          <a:prstGeom prst="ellipse">
            <a:avLst/>
          </a:prstGeom>
          <a:solidFill>
            <a:srgbClr val="2E90B8">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Arial" pitchFamily="34" charset="0"/>
                <a:cs typeface="Arial" pitchFamily="34" charset="0"/>
              </a:rPr>
              <a:t>现状</a:t>
            </a:r>
            <a:endParaRPr lang="zh-CN" altLang="en-US" sz="2400" b="1" dirty="0">
              <a:solidFill>
                <a:schemeClr val="bg1"/>
              </a:solidFill>
              <a:latin typeface="Arial" pitchFamily="34" charset="0"/>
              <a:cs typeface="Arial" pitchFamily="34" charset="0"/>
            </a:endParaRPr>
          </a:p>
        </p:txBody>
      </p:sp>
      <p:sp>
        <p:nvSpPr>
          <p:cNvPr id="11" name="TextBox 10"/>
          <p:cNvSpPr txBox="1"/>
          <p:nvPr/>
        </p:nvSpPr>
        <p:spPr>
          <a:xfrm>
            <a:off x="0" y="452670"/>
            <a:ext cx="9144000" cy="584775"/>
          </a:xfrm>
          <a:prstGeom prst="rect">
            <a:avLst/>
          </a:prstGeom>
          <a:noFill/>
        </p:spPr>
        <p:txBody>
          <a:bodyPr wrap="square" rtlCol="0">
            <a:spAutoFit/>
          </a:bodyPr>
          <a:lstStyle/>
          <a:p>
            <a:pPr algn="ctr"/>
            <a:r>
              <a:rPr lang="zh-CN" altLang="en-US" sz="3200" dirty="0" smtClean="0">
                <a:solidFill>
                  <a:schemeClr val="bg1"/>
                </a:solidFill>
                <a:latin typeface="新宋体" pitchFamily="49" charset="-122"/>
                <a:ea typeface="新宋体" pitchFamily="49" charset="-122"/>
                <a:cs typeface="Arial" pitchFamily="34" charset="0"/>
              </a:rPr>
              <a:t>研究现状和分析</a:t>
            </a:r>
            <a:endParaRPr lang="zh-CN" altLang="en-US" sz="3200" dirty="0">
              <a:solidFill>
                <a:schemeClr val="bg1"/>
              </a:solidFill>
              <a:latin typeface="新宋体" pitchFamily="49" charset="-122"/>
              <a:ea typeface="新宋体" pitchFamily="49" charset="-122"/>
              <a:cs typeface="Arial" pitchFamily="34" charset="0"/>
            </a:endParaRPr>
          </a:p>
        </p:txBody>
      </p:sp>
      <p:cxnSp>
        <p:nvCxnSpPr>
          <p:cNvPr id="12" name="直接连接符 11"/>
          <p:cNvCxnSpPr/>
          <p:nvPr/>
        </p:nvCxnSpPr>
        <p:spPr>
          <a:xfrm>
            <a:off x="3203848" y="1220755"/>
            <a:ext cx="2736304"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622673" y="1510871"/>
            <a:ext cx="5472607" cy="2123658"/>
          </a:xfrm>
          <a:prstGeom prst="rect">
            <a:avLst/>
          </a:prstGeom>
          <a:noFill/>
        </p:spPr>
        <p:txBody>
          <a:bodyPr wrap="square" rtlCol="0">
            <a:spAutoFit/>
          </a:bodyPr>
          <a:lstStyle/>
          <a:p>
            <a:r>
              <a:rPr lang="zh-CN" altLang="en-US" sz="2000" dirty="0" smtClean="0">
                <a:solidFill>
                  <a:schemeClr val="bg1"/>
                </a:solidFill>
                <a:latin typeface="叶根友毛笔行书2.0版"/>
                <a:ea typeface="叶根友毛笔行书2.0版"/>
                <a:cs typeface="Arial" pitchFamily="34" charset="0"/>
                <a:sym typeface="Wingdings"/>
              </a:rPr>
              <a:t></a:t>
            </a:r>
            <a:r>
              <a:rPr lang="zh-CN" altLang="en-US" b="1" dirty="0" smtClean="0">
                <a:solidFill>
                  <a:schemeClr val="bg1"/>
                </a:solidFill>
                <a:latin typeface="叶根友毛笔行书2.0版"/>
                <a:ea typeface="叶根友毛笔行书2.0版"/>
                <a:cs typeface="Arial" pitchFamily="34" charset="0"/>
              </a:rPr>
              <a:t>单个缓存节点的替换算法问题</a:t>
            </a:r>
            <a:endParaRPr lang="en-US" altLang="zh-CN" b="1" dirty="0" smtClean="0">
              <a:solidFill>
                <a:schemeClr val="bg1"/>
              </a:solidFill>
              <a:latin typeface="叶根友毛笔行书2.0版"/>
              <a:ea typeface="叶根友毛笔行书2.0版"/>
              <a:cs typeface="Arial" pitchFamily="34" charset="0"/>
            </a:endParaRPr>
          </a:p>
          <a:p>
            <a:r>
              <a:rPr lang="zh-CN" altLang="en-US" sz="1200" dirty="0" smtClean="0">
                <a:solidFill>
                  <a:schemeClr val="bg1"/>
                </a:solidFill>
                <a:latin typeface="叶根友毛笔行书2.0版"/>
                <a:ea typeface="叶根友毛笔行书2.0版"/>
                <a:cs typeface="Arial" pitchFamily="34" charset="0"/>
              </a:rPr>
              <a:t>    </a:t>
            </a:r>
            <a:r>
              <a:rPr lang="zh-CN" altLang="en-US" sz="1600" dirty="0" smtClean="0">
                <a:solidFill>
                  <a:schemeClr val="bg1"/>
                </a:solidFill>
                <a:latin typeface="叶根友毛笔行书2.0版"/>
                <a:ea typeface="叶根友毛笔行书2.0版"/>
                <a:cs typeface="Arial" pitchFamily="34" charset="0"/>
                <a:sym typeface="Wingdings"/>
              </a:rPr>
              <a:t></a:t>
            </a:r>
            <a:r>
              <a:rPr lang="zh-CN" altLang="en-US" sz="1600" b="1" dirty="0" smtClean="0">
                <a:solidFill>
                  <a:schemeClr val="bg1"/>
                </a:solidFill>
                <a:latin typeface="新宋体" pitchFamily="49" charset="-122"/>
                <a:ea typeface="新宋体" pitchFamily="49" charset="-122"/>
                <a:cs typeface="Arial" pitchFamily="34" charset="0"/>
              </a:rPr>
              <a:t>传统替换算法  </a:t>
            </a:r>
            <a:r>
              <a:rPr lang="en-US" altLang="zh-CN" sz="1600" b="1" dirty="0" smtClean="0">
                <a:solidFill>
                  <a:schemeClr val="bg1"/>
                </a:solidFill>
                <a:latin typeface="新宋体" pitchFamily="49" charset="-122"/>
                <a:ea typeface="新宋体" pitchFamily="49" charset="-122"/>
                <a:cs typeface="Arial" pitchFamily="34" charset="0"/>
              </a:rPr>
              <a:t>LRU</a:t>
            </a:r>
            <a:r>
              <a:rPr lang="zh-CN" altLang="en-US" sz="1600" b="1" dirty="0" smtClean="0">
                <a:solidFill>
                  <a:schemeClr val="bg1"/>
                </a:solidFill>
                <a:latin typeface="新宋体" pitchFamily="49" charset="-122"/>
                <a:ea typeface="新宋体" pitchFamily="49" charset="-122"/>
                <a:cs typeface="Arial" pitchFamily="34" charset="0"/>
              </a:rPr>
              <a:t> </a:t>
            </a:r>
            <a:r>
              <a:rPr lang="en-US" altLang="zh-CN" sz="1600" b="1" dirty="0" smtClean="0">
                <a:solidFill>
                  <a:schemeClr val="bg1"/>
                </a:solidFill>
                <a:latin typeface="新宋体" pitchFamily="49" charset="-122"/>
                <a:ea typeface="新宋体" pitchFamily="49" charset="-122"/>
                <a:cs typeface="Arial" pitchFamily="34" charset="0"/>
              </a:rPr>
              <a:t>LFU FIFO</a:t>
            </a:r>
          </a:p>
          <a:p>
            <a:r>
              <a:rPr lang="zh-CN" altLang="en-US" sz="1600" b="1" dirty="0">
                <a:solidFill>
                  <a:schemeClr val="bg1"/>
                </a:solidFill>
                <a:latin typeface="新宋体" pitchFamily="49" charset="-122"/>
                <a:ea typeface="新宋体" pitchFamily="49" charset="-122"/>
                <a:cs typeface="Arial" pitchFamily="34" charset="0"/>
              </a:rPr>
              <a:t> </a:t>
            </a:r>
            <a:r>
              <a:rPr lang="zh-CN" altLang="en-US" sz="1600" b="1" dirty="0" smtClean="0">
                <a:solidFill>
                  <a:schemeClr val="bg1"/>
                </a:solidFill>
                <a:latin typeface="新宋体" pitchFamily="49" charset="-122"/>
                <a:ea typeface="新宋体" pitchFamily="49" charset="-122"/>
                <a:cs typeface="Arial" pitchFamily="34" charset="0"/>
              </a:rPr>
              <a:t>  </a:t>
            </a:r>
            <a:r>
              <a:rPr lang="zh-CN" altLang="en-US" sz="1600" b="1" dirty="0" smtClean="0">
                <a:solidFill>
                  <a:schemeClr val="bg1"/>
                </a:solidFill>
                <a:latin typeface="新宋体" pitchFamily="49" charset="-122"/>
                <a:ea typeface="新宋体" pitchFamily="49" charset="-122"/>
                <a:cs typeface="Arial" pitchFamily="34" charset="0"/>
                <a:sym typeface="Wingdings"/>
              </a:rPr>
              <a:t></a:t>
            </a:r>
            <a:r>
              <a:rPr lang="zh-CN" altLang="en-US" sz="1600" b="1" dirty="0" smtClean="0">
                <a:solidFill>
                  <a:schemeClr val="bg1"/>
                </a:solidFill>
                <a:latin typeface="新宋体" pitchFamily="49" charset="-122"/>
                <a:ea typeface="新宋体" pitchFamily="49" charset="-122"/>
                <a:cs typeface="Arial" pitchFamily="34" charset="0"/>
              </a:rPr>
              <a:t>现在</a:t>
            </a:r>
            <a:r>
              <a:rPr lang="zh-CN" altLang="en-US" sz="1600" b="1" dirty="0">
                <a:solidFill>
                  <a:schemeClr val="bg1"/>
                </a:solidFill>
                <a:latin typeface="新宋体" pitchFamily="49" charset="-122"/>
                <a:ea typeface="新宋体" pitchFamily="49" charset="-122"/>
                <a:cs typeface="Arial" pitchFamily="34" charset="0"/>
              </a:rPr>
              <a:t>主要的缓存替换算法和</a:t>
            </a:r>
            <a:r>
              <a:rPr lang="zh-CN" altLang="en-US" sz="1600" b="1" dirty="0" smtClean="0">
                <a:solidFill>
                  <a:schemeClr val="bg1"/>
                </a:solidFill>
                <a:latin typeface="新宋体" pitchFamily="49" charset="-122"/>
                <a:ea typeface="新宋体" pitchFamily="49" charset="-122"/>
                <a:cs typeface="Arial" pitchFamily="34" charset="0"/>
              </a:rPr>
              <a:t>策略</a:t>
            </a:r>
            <a:endParaRPr lang="en-US" altLang="zh-CN" sz="1600" b="1" dirty="0" smtClean="0">
              <a:solidFill>
                <a:schemeClr val="bg1"/>
              </a:solidFill>
              <a:latin typeface="新宋体" pitchFamily="49" charset="-122"/>
              <a:ea typeface="新宋体" pitchFamily="49" charset="-122"/>
              <a:cs typeface="Arial" pitchFamily="34" charset="0"/>
            </a:endParaRPr>
          </a:p>
          <a:p>
            <a:r>
              <a:rPr lang="en-US" altLang="zh-CN" sz="1600" b="1" dirty="0">
                <a:solidFill>
                  <a:schemeClr val="bg1"/>
                </a:solidFill>
                <a:latin typeface="新宋体" pitchFamily="49" charset="-122"/>
                <a:ea typeface="新宋体" pitchFamily="49" charset="-122"/>
                <a:cs typeface="Arial" pitchFamily="34" charset="0"/>
              </a:rPr>
              <a:t> </a:t>
            </a:r>
            <a:r>
              <a:rPr lang="en-US" altLang="zh-CN" sz="1600" b="1" dirty="0" smtClean="0">
                <a:solidFill>
                  <a:schemeClr val="bg1"/>
                </a:solidFill>
                <a:latin typeface="新宋体" pitchFamily="49" charset="-122"/>
                <a:ea typeface="新宋体" pitchFamily="49" charset="-122"/>
                <a:cs typeface="Arial" pitchFamily="34" charset="0"/>
              </a:rPr>
              <a:t>    </a:t>
            </a:r>
            <a:r>
              <a:rPr lang="zh-CN" altLang="en-US" sz="1600" b="1" dirty="0" smtClean="0">
                <a:solidFill>
                  <a:schemeClr val="bg1"/>
                </a:solidFill>
                <a:latin typeface="新宋体" pitchFamily="49" charset="-122"/>
                <a:ea typeface="新宋体" pitchFamily="49" charset="-122"/>
                <a:cs typeface="Arial" pitchFamily="34" charset="0"/>
              </a:rPr>
              <a:t>① </a:t>
            </a:r>
            <a:r>
              <a:rPr lang="en-US" altLang="zh-CN" sz="1600" b="1" dirty="0">
                <a:solidFill>
                  <a:schemeClr val="bg1"/>
                </a:solidFill>
                <a:latin typeface="新宋体" pitchFamily="49" charset="-122"/>
                <a:ea typeface="新宋体" pitchFamily="49" charset="-122"/>
                <a:cs typeface="Arial" pitchFamily="34" charset="0"/>
              </a:rPr>
              <a:t>LRV (Lowest Relative Value),V=(C*P)/B</a:t>
            </a:r>
          </a:p>
          <a:p>
            <a:r>
              <a:rPr lang="en-US" altLang="zh-CN" sz="1600" b="1" dirty="0">
                <a:solidFill>
                  <a:schemeClr val="bg1"/>
                </a:solidFill>
                <a:latin typeface="新宋体" pitchFamily="49" charset="-122"/>
                <a:ea typeface="新宋体" pitchFamily="49" charset="-122"/>
                <a:cs typeface="Arial" pitchFamily="34" charset="0"/>
              </a:rPr>
              <a:t> </a:t>
            </a:r>
            <a:r>
              <a:rPr lang="en-US" altLang="zh-CN" sz="1600" b="1" dirty="0" smtClean="0">
                <a:solidFill>
                  <a:schemeClr val="bg1"/>
                </a:solidFill>
                <a:latin typeface="新宋体" pitchFamily="49" charset="-122"/>
                <a:ea typeface="新宋体" pitchFamily="49" charset="-122"/>
                <a:cs typeface="Arial" pitchFamily="34" charset="0"/>
              </a:rPr>
              <a:t>    ② </a:t>
            </a:r>
            <a:r>
              <a:rPr lang="en-US" altLang="zh-CN" sz="1600" b="1" dirty="0">
                <a:solidFill>
                  <a:schemeClr val="bg1"/>
                </a:solidFill>
                <a:latin typeface="新宋体" pitchFamily="49" charset="-122"/>
                <a:ea typeface="新宋体" pitchFamily="49" charset="-122"/>
                <a:cs typeface="Arial" pitchFamily="34" charset="0"/>
              </a:rPr>
              <a:t>FB-FIFO</a:t>
            </a:r>
          </a:p>
          <a:p>
            <a:r>
              <a:rPr lang="en-US" altLang="zh-CN" sz="1600" b="1" dirty="0">
                <a:solidFill>
                  <a:schemeClr val="bg1"/>
                </a:solidFill>
                <a:latin typeface="新宋体" pitchFamily="49" charset="-122"/>
                <a:ea typeface="新宋体" pitchFamily="49" charset="-122"/>
                <a:cs typeface="Arial" pitchFamily="34" charset="0"/>
              </a:rPr>
              <a:t>   </a:t>
            </a:r>
            <a:r>
              <a:rPr lang="en-US" altLang="zh-CN" sz="1600" b="1" dirty="0" smtClean="0">
                <a:solidFill>
                  <a:schemeClr val="bg1"/>
                </a:solidFill>
                <a:latin typeface="新宋体" pitchFamily="49" charset="-122"/>
                <a:ea typeface="新宋体" pitchFamily="49" charset="-122"/>
                <a:cs typeface="Arial" pitchFamily="34" charset="0"/>
              </a:rPr>
              <a:t>  ③ </a:t>
            </a:r>
            <a:r>
              <a:rPr lang="en-US" altLang="zh-CN" sz="1600" b="1" dirty="0">
                <a:solidFill>
                  <a:schemeClr val="bg1"/>
                </a:solidFill>
                <a:latin typeface="新宋体" pitchFamily="49" charset="-122"/>
                <a:ea typeface="新宋体" pitchFamily="49" charset="-122"/>
                <a:cs typeface="Arial" pitchFamily="34" charset="0"/>
              </a:rPr>
              <a:t>Randomized replacement schemes</a:t>
            </a:r>
          </a:p>
          <a:p>
            <a:endParaRPr lang="en-US" altLang="zh-CN" sz="1600" b="1" dirty="0" smtClean="0">
              <a:solidFill>
                <a:srgbClr val="DFE0E2"/>
              </a:solidFill>
              <a:latin typeface="新宋体" pitchFamily="49" charset="-122"/>
              <a:ea typeface="新宋体" pitchFamily="49" charset="-122"/>
              <a:cs typeface="Arial" pitchFamily="34" charset="0"/>
            </a:endParaRPr>
          </a:p>
          <a:p>
            <a:endParaRPr lang="zh-CN" altLang="en-US" sz="1600" b="1" dirty="0">
              <a:solidFill>
                <a:srgbClr val="DFE0E2"/>
              </a:solidFill>
              <a:latin typeface="Arial" pitchFamily="34" charset="0"/>
              <a:ea typeface="新宋体" pitchFamily="49" charset="-122"/>
              <a:cs typeface="Arial" pitchFamily="34" charset="0"/>
            </a:endParaRPr>
          </a:p>
        </p:txBody>
      </p:sp>
      <p:sp>
        <p:nvSpPr>
          <p:cNvPr id="24" name="TextBox 23"/>
          <p:cNvSpPr txBox="1"/>
          <p:nvPr/>
        </p:nvSpPr>
        <p:spPr>
          <a:xfrm>
            <a:off x="1622673" y="3355929"/>
            <a:ext cx="5472608" cy="3354765"/>
          </a:xfrm>
          <a:prstGeom prst="rect">
            <a:avLst/>
          </a:prstGeom>
          <a:noFill/>
        </p:spPr>
        <p:txBody>
          <a:bodyPr wrap="square" rtlCol="0">
            <a:spAutoFit/>
          </a:bodyPr>
          <a:lstStyle/>
          <a:p>
            <a:r>
              <a:rPr lang="zh-CN" altLang="en-US" sz="2400" dirty="0" smtClean="0">
                <a:solidFill>
                  <a:schemeClr val="bg1"/>
                </a:solidFill>
                <a:ea typeface="新宋体" pitchFamily="49" charset="-122"/>
                <a:sym typeface="Wingdings"/>
              </a:rPr>
              <a:t></a:t>
            </a:r>
            <a:r>
              <a:rPr lang="zh-CN" altLang="en-US" sz="1600" b="1" dirty="0" smtClean="0">
                <a:solidFill>
                  <a:schemeClr val="bg1"/>
                </a:solidFill>
                <a:latin typeface="Times New Roman" pitchFamily="18" charset="0"/>
                <a:ea typeface="新宋体" pitchFamily="49" charset="-122"/>
                <a:cs typeface="Times New Roman" pitchFamily="18" charset="0"/>
                <a:sym typeface="Wingdings"/>
              </a:rPr>
              <a:t>分析</a:t>
            </a:r>
            <a:endParaRPr lang="en-US" altLang="zh-CN" sz="1600" b="1" dirty="0">
              <a:solidFill>
                <a:schemeClr val="bg1"/>
              </a:solidFill>
              <a:latin typeface="Times New Roman" pitchFamily="18" charset="0"/>
              <a:ea typeface="新宋体" pitchFamily="49" charset="-122"/>
              <a:cs typeface="Times New Roman" pitchFamily="18" charset="0"/>
              <a:sym typeface="Wingdings"/>
            </a:endParaRPr>
          </a:p>
          <a:p>
            <a:r>
              <a:rPr lang="zh-CN" altLang="en-US" sz="1600" b="1" dirty="0" smtClean="0">
                <a:solidFill>
                  <a:schemeClr val="bg1"/>
                </a:solidFill>
                <a:latin typeface="Times New Roman" pitchFamily="18" charset="0"/>
                <a:ea typeface="新宋体" pitchFamily="49" charset="-122"/>
                <a:cs typeface="Times New Roman" pitchFamily="18" charset="0"/>
                <a:sym typeface="Wingdings"/>
              </a:rPr>
              <a:t>① 传统算法</a:t>
            </a:r>
            <a:r>
              <a:rPr lang="zh-CN" altLang="en-US" sz="1600" b="1" dirty="0" smtClean="0">
                <a:solidFill>
                  <a:schemeClr val="bg1"/>
                </a:solidFill>
                <a:latin typeface="Times New Roman" pitchFamily="18" charset="0"/>
                <a:ea typeface="新宋体" pitchFamily="49" charset="-122"/>
                <a:cs typeface="Times New Roman" pitchFamily="18" charset="0"/>
              </a:rPr>
              <a:t>从操作系统页替换发展而来，并不适合</a:t>
            </a:r>
            <a:r>
              <a:rPr lang="en-US" altLang="zh-CN" sz="1600" b="1" dirty="0" smtClean="0">
                <a:solidFill>
                  <a:schemeClr val="bg1"/>
                </a:solidFill>
                <a:latin typeface="Times New Roman" pitchFamily="18" charset="0"/>
                <a:ea typeface="新宋体" pitchFamily="49" charset="-122"/>
                <a:cs typeface="Times New Roman" pitchFamily="18" charset="0"/>
              </a:rPr>
              <a:t>web</a:t>
            </a:r>
            <a:r>
              <a:rPr lang="zh-CN" altLang="en-US" sz="1600" b="1" dirty="0" smtClean="0">
                <a:solidFill>
                  <a:schemeClr val="bg1"/>
                </a:solidFill>
                <a:latin typeface="Times New Roman" pitchFamily="18" charset="0"/>
                <a:ea typeface="新宋体" pitchFamily="49" charset="-122"/>
                <a:cs typeface="Times New Roman" pitchFamily="18" charset="0"/>
              </a:rPr>
              <a:t>环境</a:t>
            </a:r>
            <a:endParaRPr lang="en-US" altLang="zh-CN" sz="1600" b="1" dirty="0" smtClean="0">
              <a:solidFill>
                <a:schemeClr val="bg1"/>
              </a:solidFill>
              <a:latin typeface="Times New Roman" pitchFamily="18" charset="0"/>
              <a:ea typeface="新宋体" pitchFamily="49" charset="-122"/>
              <a:cs typeface="Times New Roman" pitchFamily="18" charset="0"/>
            </a:endParaRPr>
          </a:p>
          <a:p>
            <a:endParaRPr lang="en-US" altLang="zh-CN" sz="1600" b="1" dirty="0" smtClean="0">
              <a:solidFill>
                <a:schemeClr val="bg1"/>
              </a:solidFill>
              <a:latin typeface="Times New Roman" pitchFamily="18" charset="0"/>
              <a:ea typeface="新宋体" pitchFamily="49" charset="-122"/>
              <a:cs typeface="Times New Roman" pitchFamily="18" charset="0"/>
            </a:endParaRPr>
          </a:p>
          <a:p>
            <a:r>
              <a:rPr lang="zh-CN" altLang="en-US" sz="1600" b="1" dirty="0" smtClean="0">
                <a:solidFill>
                  <a:schemeClr val="bg1"/>
                </a:solidFill>
                <a:latin typeface="Times New Roman" pitchFamily="18" charset="0"/>
                <a:ea typeface="新宋体" pitchFamily="49" charset="-122"/>
                <a:cs typeface="Times New Roman" pitchFamily="18" charset="0"/>
              </a:rPr>
              <a:t>② 这些</a:t>
            </a:r>
            <a:r>
              <a:rPr lang="zh-CN" altLang="en-US" sz="1600" b="1" dirty="0">
                <a:solidFill>
                  <a:schemeClr val="bg1"/>
                </a:solidFill>
                <a:latin typeface="Times New Roman" pitchFamily="18" charset="0"/>
                <a:ea typeface="新宋体" pitchFamily="49" charset="-122"/>
                <a:cs typeface="Times New Roman" pitchFamily="18" charset="0"/>
              </a:rPr>
              <a:t>算法不适合分布式的系统，当有多个缓存区站点的时候，不能够维护每个缓存区的数据的一致性。</a:t>
            </a:r>
          </a:p>
          <a:p>
            <a:endParaRPr lang="zh-CN" altLang="en-US" sz="1600" b="1" dirty="0">
              <a:solidFill>
                <a:schemeClr val="bg1"/>
              </a:solidFill>
              <a:latin typeface="Times New Roman" pitchFamily="18" charset="0"/>
              <a:ea typeface="新宋体" pitchFamily="49" charset="-122"/>
              <a:cs typeface="Times New Roman" pitchFamily="18" charset="0"/>
            </a:endParaRPr>
          </a:p>
          <a:p>
            <a:r>
              <a:rPr lang="zh-CN" altLang="en-US" sz="1600" b="1" dirty="0" smtClean="0">
                <a:solidFill>
                  <a:schemeClr val="bg1"/>
                </a:solidFill>
                <a:latin typeface="Times New Roman" pitchFamily="18" charset="0"/>
                <a:ea typeface="新宋体" pitchFamily="49" charset="-122"/>
                <a:cs typeface="Times New Roman" pitchFamily="18" charset="0"/>
              </a:rPr>
              <a:t>③ 残疾人</a:t>
            </a:r>
            <a:r>
              <a:rPr lang="zh-CN" altLang="en-US" sz="1600" b="1" dirty="0">
                <a:solidFill>
                  <a:schemeClr val="bg1"/>
                </a:solidFill>
                <a:latin typeface="Times New Roman" pitchFamily="18" charset="0"/>
                <a:ea typeface="新宋体" pitchFamily="49" charset="-122"/>
                <a:cs typeface="Times New Roman" pitchFamily="18" charset="0"/>
              </a:rPr>
              <a:t>统计数据大多数并不具有像新闻股票等的实时性，保证数据的实时性将会带来更大的系统开销，影响性能。</a:t>
            </a:r>
          </a:p>
          <a:p>
            <a:endParaRPr lang="en-US" altLang="zh-CN" sz="1600" b="1" dirty="0" smtClean="0">
              <a:solidFill>
                <a:schemeClr val="bg1"/>
              </a:solidFill>
              <a:latin typeface="Times New Roman" pitchFamily="18" charset="0"/>
              <a:ea typeface="新宋体" pitchFamily="49" charset="-122"/>
              <a:cs typeface="Times New Roman" pitchFamily="18" charset="0"/>
            </a:endParaRPr>
          </a:p>
          <a:p>
            <a:endParaRPr lang="en-US" altLang="zh-CN" sz="1600" b="1" dirty="0" smtClean="0">
              <a:solidFill>
                <a:schemeClr val="bg1"/>
              </a:solidFill>
              <a:latin typeface="Times New Roman" pitchFamily="18" charset="0"/>
              <a:ea typeface="新宋体" pitchFamily="49" charset="-122"/>
              <a:cs typeface="Times New Roman" pitchFamily="18" charset="0"/>
            </a:endParaRPr>
          </a:p>
          <a:p>
            <a:endParaRPr lang="en-US" altLang="zh-CN" sz="1400" b="1" dirty="0" smtClean="0">
              <a:solidFill>
                <a:schemeClr val="bg1"/>
              </a:solidFill>
              <a:latin typeface="Times New Roman" pitchFamily="18" charset="0"/>
              <a:ea typeface="新宋体" pitchFamily="49" charset="-122"/>
              <a:cs typeface="Times New Roman" pitchFamily="18" charset="0"/>
            </a:endParaRPr>
          </a:p>
          <a:p>
            <a:endParaRPr lang="zh-CN" altLang="en-US" sz="1400" b="1" dirty="0">
              <a:solidFill>
                <a:schemeClr val="bg1"/>
              </a:solidFill>
              <a:latin typeface="Times New Roman" pitchFamily="18" charset="0"/>
              <a:ea typeface="新宋体" pitchFamily="49" charset="-122"/>
              <a:cs typeface="Times New Roman" pitchFamily="18" charset="0"/>
            </a:endParaRPr>
          </a:p>
        </p:txBody>
      </p:sp>
      <p:cxnSp>
        <p:nvCxnSpPr>
          <p:cNvPr id="14" name="直接连接符 13"/>
          <p:cNvCxnSpPr/>
          <p:nvPr/>
        </p:nvCxnSpPr>
        <p:spPr>
          <a:xfrm flipV="1">
            <a:off x="827584" y="3353139"/>
            <a:ext cx="6120680" cy="27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4"/>
          </p:cNvCxnSpPr>
          <p:nvPr/>
        </p:nvCxnSpPr>
        <p:spPr>
          <a:xfrm>
            <a:off x="7887369" y="4373354"/>
            <a:ext cx="0" cy="215199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283965" y="5911025"/>
            <a:ext cx="7128792" cy="0"/>
          </a:xfrm>
          <a:prstGeom prst="line">
            <a:avLst/>
          </a:prstGeom>
          <a:ln w="412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日期占位符 2"/>
          <p:cNvSpPr>
            <a:spLocks noGrp="1"/>
          </p:cNvSpPr>
          <p:nvPr>
            <p:ph type="dt" sz="half" idx="10"/>
          </p:nvPr>
        </p:nvSpPr>
        <p:spPr/>
        <p:txBody>
          <a:bodyPr/>
          <a:lstStyle/>
          <a:p>
            <a:fld id="{BE032FEE-07ED-4CE2-ABC9-B9C3C0AAC241}" type="datetime1">
              <a:rPr lang="zh-CN" altLang="en-US" smtClean="0"/>
              <a:t>2016/4/8</a:t>
            </a:fld>
            <a:endParaRPr lang="zh-CN" altLang="en-US"/>
          </a:p>
        </p:txBody>
      </p:sp>
      <p:cxnSp>
        <p:nvCxnSpPr>
          <p:cNvPr id="15" name="直接连接符 14"/>
          <p:cNvCxnSpPr>
            <a:stCxn id="5" idx="4"/>
          </p:cNvCxnSpPr>
          <p:nvPr/>
        </p:nvCxnSpPr>
        <p:spPr>
          <a:xfrm>
            <a:off x="1027197" y="2948947"/>
            <a:ext cx="0" cy="813964"/>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11560" y="1348026"/>
            <a:ext cx="4781500" cy="1554480"/>
          </a:xfrm>
          <a:prstGeom prst="rect">
            <a:avLst/>
          </a:prstGeom>
          <a:noFill/>
        </p:spPr>
        <p:txBody>
          <a:bodyPr wrap="square" rtlCol="0">
            <a:spAutoFit/>
          </a:bodyPr>
          <a:lstStyle/>
          <a:p>
            <a:r>
              <a:rPr lang="zh-CN" altLang="en-US" sz="1500" dirty="0" smtClean="0">
                <a:solidFill>
                  <a:srgbClr val="2E90B8"/>
                </a:solidFill>
              </a:rPr>
              <a:t>● </a:t>
            </a:r>
            <a:r>
              <a:rPr lang="zh-CN" altLang="en-US" b="1" dirty="0" smtClean="0">
                <a:solidFill>
                  <a:schemeClr val="bg1"/>
                </a:solidFill>
              </a:rPr>
              <a:t>分布式缓存及系统架构</a:t>
            </a:r>
            <a:endParaRPr lang="en-US" altLang="zh-CN" b="1" dirty="0" smtClean="0">
              <a:solidFill>
                <a:schemeClr val="bg1"/>
              </a:solidFill>
            </a:endParaRPr>
          </a:p>
          <a:p>
            <a:endParaRPr lang="en-US" altLang="zh-CN" sz="1400" dirty="0" smtClean="0">
              <a:solidFill>
                <a:schemeClr val="bg1"/>
              </a:solidFill>
            </a:endParaRPr>
          </a:p>
          <a:p>
            <a:r>
              <a:rPr lang="zh-CN" altLang="en-US" sz="1600" dirty="0" smtClean="0">
                <a:solidFill>
                  <a:schemeClr val="bg1"/>
                </a:solidFill>
              </a:rPr>
              <a:t>          </a:t>
            </a:r>
            <a:endParaRPr lang="en-US" altLang="zh-CN" sz="1600" dirty="0" smtClean="0">
              <a:solidFill>
                <a:schemeClr val="bg1"/>
              </a:solidFill>
            </a:endParaRPr>
          </a:p>
          <a:p>
            <a:endParaRPr lang="en-US" altLang="zh-CN" sz="1600" dirty="0" smtClean="0">
              <a:solidFill>
                <a:schemeClr val="bg1"/>
              </a:solidFill>
            </a:endParaRPr>
          </a:p>
          <a:p>
            <a:endParaRPr lang="en-US" altLang="zh-CN" sz="1600" dirty="0" smtClean="0">
              <a:solidFill>
                <a:schemeClr val="bg1"/>
              </a:solidFill>
            </a:endParaRPr>
          </a:p>
          <a:p>
            <a:endParaRPr lang="en-US" altLang="zh-CN" sz="1600" dirty="0" smtClean="0">
              <a:solidFill>
                <a:schemeClr val="bg1"/>
              </a:solidFill>
            </a:endParaRPr>
          </a:p>
        </p:txBody>
      </p:sp>
      <p:cxnSp>
        <p:nvCxnSpPr>
          <p:cNvPr id="6" name="直接连接符 5"/>
          <p:cNvCxnSpPr/>
          <p:nvPr/>
        </p:nvCxnSpPr>
        <p:spPr>
          <a:xfrm>
            <a:off x="3203848" y="1124744"/>
            <a:ext cx="3672408"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79712" y="452670"/>
            <a:ext cx="5400600" cy="584775"/>
          </a:xfrm>
          <a:prstGeom prst="rect">
            <a:avLst/>
          </a:prstGeom>
          <a:noFill/>
        </p:spPr>
        <p:txBody>
          <a:bodyPr wrap="square" rtlCol="0">
            <a:spAutoFit/>
          </a:bodyPr>
          <a:lstStyle/>
          <a:p>
            <a:r>
              <a:rPr lang="zh-CN" altLang="en-US" sz="3200" dirty="0" smtClean="0">
                <a:solidFill>
                  <a:schemeClr val="bg1"/>
                </a:solidFill>
              </a:rPr>
              <a:t>            研究内容与研究方法</a:t>
            </a:r>
            <a:endParaRPr lang="zh-CN" altLang="en-US" sz="3200" dirty="0">
              <a:solidFill>
                <a:schemeClr val="bg1"/>
              </a:solidFill>
            </a:endParaRPr>
          </a:p>
        </p:txBody>
      </p:sp>
      <p:sp>
        <p:nvSpPr>
          <p:cNvPr id="4" name="日期占位符 3"/>
          <p:cNvSpPr>
            <a:spLocks noGrp="1"/>
          </p:cNvSpPr>
          <p:nvPr>
            <p:ph type="dt" sz="half" idx="10"/>
          </p:nvPr>
        </p:nvSpPr>
        <p:spPr/>
        <p:txBody>
          <a:bodyPr/>
          <a:lstStyle/>
          <a:p>
            <a:fld id="{A74E7605-9296-4B50-B9CC-92AE7A0A042E}" type="datetime1">
              <a:rPr lang="zh-CN" altLang="en-US" smtClean="0"/>
              <a:t>2016/4/8</a:t>
            </a:fld>
            <a:endParaRPr lang="zh-CN" altLang="en-US"/>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772816"/>
            <a:ext cx="6768752" cy="4224887"/>
          </a:xfrm>
          <a:prstGeom prst="rect">
            <a:avLst/>
          </a:prstGeom>
        </p:spPr>
      </p:pic>
      <p:sp>
        <p:nvSpPr>
          <p:cNvPr id="14" name="TextBox 13"/>
          <p:cNvSpPr txBox="1"/>
          <p:nvPr/>
        </p:nvSpPr>
        <p:spPr>
          <a:xfrm>
            <a:off x="4283968" y="6052646"/>
            <a:ext cx="720080" cy="369332"/>
          </a:xfrm>
          <a:prstGeom prst="rect">
            <a:avLst/>
          </a:prstGeom>
          <a:noFill/>
        </p:spPr>
        <p:txBody>
          <a:bodyPr wrap="square" rtlCol="0">
            <a:spAutoFit/>
          </a:bodyPr>
          <a:lstStyle/>
          <a:p>
            <a:r>
              <a:rPr lang="zh-CN" altLang="en-US" b="1" dirty="0" smtClean="0">
                <a:solidFill>
                  <a:schemeClr val="bg1"/>
                </a:solidFill>
              </a:rPr>
              <a:t>图</a:t>
            </a:r>
            <a:r>
              <a:rPr lang="zh-CN" altLang="en-US" b="1" dirty="0">
                <a:solidFill>
                  <a:schemeClr val="bg1"/>
                </a:solidFill>
              </a:rPr>
              <a:t>一</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95536" y="1268760"/>
            <a:ext cx="8568952" cy="1798320"/>
          </a:xfrm>
          <a:prstGeom prst="rect">
            <a:avLst/>
          </a:prstGeom>
          <a:noFill/>
        </p:spPr>
        <p:txBody>
          <a:bodyPr wrap="square" rtlCol="0">
            <a:spAutoFit/>
          </a:bodyPr>
          <a:lstStyle/>
          <a:p>
            <a:r>
              <a:rPr lang="zh-CN" altLang="en-US" sz="1500" dirty="0" smtClean="0">
                <a:solidFill>
                  <a:srgbClr val="2E90B8"/>
                </a:solidFill>
              </a:rPr>
              <a:t>● </a:t>
            </a:r>
            <a:r>
              <a:rPr lang="zh-CN" altLang="en-US" b="1" dirty="0" smtClean="0">
                <a:solidFill>
                  <a:schemeClr val="bg1"/>
                </a:solidFill>
              </a:rPr>
              <a:t>分布式缓存数据一致性问题的产生</a:t>
            </a:r>
            <a:endParaRPr lang="en-US" altLang="zh-CN" b="1" dirty="0" smtClean="0">
              <a:solidFill>
                <a:schemeClr val="bg1"/>
              </a:solidFill>
            </a:endParaRPr>
          </a:p>
          <a:p>
            <a:endParaRPr lang="en-US" altLang="zh-CN" sz="1400" dirty="0" smtClean="0">
              <a:solidFill>
                <a:schemeClr val="bg1"/>
              </a:solidFill>
            </a:endParaRPr>
          </a:p>
          <a:p>
            <a:r>
              <a:rPr lang="zh-CN" altLang="en-US" sz="1600" dirty="0" smtClean="0">
                <a:solidFill>
                  <a:schemeClr val="bg1"/>
                </a:solidFill>
              </a:rPr>
              <a:t>          </a:t>
            </a:r>
            <a:r>
              <a:rPr lang="zh-CN" altLang="en-US" sz="1600" b="1" dirty="0" smtClean="0">
                <a:solidFill>
                  <a:schemeClr val="bg1"/>
                </a:solidFill>
              </a:rPr>
              <a:t>当请求操作序列发送到各个代理服务器到达时间不一致时候，会产生缓存数据不一致的情况，如图一所示</a:t>
            </a:r>
            <a:endParaRPr lang="en-US" altLang="zh-CN" sz="1600" b="1" dirty="0" smtClean="0">
              <a:solidFill>
                <a:schemeClr val="bg1"/>
              </a:solidFill>
            </a:endParaRPr>
          </a:p>
          <a:p>
            <a:endParaRPr lang="en-US" altLang="zh-CN" sz="1600" dirty="0" smtClean="0">
              <a:solidFill>
                <a:schemeClr val="bg1"/>
              </a:solidFill>
            </a:endParaRPr>
          </a:p>
          <a:p>
            <a:endParaRPr lang="en-US" altLang="zh-CN" sz="1600" dirty="0" smtClean="0">
              <a:solidFill>
                <a:schemeClr val="bg1"/>
              </a:solidFill>
            </a:endParaRPr>
          </a:p>
          <a:p>
            <a:endParaRPr lang="en-US" altLang="zh-CN" sz="1600" dirty="0" smtClean="0">
              <a:solidFill>
                <a:schemeClr val="bg1"/>
              </a:solidFill>
            </a:endParaRPr>
          </a:p>
        </p:txBody>
      </p:sp>
      <p:cxnSp>
        <p:nvCxnSpPr>
          <p:cNvPr id="6" name="直接连接符 5"/>
          <p:cNvCxnSpPr/>
          <p:nvPr/>
        </p:nvCxnSpPr>
        <p:spPr>
          <a:xfrm>
            <a:off x="3203848" y="980728"/>
            <a:ext cx="3528392"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07704" y="332656"/>
            <a:ext cx="5832648" cy="584775"/>
          </a:xfrm>
          <a:prstGeom prst="rect">
            <a:avLst/>
          </a:prstGeom>
          <a:noFill/>
        </p:spPr>
        <p:txBody>
          <a:bodyPr wrap="square" rtlCol="0">
            <a:spAutoFit/>
          </a:bodyPr>
          <a:lstStyle/>
          <a:p>
            <a:r>
              <a:rPr lang="zh-CN" altLang="en-US" sz="3200" dirty="0" smtClean="0">
                <a:solidFill>
                  <a:schemeClr val="bg1"/>
                </a:solidFill>
              </a:rPr>
              <a:t>            研究内容与研究方法</a:t>
            </a:r>
            <a:endParaRPr lang="zh-CN" altLang="en-US" sz="3200" dirty="0">
              <a:solidFill>
                <a:schemeClr val="bg1"/>
              </a:solidFill>
            </a:endParaRPr>
          </a:p>
        </p:txBody>
      </p:sp>
      <p:sp>
        <p:nvSpPr>
          <p:cNvPr id="4" name="日期占位符 3"/>
          <p:cNvSpPr>
            <a:spLocks noGrp="1"/>
          </p:cNvSpPr>
          <p:nvPr>
            <p:ph type="dt" sz="half" idx="10"/>
          </p:nvPr>
        </p:nvSpPr>
        <p:spPr/>
        <p:txBody>
          <a:bodyPr/>
          <a:lstStyle/>
          <a:p>
            <a:fld id="{A74E7605-9296-4B50-B9CC-92AE7A0A042E}" type="datetime1">
              <a:rPr lang="zh-CN" altLang="en-US" smtClean="0"/>
              <a:t>2016/4/8</a:t>
            </a:fld>
            <a:endParaRPr lang="zh-CN" altLang="en-US"/>
          </a:p>
        </p:txBody>
      </p:sp>
      <p:sp>
        <p:nvSpPr>
          <p:cNvPr id="17" name="TextBox 16"/>
          <p:cNvSpPr txBox="1"/>
          <p:nvPr/>
        </p:nvSpPr>
        <p:spPr>
          <a:xfrm>
            <a:off x="4301970" y="6093296"/>
            <a:ext cx="756084" cy="338554"/>
          </a:xfrm>
          <a:prstGeom prst="rect">
            <a:avLst/>
          </a:prstGeom>
          <a:noFill/>
        </p:spPr>
        <p:txBody>
          <a:bodyPr wrap="square" rtlCol="0">
            <a:spAutoFit/>
          </a:bodyPr>
          <a:lstStyle/>
          <a:p>
            <a:r>
              <a:rPr lang="zh-CN" altLang="en-US" sz="1600" b="1" dirty="0" smtClean="0">
                <a:solidFill>
                  <a:schemeClr val="bg1"/>
                </a:solidFill>
              </a:rPr>
              <a:t>图一</a:t>
            </a:r>
            <a:endParaRPr lang="zh-CN" altLang="en-US" sz="1600" b="1" dirty="0">
              <a:solidFill>
                <a:schemeClr val="bg1"/>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564904"/>
            <a:ext cx="7132398" cy="324036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80585"/>
            <a:ext cx="9144000" cy="954107"/>
          </a:xfrm>
          <a:prstGeom prst="rect">
            <a:avLst/>
          </a:prstGeom>
          <a:noFill/>
        </p:spPr>
        <p:txBody>
          <a:bodyPr wrap="square" rtlCol="0">
            <a:spAutoFit/>
          </a:bodyPr>
          <a:lstStyle/>
          <a:p>
            <a:pPr algn="ctr"/>
            <a:r>
              <a:rPr lang="zh-CN" altLang="en-US" sz="3200" b="1" dirty="0">
                <a:solidFill>
                  <a:schemeClr val="bg1"/>
                </a:solidFill>
                <a:latin typeface="新宋体" pitchFamily="49" charset="-122"/>
                <a:ea typeface="新宋体" pitchFamily="49" charset="-122"/>
                <a:cs typeface="Arial" pitchFamily="34" charset="0"/>
              </a:rPr>
              <a:t>研究内容与研究方法</a:t>
            </a:r>
          </a:p>
          <a:p>
            <a:pPr algn="ctr"/>
            <a:endParaRPr lang="zh-CN" altLang="en-US" sz="2400" dirty="0">
              <a:solidFill>
                <a:srgbClr val="DFE0E2"/>
              </a:solidFill>
              <a:latin typeface="Arial" pitchFamily="34" charset="0"/>
              <a:ea typeface="微软雅黑" pitchFamily="34" charset="-122"/>
              <a:cs typeface="Arial" pitchFamily="34" charset="0"/>
            </a:endParaRPr>
          </a:p>
        </p:txBody>
      </p:sp>
      <p:cxnSp>
        <p:nvCxnSpPr>
          <p:cNvPr id="7" name="直接连接符 6"/>
          <p:cNvCxnSpPr/>
          <p:nvPr/>
        </p:nvCxnSpPr>
        <p:spPr>
          <a:xfrm>
            <a:off x="2771800" y="1052736"/>
            <a:ext cx="3672408"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61608" y="2514091"/>
            <a:ext cx="6228000" cy="0"/>
          </a:xfrm>
          <a:prstGeom prst="line">
            <a:avLst/>
          </a:prstGeom>
          <a:ln>
            <a:solidFill>
              <a:srgbClr val="DFE0E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01553" y="4867214"/>
            <a:ext cx="581925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83" name="圆角矩形 3082"/>
          <p:cNvSpPr/>
          <p:nvPr/>
        </p:nvSpPr>
        <p:spPr>
          <a:xfrm>
            <a:off x="1061608" y="1785794"/>
            <a:ext cx="36000" cy="97113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1455834" y="2584767"/>
            <a:ext cx="45719" cy="28604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971600" y="1584000"/>
            <a:ext cx="201563" cy="192021"/>
          </a:xfrm>
          <a:prstGeom prst="ellipse">
            <a:avLst/>
          </a:prstGeom>
          <a:solidFill>
            <a:srgbClr val="2E90B8"/>
          </a:solidFill>
          <a:ln>
            <a:solidFill>
              <a:srgbClr val="2E90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1173162" y="1495344"/>
            <a:ext cx="5055022" cy="369332"/>
          </a:xfrm>
          <a:prstGeom prst="rect">
            <a:avLst/>
          </a:prstGeom>
          <a:noFill/>
        </p:spPr>
        <p:txBody>
          <a:bodyPr wrap="square" rtlCol="0">
            <a:spAutoFit/>
          </a:bodyPr>
          <a:lstStyle/>
          <a:p>
            <a:r>
              <a:rPr lang="zh-CN" altLang="en-US" b="1" dirty="0" smtClean="0">
                <a:solidFill>
                  <a:schemeClr val="bg1"/>
                </a:solidFill>
                <a:ea typeface="新宋体" pitchFamily="49" charset="-122"/>
              </a:rPr>
              <a:t>每个缓存站点之间数据的一致性维护</a:t>
            </a:r>
            <a:endParaRPr lang="zh-CN" altLang="en-US" b="1" dirty="0">
              <a:solidFill>
                <a:schemeClr val="bg1"/>
              </a:solidFill>
              <a:ea typeface="新宋体" pitchFamily="49" charset="-122"/>
            </a:endParaRPr>
          </a:p>
        </p:txBody>
      </p:sp>
      <p:sp>
        <p:nvSpPr>
          <p:cNvPr id="24" name="TextBox 23"/>
          <p:cNvSpPr txBox="1"/>
          <p:nvPr/>
        </p:nvSpPr>
        <p:spPr>
          <a:xfrm>
            <a:off x="1187624" y="1970542"/>
            <a:ext cx="6408712" cy="338554"/>
          </a:xfrm>
          <a:prstGeom prst="rect">
            <a:avLst/>
          </a:prstGeom>
          <a:noFill/>
        </p:spPr>
        <p:txBody>
          <a:bodyPr wrap="square" rtlCol="0">
            <a:spAutoFit/>
          </a:bodyPr>
          <a:lstStyle/>
          <a:p>
            <a:r>
              <a:rPr lang="en-US" altLang="zh-CN" sz="1600" b="1" dirty="0" smtClean="0">
                <a:solidFill>
                  <a:schemeClr val="bg1"/>
                </a:solidFill>
                <a:latin typeface="Times New Roman" pitchFamily="18" charset="0"/>
                <a:cs typeface="Times New Roman" pitchFamily="18" charset="0"/>
              </a:rPr>
              <a:t>AST(Address Space Transformation) </a:t>
            </a:r>
            <a:r>
              <a:rPr lang="zh-CN" altLang="en-US" sz="1600" b="1" dirty="0" smtClean="0">
                <a:solidFill>
                  <a:schemeClr val="bg1"/>
                </a:solidFill>
                <a:latin typeface="Times New Roman" pitchFamily="18" charset="0"/>
                <a:cs typeface="Times New Roman" pitchFamily="18" charset="0"/>
              </a:rPr>
              <a:t>地址空间转换技术</a:t>
            </a:r>
            <a:endParaRPr lang="zh-CN" altLang="en-US" sz="1600" b="1" dirty="0">
              <a:solidFill>
                <a:schemeClr val="bg1"/>
              </a:solidFill>
              <a:latin typeface="Times New Roman" pitchFamily="18" charset="0"/>
              <a:cs typeface="Times New Roman" pitchFamily="18" charset="0"/>
            </a:endParaRPr>
          </a:p>
        </p:txBody>
      </p:sp>
      <p:sp>
        <p:nvSpPr>
          <p:cNvPr id="26" name="TextBox 25"/>
          <p:cNvSpPr txBox="1"/>
          <p:nvPr/>
        </p:nvSpPr>
        <p:spPr>
          <a:xfrm>
            <a:off x="1619672" y="2587648"/>
            <a:ext cx="7524328" cy="338554"/>
          </a:xfrm>
          <a:prstGeom prst="rect">
            <a:avLst/>
          </a:prstGeom>
          <a:noFill/>
        </p:spPr>
        <p:txBody>
          <a:bodyPr wrap="square" rtlCol="0">
            <a:spAutoFit/>
          </a:bodyPr>
          <a:lstStyle/>
          <a:p>
            <a:r>
              <a:rPr lang="zh-CN" altLang="en-US" sz="1600" b="1" dirty="0" smtClean="0">
                <a:solidFill>
                  <a:schemeClr val="bg1"/>
                </a:solidFill>
              </a:rPr>
              <a:t> </a:t>
            </a:r>
            <a:endParaRPr lang="zh-CN" altLang="en-US" sz="1600" b="1" dirty="0">
              <a:solidFill>
                <a:schemeClr val="bg1"/>
              </a:solidFill>
            </a:endParaRPr>
          </a:p>
        </p:txBody>
      </p:sp>
      <p:sp>
        <p:nvSpPr>
          <p:cNvPr id="2" name="日期占位符 1"/>
          <p:cNvSpPr>
            <a:spLocks noGrp="1"/>
          </p:cNvSpPr>
          <p:nvPr>
            <p:ph type="dt" sz="half" idx="10"/>
          </p:nvPr>
        </p:nvSpPr>
        <p:spPr/>
        <p:txBody>
          <a:bodyPr/>
          <a:lstStyle/>
          <a:p>
            <a:fld id="{A4972D64-D91A-42D1-A2F8-84721E1717CC}" type="datetime1">
              <a:rPr lang="zh-CN" altLang="en-US" smtClean="0"/>
              <a:t>2016/4/8</a:t>
            </a:fld>
            <a:endParaRPr lang="zh-CN" altLang="en-US"/>
          </a:p>
        </p:txBody>
      </p:sp>
      <p:sp>
        <p:nvSpPr>
          <p:cNvPr id="3" name="TextBox 2"/>
          <p:cNvSpPr txBox="1"/>
          <p:nvPr/>
        </p:nvSpPr>
        <p:spPr>
          <a:xfrm>
            <a:off x="1820335" y="2742018"/>
            <a:ext cx="5580474" cy="2103120"/>
          </a:xfrm>
          <a:prstGeom prst="rect">
            <a:avLst/>
          </a:prstGeom>
          <a:noFill/>
        </p:spPr>
        <p:txBody>
          <a:bodyPr wrap="square" rtlCol="0">
            <a:spAutoFit/>
          </a:bodyPr>
          <a:lstStyle/>
          <a:p>
            <a:r>
              <a:rPr lang="zh-CN" altLang="en-US" b="1" dirty="0" smtClean="0">
                <a:solidFill>
                  <a:schemeClr val="bg1"/>
                </a:solidFill>
                <a:latin typeface="Times New Roman" pitchFamily="18" charset="0"/>
                <a:cs typeface="Times New Roman" pitchFamily="18" charset="0"/>
              </a:rPr>
              <a:t>主要难点</a:t>
            </a:r>
            <a:endParaRPr lang="en-US" altLang="zh-CN" b="1" dirty="0" smtClean="0">
              <a:solidFill>
                <a:schemeClr val="bg1"/>
              </a:solidFill>
              <a:latin typeface="Times New Roman" pitchFamily="18" charset="0"/>
              <a:cs typeface="Times New Roman" pitchFamily="18" charset="0"/>
            </a:endParaRPr>
          </a:p>
          <a:p>
            <a:endParaRPr lang="en-US" altLang="zh-CN" b="1" dirty="0" smtClean="0">
              <a:solidFill>
                <a:schemeClr val="bg1"/>
              </a:solidFill>
              <a:latin typeface="Times New Roman" pitchFamily="18" charset="0"/>
              <a:cs typeface="Times New Roman" pitchFamily="18" charset="0"/>
            </a:endParaRPr>
          </a:p>
          <a:p>
            <a:r>
              <a:rPr lang="zh-CN" altLang="en-US" sz="1600" b="1" dirty="0" smtClean="0">
                <a:solidFill>
                  <a:schemeClr val="bg1"/>
                </a:solidFill>
                <a:latin typeface="Times New Roman" pitchFamily="18" charset="0"/>
                <a:cs typeface="Times New Roman" pitchFamily="18" charset="0"/>
              </a:rPr>
              <a:t>① 地址空间回溯的支持：</a:t>
            </a:r>
            <a:r>
              <a:rPr lang="en-US" altLang="zh-CN" sz="1600" b="1" dirty="0" smtClean="0">
                <a:solidFill>
                  <a:schemeClr val="bg1"/>
                </a:solidFill>
                <a:latin typeface="Times New Roman" pitchFamily="18" charset="0"/>
                <a:cs typeface="Times New Roman" pitchFamily="18" charset="0"/>
              </a:rPr>
              <a:t>AST</a:t>
            </a:r>
            <a:r>
              <a:rPr lang="zh-CN" altLang="en-US" sz="1600" b="1" dirty="0" smtClean="0">
                <a:solidFill>
                  <a:schemeClr val="bg1"/>
                </a:solidFill>
                <a:latin typeface="Times New Roman" pitchFamily="18" charset="0"/>
                <a:cs typeface="Times New Roman" pitchFamily="18" charset="0"/>
              </a:rPr>
              <a:t>的回溯操作需要保存</a:t>
            </a:r>
            <a:r>
              <a:rPr lang="en-US" altLang="zh-CN" sz="1600" b="1" dirty="0" smtClean="0">
                <a:solidFill>
                  <a:schemeClr val="bg1"/>
                </a:solidFill>
                <a:latin typeface="Times New Roman" pitchFamily="18" charset="0"/>
                <a:cs typeface="Times New Roman" pitchFamily="18" charset="0"/>
              </a:rPr>
              <a:t>web object</a:t>
            </a:r>
            <a:r>
              <a:rPr lang="zh-CN" altLang="en-US" sz="1600" b="1" dirty="0" smtClean="0">
                <a:solidFill>
                  <a:schemeClr val="bg1"/>
                </a:solidFill>
                <a:latin typeface="Times New Roman" pitchFamily="18" charset="0"/>
                <a:cs typeface="Times New Roman" pitchFamily="18" charset="0"/>
              </a:rPr>
              <a:t>的历史替换记录，这将会导致占用缓存过多的空间，使得缓存空间无限增大</a:t>
            </a:r>
            <a:endParaRPr lang="en-US" altLang="zh-CN" sz="1600" b="1" dirty="0" smtClean="0">
              <a:solidFill>
                <a:schemeClr val="bg1"/>
              </a:solidFill>
              <a:latin typeface="Times New Roman" pitchFamily="18" charset="0"/>
              <a:cs typeface="Times New Roman" pitchFamily="18" charset="0"/>
            </a:endParaRPr>
          </a:p>
          <a:p>
            <a:endParaRPr lang="en-US" altLang="zh-CN" sz="1600" b="1" dirty="0" smtClean="0">
              <a:solidFill>
                <a:schemeClr val="bg1"/>
              </a:solidFill>
              <a:latin typeface="Times New Roman" pitchFamily="18" charset="0"/>
              <a:cs typeface="Times New Roman" pitchFamily="18" charset="0"/>
            </a:endParaRPr>
          </a:p>
          <a:p>
            <a:r>
              <a:rPr lang="zh-CN" altLang="en-US" sz="1600" b="1" dirty="0" smtClean="0">
                <a:solidFill>
                  <a:schemeClr val="bg1"/>
                </a:solidFill>
                <a:latin typeface="Times New Roman" pitchFamily="18" charset="0"/>
                <a:cs typeface="Times New Roman" pitchFamily="18" charset="0"/>
              </a:rPr>
              <a:t>② 每个请求的时间向量表示，如何确定向量之间的全序关系</a:t>
            </a:r>
            <a:endParaRPr lang="en-US" altLang="zh-CN" sz="1600" b="1" dirty="0" smtClean="0">
              <a:solidFill>
                <a:schemeClr val="bg1"/>
              </a:solidFill>
              <a:latin typeface="Times New Roman" pitchFamily="18" charset="0"/>
              <a:cs typeface="Times New Roman" pitchFamily="18" charset="0"/>
            </a:endParaRPr>
          </a:p>
          <a:p>
            <a:endParaRPr lang="zh-CN" altLang="en-US" sz="1600" b="1" dirty="0">
              <a:solidFill>
                <a:schemeClr val="bg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7622" y="2825395"/>
            <a:ext cx="112713" cy="10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27584" y="1700809"/>
            <a:ext cx="4536504" cy="4047262"/>
          </a:xfrm>
          <a:prstGeom prst="rect">
            <a:avLst/>
          </a:prstGeom>
          <a:noFill/>
        </p:spPr>
        <p:txBody>
          <a:bodyPr wrap="square" rtlCol="0">
            <a:spAutoFit/>
          </a:bodyPr>
          <a:lstStyle/>
          <a:p>
            <a:r>
              <a:rPr lang="zh-CN" altLang="en-US" sz="1500" dirty="0" smtClean="0">
                <a:solidFill>
                  <a:srgbClr val="2E90B8"/>
                </a:solidFill>
              </a:rPr>
              <a:t>● </a:t>
            </a:r>
            <a:r>
              <a:rPr lang="zh-CN" altLang="en-US" b="1" dirty="0" smtClean="0">
                <a:solidFill>
                  <a:schemeClr val="bg1"/>
                </a:solidFill>
              </a:rPr>
              <a:t>单个缓存的替换策略</a:t>
            </a:r>
            <a:endParaRPr lang="en-US" altLang="zh-CN" b="1" dirty="0" smtClean="0">
              <a:solidFill>
                <a:schemeClr val="bg1"/>
              </a:solidFill>
            </a:endParaRPr>
          </a:p>
          <a:p>
            <a:pPr>
              <a:spcBef>
                <a:spcPts val="600"/>
              </a:spcBef>
            </a:pPr>
            <a:r>
              <a:rPr lang="en-US" altLang="zh-CN" b="1" dirty="0" smtClean="0">
                <a:solidFill>
                  <a:schemeClr val="bg1"/>
                </a:solidFill>
              </a:rPr>
              <a:t>     </a:t>
            </a:r>
            <a:r>
              <a:rPr lang="zh-CN" altLang="en-US" sz="1400" b="1" dirty="0" smtClean="0">
                <a:solidFill>
                  <a:schemeClr val="bg1"/>
                </a:solidFill>
              </a:rPr>
              <a:t>基于 </a:t>
            </a:r>
            <a:r>
              <a:rPr lang="en-US" altLang="zh-CN" sz="1400" b="1" dirty="0" smtClean="0">
                <a:solidFill>
                  <a:schemeClr val="bg1"/>
                </a:solidFill>
                <a:latin typeface="Times New Roman" pitchFamily="18" charset="0"/>
                <a:cs typeface="Times New Roman" pitchFamily="18" charset="0"/>
              </a:rPr>
              <a:t>K. </a:t>
            </a:r>
            <a:r>
              <a:rPr lang="en-US" altLang="zh-CN" sz="1400" b="1" dirty="0" err="1" smtClean="0">
                <a:solidFill>
                  <a:schemeClr val="bg1"/>
                </a:solidFill>
                <a:latin typeface="Times New Roman" pitchFamily="18" charset="0"/>
                <a:cs typeface="Times New Roman" pitchFamily="18" charset="0"/>
              </a:rPr>
              <a:t>Psounis</a:t>
            </a:r>
            <a:r>
              <a:rPr lang="en-US" altLang="zh-CN" sz="1400" b="1" dirty="0" smtClean="0">
                <a:solidFill>
                  <a:schemeClr val="bg1"/>
                </a:solidFill>
              </a:rPr>
              <a:t>, </a:t>
            </a:r>
            <a:r>
              <a:rPr lang="zh-CN" altLang="en-US" sz="1400" b="1" dirty="0" smtClean="0">
                <a:solidFill>
                  <a:schemeClr val="bg1"/>
                </a:solidFill>
              </a:rPr>
              <a:t>和</a:t>
            </a:r>
            <a:r>
              <a:rPr lang="en-US" altLang="zh-CN" sz="1400" b="1" dirty="0" smtClean="0">
                <a:solidFill>
                  <a:schemeClr val="bg1"/>
                </a:solidFill>
              </a:rPr>
              <a:t>B. </a:t>
            </a:r>
            <a:r>
              <a:rPr lang="en-US" altLang="zh-CN" sz="1400" b="1" dirty="0" err="1" smtClean="0">
                <a:solidFill>
                  <a:schemeClr val="bg1"/>
                </a:solidFill>
                <a:latin typeface="Times New Roman" pitchFamily="18" charset="0"/>
                <a:cs typeface="Times New Roman" pitchFamily="18" charset="0"/>
              </a:rPr>
              <a:t>Prabhakar</a:t>
            </a:r>
            <a:r>
              <a:rPr lang="zh-CN" altLang="en-US" sz="1400" b="1" dirty="0" smtClean="0">
                <a:solidFill>
                  <a:schemeClr val="bg1"/>
                </a:solidFill>
                <a:latin typeface="Times New Roman" pitchFamily="18" charset="0"/>
                <a:cs typeface="Times New Roman" pitchFamily="18" charset="0"/>
              </a:rPr>
              <a:t>在</a:t>
            </a:r>
            <a:r>
              <a:rPr lang="en-US" altLang="zh-CN" sz="1400" b="1" dirty="0" smtClean="0">
                <a:solidFill>
                  <a:schemeClr val="bg1"/>
                </a:solidFill>
                <a:latin typeface="Times New Roman" pitchFamily="18" charset="0"/>
                <a:cs typeface="Times New Roman" pitchFamily="18" charset="0"/>
              </a:rPr>
              <a:t>Transactions on Networking</a:t>
            </a:r>
            <a:r>
              <a:rPr lang="zh-CN" altLang="en-US" sz="1400" b="1" dirty="0" smtClean="0">
                <a:solidFill>
                  <a:schemeClr val="bg1"/>
                </a:solidFill>
                <a:latin typeface="Times New Roman" pitchFamily="18" charset="0"/>
                <a:cs typeface="Times New Roman" pitchFamily="18" charset="0"/>
              </a:rPr>
              <a:t>刊物上发表的论文</a:t>
            </a:r>
            <a:r>
              <a:rPr lang="en-US" altLang="zh-CN" sz="1400" b="1" dirty="0" smtClean="0">
                <a:solidFill>
                  <a:schemeClr val="bg1"/>
                </a:solidFill>
                <a:latin typeface="Times New Roman" pitchFamily="18" charset="0"/>
                <a:cs typeface="Times New Roman" pitchFamily="18" charset="0"/>
              </a:rPr>
              <a:t>Efficient Randomized Web-Cache Replacement Schemes Using Samples From Past Eviction Times</a:t>
            </a:r>
            <a:r>
              <a:rPr lang="zh-CN" altLang="en-US" sz="1400" b="1" dirty="0" smtClean="0">
                <a:solidFill>
                  <a:schemeClr val="bg1"/>
                </a:solidFill>
                <a:latin typeface="Times New Roman" pitchFamily="18" charset="0"/>
                <a:cs typeface="Times New Roman" pitchFamily="18" charset="0"/>
              </a:rPr>
              <a:t>，对随机替换策略进行优化，使得更加符合</a:t>
            </a:r>
            <a:r>
              <a:rPr lang="zh-CN" altLang="en-US" sz="1400" b="1" dirty="0" smtClean="0">
                <a:solidFill>
                  <a:schemeClr val="bg1"/>
                </a:solidFill>
              </a:rPr>
              <a:t>残疾人无障碍自理智能控制监管平台数据统计模块的实际情况。该算法的核心伪代码如右边所示</a:t>
            </a:r>
            <a:endParaRPr lang="en-US" altLang="zh-CN" sz="1400" b="1" dirty="0" smtClean="0">
              <a:solidFill>
                <a:schemeClr val="bg1"/>
              </a:solidFill>
            </a:endParaRPr>
          </a:p>
          <a:p>
            <a:endParaRPr lang="en-US" altLang="zh-CN" sz="1400" b="1" dirty="0" smtClean="0">
              <a:solidFill>
                <a:schemeClr val="bg1"/>
              </a:solidFill>
            </a:endParaRPr>
          </a:p>
          <a:p>
            <a:r>
              <a:rPr lang="zh-CN" altLang="en-US" sz="1600" b="1" dirty="0" smtClean="0">
                <a:solidFill>
                  <a:schemeClr val="bg1"/>
                </a:solidFill>
              </a:rPr>
              <a:t> </a:t>
            </a:r>
            <a:r>
              <a:rPr lang="zh-CN" altLang="en-US" sz="1200" b="1" dirty="0">
                <a:solidFill>
                  <a:srgbClr val="2E90B8"/>
                </a:solidFill>
              </a:rPr>
              <a:t>●</a:t>
            </a:r>
            <a:r>
              <a:rPr lang="zh-CN" altLang="en-US" sz="1200" b="1" dirty="0" smtClean="0">
                <a:solidFill>
                  <a:schemeClr val="bg1"/>
                </a:solidFill>
              </a:rPr>
              <a:t> </a:t>
            </a:r>
            <a:r>
              <a:rPr lang="zh-CN" altLang="en-US" sz="1600" b="1" dirty="0" smtClean="0">
                <a:solidFill>
                  <a:schemeClr val="bg1"/>
                </a:solidFill>
              </a:rPr>
              <a:t>优化内容</a:t>
            </a:r>
            <a:endParaRPr lang="en-US" altLang="zh-CN" sz="1600" b="1" dirty="0" smtClean="0">
              <a:solidFill>
                <a:schemeClr val="bg1"/>
              </a:solidFill>
            </a:endParaRPr>
          </a:p>
          <a:p>
            <a:pPr>
              <a:spcBef>
                <a:spcPts val="600"/>
              </a:spcBef>
            </a:pPr>
            <a:r>
              <a:rPr lang="en-US" altLang="zh-CN" sz="1600" b="1" dirty="0" smtClean="0">
                <a:solidFill>
                  <a:schemeClr val="bg1"/>
                </a:solidFill>
              </a:rPr>
              <a:t>     </a:t>
            </a:r>
            <a:r>
              <a:rPr lang="zh-CN" altLang="en-US" sz="1400" b="1" dirty="0" smtClean="0">
                <a:solidFill>
                  <a:schemeClr val="bg1"/>
                </a:solidFill>
              </a:rPr>
              <a:t>① </a:t>
            </a:r>
            <a:r>
              <a:rPr lang="en-US" altLang="zh-CN" sz="1400" b="1" dirty="0" smtClean="0">
                <a:solidFill>
                  <a:srgbClr val="2E90B8"/>
                </a:solidFill>
                <a:latin typeface="Times New Roman" pitchFamily="18" charset="0"/>
                <a:cs typeface="Times New Roman" pitchFamily="18" charset="0"/>
              </a:rPr>
              <a:t>N</a:t>
            </a:r>
            <a:r>
              <a:rPr lang="zh-CN" altLang="en-US" sz="1400" b="1" dirty="0" smtClean="0">
                <a:solidFill>
                  <a:schemeClr val="bg1"/>
                </a:solidFill>
                <a:latin typeface="Times New Roman" pitchFamily="18" charset="0"/>
                <a:cs typeface="Times New Roman" pitchFamily="18" charset="0"/>
              </a:rPr>
              <a:t>和</a:t>
            </a:r>
            <a:r>
              <a:rPr lang="en-US" altLang="zh-CN" sz="1400" b="1" dirty="0" smtClean="0">
                <a:solidFill>
                  <a:srgbClr val="2E90B8"/>
                </a:solidFill>
                <a:latin typeface="Times New Roman" pitchFamily="18" charset="0"/>
                <a:cs typeface="Times New Roman" pitchFamily="18" charset="0"/>
              </a:rPr>
              <a:t>M</a:t>
            </a:r>
            <a:r>
              <a:rPr lang="zh-CN" altLang="en-US" sz="1400" b="1" dirty="0" smtClean="0">
                <a:solidFill>
                  <a:schemeClr val="bg1"/>
                </a:solidFill>
                <a:latin typeface="Times New Roman" pitchFamily="18" charset="0"/>
                <a:cs typeface="Times New Roman" pitchFamily="18" charset="0"/>
              </a:rPr>
              <a:t>的取值对于整个替换策略的性能起着至关重要的作用，因此如何选择这两个值，使得替换策略更加适合数据统计模块</a:t>
            </a:r>
            <a:endParaRPr lang="en-US" altLang="zh-CN" sz="1400" b="1" dirty="0" smtClean="0">
              <a:solidFill>
                <a:schemeClr val="bg1"/>
              </a:solidFill>
              <a:latin typeface="Times New Roman" pitchFamily="18" charset="0"/>
              <a:cs typeface="Times New Roman" pitchFamily="18" charset="0"/>
            </a:endParaRPr>
          </a:p>
          <a:p>
            <a:pPr>
              <a:spcBef>
                <a:spcPts val="600"/>
              </a:spcBef>
            </a:pPr>
            <a:r>
              <a:rPr lang="zh-CN" altLang="en-US" sz="1400" b="1" dirty="0" smtClean="0">
                <a:solidFill>
                  <a:schemeClr val="bg1"/>
                </a:solidFill>
                <a:latin typeface="Times New Roman" pitchFamily="18" charset="0"/>
                <a:cs typeface="Times New Roman" pitchFamily="18" charset="0"/>
              </a:rPr>
              <a:t>    ② </a:t>
            </a:r>
            <a:r>
              <a:rPr lang="en-US" altLang="zh-CN" sz="1400" b="1" dirty="0" smtClean="0">
                <a:solidFill>
                  <a:srgbClr val="00B0F0"/>
                </a:solidFill>
                <a:latin typeface="Times New Roman" pitchFamily="18" charset="0"/>
                <a:cs typeface="Times New Roman" pitchFamily="18" charset="0"/>
              </a:rPr>
              <a:t>utility</a:t>
            </a:r>
            <a:r>
              <a:rPr lang="zh-CN" altLang="en-US" sz="1400" b="1" dirty="0" smtClean="0">
                <a:solidFill>
                  <a:srgbClr val="00B0F0"/>
                </a:solidFill>
                <a:latin typeface="Times New Roman" pitchFamily="18" charset="0"/>
                <a:cs typeface="Times New Roman" pitchFamily="18" charset="0"/>
              </a:rPr>
              <a:t> </a:t>
            </a:r>
            <a:r>
              <a:rPr lang="en-US" altLang="zh-CN" sz="1400" b="1" dirty="0" smtClean="0">
                <a:solidFill>
                  <a:srgbClr val="00B0F0"/>
                </a:solidFill>
                <a:latin typeface="Times New Roman" pitchFamily="18" charset="0"/>
                <a:cs typeface="Times New Roman" pitchFamily="18" charset="0"/>
              </a:rPr>
              <a:t>Function</a:t>
            </a:r>
            <a:endParaRPr lang="en-US" altLang="zh-CN" sz="1600" dirty="0" smtClean="0">
              <a:solidFill>
                <a:srgbClr val="00B0F0"/>
              </a:solidFill>
            </a:endParaRPr>
          </a:p>
          <a:p>
            <a:endParaRPr lang="en-US" altLang="zh-CN" sz="1600" dirty="0" smtClean="0">
              <a:solidFill>
                <a:schemeClr val="bg1"/>
              </a:solidFill>
            </a:endParaRPr>
          </a:p>
          <a:p>
            <a:endParaRPr lang="en-US" altLang="zh-CN" sz="1600" dirty="0" smtClean="0">
              <a:solidFill>
                <a:schemeClr val="bg1"/>
              </a:solidFill>
            </a:endParaRPr>
          </a:p>
          <a:p>
            <a:endParaRPr lang="en-US" altLang="zh-CN" sz="1600" dirty="0" smtClean="0">
              <a:solidFill>
                <a:schemeClr val="bg1"/>
              </a:solidFill>
            </a:endParaRPr>
          </a:p>
        </p:txBody>
      </p:sp>
      <p:cxnSp>
        <p:nvCxnSpPr>
          <p:cNvPr id="6" name="直接连接符 5"/>
          <p:cNvCxnSpPr/>
          <p:nvPr/>
        </p:nvCxnSpPr>
        <p:spPr>
          <a:xfrm>
            <a:off x="2987824" y="1155254"/>
            <a:ext cx="3636404" cy="0"/>
          </a:xfrm>
          <a:prstGeom prst="line">
            <a:avLst/>
          </a:prstGeom>
          <a:ln w="28575">
            <a:solidFill>
              <a:srgbClr val="2E90B8"/>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63688" y="452669"/>
            <a:ext cx="5490416" cy="584775"/>
          </a:xfrm>
          <a:prstGeom prst="rect">
            <a:avLst/>
          </a:prstGeom>
          <a:noFill/>
        </p:spPr>
        <p:txBody>
          <a:bodyPr wrap="square" rtlCol="0">
            <a:spAutoFit/>
          </a:bodyPr>
          <a:lstStyle/>
          <a:p>
            <a:r>
              <a:rPr lang="zh-CN" altLang="en-US" sz="3200" dirty="0" smtClean="0">
                <a:solidFill>
                  <a:schemeClr val="bg1"/>
                </a:solidFill>
              </a:rPr>
              <a:t>            研究内容与研究方法</a:t>
            </a:r>
            <a:endParaRPr lang="zh-CN" altLang="en-US" sz="3200" dirty="0">
              <a:solidFill>
                <a:schemeClr val="bg1"/>
              </a:solidFill>
            </a:endParaRPr>
          </a:p>
        </p:txBody>
      </p:sp>
      <p:sp>
        <p:nvSpPr>
          <p:cNvPr id="14" name="TextBox 13"/>
          <p:cNvSpPr txBox="1"/>
          <p:nvPr/>
        </p:nvSpPr>
        <p:spPr>
          <a:xfrm>
            <a:off x="5436096" y="2660917"/>
            <a:ext cx="3707904" cy="3508653"/>
          </a:xfrm>
          <a:prstGeom prst="rect">
            <a:avLst/>
          </a:prstGeom>
          <a:noFill/>
        </p:spPr>
        <p:txBody>
          <a:bodyPr wrap="square" rtlCol="0">
            <a:spAutoFit/>
          </a:bodyPr>
          <a:lstStyle/>
          <a:p>
            <a:r>
              <a:rPr lang="en-US" altLang="zh-CN" sz="1400" b="1" dirty="0" smtClean="0">
                <a:solidFill>
                  <a:schemeClr val="bg1"/>
                </a:solidFill>
                <a:latin typeface="Times New Roman" pitchFamily="18" charset="0"/>
                <a:cs typeface="Times New Roman" pitchFamily="18" charset="0"/>
              </a:rPr>
              <a:t>1:boolean eviction = </a:t>
            </a:r>
            <a:r>
              <a:rPr lang="en-US" altLang="zh-CN" sz="1400" b="1" dirty="0" err="1">
                <a:solidFill>
                  <a:schemeClr val="bg1"/>
                </a:solidFill>
                <a:latin typeface="Times New Roman" pitchFamily="18" charset="0"/>
                <a:cs typeface="Times New Roman" pitchFamily="18" charset="0"/>
              </a:rPr>
              <a:t>satisfiy</a:t>
            </a:r>
            <a:r>
              <a:rPr lang="en-US" altLang="zh-CN" sz="1400" b="1" dirty="0">
                <a:solidFill>
                  <a:schemeClr val="bg1"/>
                </a:solidFill>
                <a:latin typeface="Times New Roman" pitchFamily="18" charset="0"/>
                <a:cs typeface="Times New Roman" pitchFamily="18" charset="0"/>
              </a:rPr>
              <a:t> some conditions;</a:t>
            </a:r>
            <a:endParaRPr lang="en-US" altLang="zh-CN" sz="1400" b="1" dirty="0" smtClean="0">
              <a:solidFill>
                <a:schemeClr val="bg1"/>
              </a:solidFill>
              <a:latin typeface="Times New Roman" pitchFamily="18" charset="0"/>
              <a:cs typeface="Times New Roman" pitchFamily="18" charset="0"/>
            </a:endParaRPr>
          </a:p>
          <a:p>
            <a:r>
              <a:rPr lang="en-US" altLang="zh-CN" sz="1400" b="1" dirty="0" smtClean="0">
                <a:solidFill>
                  <a:schemeClr val="bg1"/>
                </a:solidFill>
                <a:latin typeface="Times New Roman" pitchFamily="18" charset="0"/>
                <a:cs typeface="Times New Roman" pitchFamily="18" charset="0"/>
              </a:rPr>
              <a:t>2:If(eviction ){</a:t>
            </a:r>
          </a:p>
          <a:p>
            <a:r>
              <a:rPr lang="en-US" altLang="zh-CN" sz="1400" b="1" dirty="0" smtClean="0">
                <a:solidFill>
                  <a:schemeClr val="bg1"/>
                </a:solidFill>
                <a:latin typeface="Times New Roman" pitchFamily="18" charset="0"/>
                <a:cs typeface="Times New Roman" pitchFamily="18" charset="0"/>
              </a:rPr>
              <a:t>3:       if(</a:t>
            </a:r>
            <a:r>
              <a:rPr lang="en-US" altLang="zh-CN" sz="1400" b="1" dirty="0" err="1" smtClean="0">
                <a:solidFill>
                  <a:schemeClr val="bg1"/>
                </a:solidFill>
                <a:latin typeface="Times New Roman" pitchFamily="18" charset="0"/>
                <a:cs typeface="Times New Roman" pitchFamily="18" charset="0"/>
              </a:rPr>
              <a:t>first_interation</a:t>
            </a:r>
            <a:r>
              <a:rPr lang="en-US" altLang="zh-CN" sz="1400" b="1" dirty="0" smtClean="0">
                <a:solidFill>
                  <a:schemeClr val="bg1"/>
                </a:solidFill>
                <a:latin typeface="Times New Roman" pitchFamily="18" charset="0"/>
                <a:cs typeface="Times New Roman" pitchFamily="18" charset="0"/>
              </a:rPr>
              <a:t>){</a:t>
            </a:r>
          </a:p>
          <a:p>
            <a:r>
              <a:rPr lang="en-US" altLang="zh-CN" sz="1400" b="1" dirty="0" smtClean="0">
                <a:solidFill>
                  <a:schemeClr val="bg1"/>
                </a:solidFill>
                <a:latin typeface="Times New Roman" pitchFamily="18" charset="0"/>
                <a:cs typeface="Times New Roman" pitchFamily="18" charset="0"/>
              </a:rPr>
              <a:t>4:             sample(N);</a:t>
            </a:r>
          </a:p>
          <a:p>
            <a:r>
              <a:rPr lang="en-US" altLang="zh-CN" sz="1400" b="1" dirty="0" smtClean="0">
                <a:solidFill>
                  <a:schemeClr val="bg1"/>
                </a:solidFill>
                <a:latin typeface="Times New Roman" pitchFamily="18" charset="0"/>
                <a:cs typeface="Times New Roman" pitchFamily="18" charset="0"/>
              </a:rPr>
              <a:t>5:             utility Function();//</a:t>
            </a:r>
            <a:r>
              <a:rPr lang="en-US" altLang="zh-CN" sz="1400" b="1" dirty="0" err="1" smtClean="0">
                <a:solidFill>
                  <a:schemeClr val="bg1"/>
                </a:solidFill>
                <a:latin typeface="Times New Roman" pitchFamily="18" charset="0"/>
                <a:cs typeface="Times New Roman" pitchFamily="18" charset="0"/>
              </a:rPr>
              <a:t>evict_least_useful</a:t>
            </a:r>
            <a:endParaRPr lang="en-US" altLang="zh-CN" sz="1400" b="1" dirty="0" smtClean="0">
              <a:solidFill>
                <a:schemeClr val="bg1"/>
              </a:solidFill>
              <a:latin typeface="Times New Roman" pitchFamily="18" charset="0"/>
              <a:cs typeface="Times New Roman" pitchFamily="18" charset="0"/>
            </a:endParaRPr>
          </a:p>
          <a:p>
            <a:r>
              <a:rPr lang="en-US" altLang="zh-CN" sz="1400" b="1" dirty="0" smtClean="0">
                <a:solidFill>
                  <a:schemeClr val="bg1"/>
                </a:solidFill>
                <a:latin typeface="Times New Roman" pitchFamily="18" charset="0"/>
                <a:cs typeface="Times New Roman" pitchFamily="18" charset="0"/>
              </a:rPr>
              <a:t>6:             </a:t>
            </a:r>
            <a:r>
              <a:rPr lang="en-US" altLang="zh-CN" sz="1400" b="1" dirty="0" err="1" smtClean="0">
                <a:solidFill>
                  <a:schemeClr val="bg1"/>
                </a:solidFill>
                <a:latin typeface="Times New Roman" pitchFamily="18" charset="0"/>
                <a:cs typeface="Times New Roman" pitchFamily="18" charset="0"/>
              </a:rPr>
              <a:t>keep_least_useful</a:t>
            </a:r>
            <a:r>
              <a:rPr lang="en-US" altLang="zh-CN" sz="1400" b="1" dirty="0" smtClean="0">
                <a:solidFill>
                  <a:schemeClr val="bg1"/>
                </a:solidFill>
                <a:latin typeface="Times New Roman" pitchFamily="18" charset="0"/>
                <a:cs typeface="Times New Roman" pitchFamily="18" charset="0"/>
              </a:rPr>
              <a:t>(M);</a:t>
            </a:r>
          </a:p>
          <a:p>
            <a:r>
              <a:rPr lang="en-US" altLang="zh-CN" sz="1400" b="1" dirty="0" smtClean="0">
                <a:solidFill>
                  <a:schemeClr val="bg1"/>
                </a:solidFill>
                <a:latin typeface="Times New Roman" pitchFamily="18" charset="0"/>
                <a:cs typeface="Times New Roman" pitchFamily="18" charset="0"/>
              </a:rPr>
              <a:t>7:       }else{</a:t>
            </a:r>
          </a:p>
          <a:p>
            <a:r>
              <a:rPr lang="en-US" altLang="zh-CN" sz="1400" b="1" dirty="0" smtClean="0">
                <a:solidFill>
                  <a:schemeClr val="bg1"/>
                </a:solidFill>
                <a:latin typeface="Times New Roman" pitchFamily="18" charset="0"/>
                <a:cs typeface="Times New Roman" pitchFamily="18" charset="0"/>
              </a:rPr>
              <a:t>8:             sample(N-M);</a:t>
            </a:r>
          </a:p>
          <a:p>
            <a:r>
              <a:rPr lang="en-US" altLang="zh-CN" sz="1400" b="1" dirty="0" smtClean="0">
                <a:solidFill>
                  <a:schemeClr val="bg1"/>
                </a:solidFill>
                <a:latin typeface="Times New Roman" pitchFamily="18" charset="0"/>
                <a:cs typeface="Times New Roman" pitchFamily="18" charset="0"/>
              </a:rPr>
              <a:t>9:             utility Function();//</a:t>
            </a:r>
            <a:r>
              <a:rPr lang="en-US" altLang="zh-CN" sz="1400" b="1" dirty="0" err="1" smtClean="0">
                <a:solidFill>
                  <a:schemeClr val="bg1"/>
                </a:solidFill>
                <a:latin typeface="Times New Roman" pitchFamily="18" charset="0"/>
                <a:cs typeface="Times New Roman" pitchFamily="18" charset="0"/>
              </a:rPr>
              <a:t>evict_least_useful</a:t>
            </a:r>
            <a:endParaRPr lang="en-US" altLang="zh-CN" sz="1400" b="1" dirty="0" smtClean="0">
              <a:solidFill>
                <a:schemeClr val="bg1"/>
              </a:solidFill>
              <a:latin typeface="Times New Roman" pitchFamily="18" charset="0"/>
              <a:cs typeface="Times New Roman" pitchFamily="18" charset="0"/>
            </a:endParaRPr>
          </a:p>
          <a:p>
            <a:r>
              <a:rPr lang="en-US" altLang="zh-CN" sz="1400" b="1" dirty="0" smtClean="0">
                <a:solidFill>
                  <a:schemeClr val="bg1"/>
                </a:solidFill>
                <a:latin typeface="Times New Roman" pitchFamily="18" charset="0"/>
                <a:cs typeface="Times New Roman" pitchFamily="18" charset="0"/>
              </a:rPr>
              <a:t>10:           </a:t>
            </a:r>
            <a:r>
              <a:rPr lang="en-US" altLang="zh-CN" sz="1400" b="1" dirty="0" err="1" smtClean="0">
                <a:solidFill>
                  <a:schemeClr val="bg1"/>
                </a:solidFill>
                <a:latin typeface="Times New Roman" pitchFamily="18" charset="0"/>
                <a:cs typeface="Times New Roman" pitchFamily="18" charset="0"/>
              </a:rPr>
              <a:t>keep_least_useful</a:t>
            </a:r>
            <a:r>
              <a:rPr lang="en-US" altLang="zh-CN" sz="1400" b="1" dirty="0" smtClean="0">
                <a:solidFill>
                  <a:schemeClr val="bg1"/>
                </a:solidFill>
                <a:latin typeface="Times New Roman" pitchFamily="18" charset="0"/>
                <a:cs typeface="Times New Roman" pitchFamily="18" charset="0"/>
              </a:rPr>
              <a:t>(M);</a:t>
            </a:r>
          </a:p>
          <a:p>
            <a:r>
              <a:rPr lang="en-US" altLang="zh-CN" sz="1400" b="1" dirty="0" smtClean="0">
                <a:solidFill>
                  <a:schemeClr val="bg1"/>
                </a:solidFill>
                <a:latin typeface="Times New Roman" pitchFamily="18" charset="0"/>
                <a:cs typeface="Times New Roman" pitchFamily="18" charset="0"/>
              </a:rPr>
              <a:t>11:       }</a:t>
            </a:r>
          </a:p>
          <a:p>
            <a:r>
              <a:rPr lang="en-US" altLang="zh-CN" sz="1400" b="1" dirty="0" smtClean="0">
                <a:solidFill>
                  <a:schemeClr val="bg1"/>
                </a:solidFill>
                <a:latin typeface="Times New Roman" pitchFamily="18" charset="0"/>
                <a:cs typeface="Times New Roman" pitchFamily="18" charset="0"/>
              </a:rPr>
              <a:t>12:}</a:t>
            </a:r>
          </a:p>
          <a:p>
            <a:r>
              <a:rPr lang="en-US" altLang="zh-CN" sz="1200" b="1" dirty="0" smtClean="0">
                <a:solidFill>
                  <a:schemeClr val="bg1"/>
                </a:solidFill>
                <a:latin typeface="Times New Roman" pitchFamily="18" charset="0"/>
                <a:cs typeface="Times New Roman" pitchFamily="18" charset="0"/>
              </a:rPr>
              <a:t>                          </a:t>
            </a:r>
          </a:p>
          <a:p>
            <a:endParaRPr lang="en-US" altLang="zh-CN" sz="1400" dirty="0" smtClean="0">
              <a:solidFill>
                <a:schemeClr val="bg1"/>
              </a:solidFill>
              <a:latin typeface="Times New Roman" pitchFamily="18" charset="0"/>
              <a:cs typeface="Times New Roman" pitchFamily="18" charset="0"/>
            </a:endParaRPr>
          </a:p>
          <a:p>
            <a:endParaRPr lang="en-US" altLang="zh-CN" sz="1400" dirty="0" smtClean="0">
              <a:solidFill>
                <a:schemeClr val="bg1"/>
              </a:solidFill>
              <a:latin typeface="Times New Roman" pitchFamily="18" charset="0"/>
              <a:cs typeface="Times New Roman" pitchFamily="18" charset="0"/>
            </a:endParaRPr>
          </a:p>
          <a:p>
            <a:endParaRPr lang="zh-CN" altLang="en-US" sz="1400" dirty="0">
              <a:solidFill>
                <a:schemeClr val="bg1"/>
              </a:solidFill>
              <a:latin typeface="Times New Roman" pitchFamily="18" charset="0"/>
              <a:cs typeface="Times New Roman" pitchFamily="18" charset="0"/>
            </a:endParaRPr>
          </a:p>
        </p:txBody>
      </p:sp>
      <p:cxnSp>
        <p:nvCxnSpPr>
          <p:cNvPr id="8" name="直接连接符 7"/>
          <p:cNvCxnSpPr/>
          <p:nvPr/>
        </p:nvCxnSpPr>
        <p:spPr>
          <a:xfrm>
            <a:off x="5508104" y="1872000"/>
            <a:ext cx="34920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36096" y="1892829"/>
            <a:ext cx="3707904" cy="523220"/>
          </a:xfrm>
          <a:prstGeom prst="rect">
            <a:avLst/>
          </a:prstGeom>
          <a:noFill/>
        </p:spPr>
        <p:txBody>
          <a:bodyPr wrap="square" rtlCol="0">
            <a:spAutoFit/>
          </a:bodyPr>
          <a:lstStyle/>
          <a:p>
            <a:r>
              <a:rPr lang="en-US" altLang="zh-CN" sz="1400" b="1" dirty="0" smtClean="0">
                <a:solidFill>
                  <a:schemeClr val="bg1"/>
                </a:solidFill>
                <a:latin typeface="Times New Roman" pitchFamily="18" charset="0"/>
                <a:cs typeface="Times New Roman" pitchFamily="18" charset="0"/>
              </a:rPr>
              <a:t>Procedure  </a:t>
            </a:r>
            <a:r>
              <a:rPr lang="en-US" altLang="zh-CN" sz="1400" b="1" dirty="0" err="1" smtClean="0">
                <a:solidFill>
                  <a:schemeClr val="bg1"/>
                </a:solidFill>
                <a:latin typeface="Times New Roman" pitchFamily="18" charset="0"/>
                <a:cs typeface="Times New Roman" pitchFamily="18" charset="0"/>
              </a:rPr>
              <a:t>ReplaceStrategy</a:t>
            </a:r>
            <a:r>
              <a:rPr lang="en-US" altLang="zh-CN" sz="1400" b="1" dirty="0" smtClean="0">
                <a:solidFill>
                  <a:schemeClr val="bg1"/>
                </a:solidFill>
                <a:latin typeface="Times New Roman" pitchFamily="18" charset="0"/>
                <a:cs typeface="Times New Roman" pitchFamily="18" charset="0"/>
              </a:rPr>
              <a:t>(M,N), the retaining numbers M , fetching number N</a:t>
            </a:r>
            <a:endParaRPr lang="zh-CN" altLang="en-US" sz="1400" b="1" dirty="0">
              <a:solidFill>
                <a:schemeClr val="bg1"/>
              </a:solidFill>
              <a:latin typeface="Times New Roman" pitchFamily="18" charset="0"/>
              <a:cs typeface="Times New Roman" pitchFamily="18" charset="0"/>
            </a:endParaRPr>
          </a:p>
        </p:txBody>
      </p:sp>
      <p:cxnSp>
        <p:nvCxnSpPr>
          <p:cNvPr id="11" name="直接连接符 10"/>
          <p:cNvCxnSpPr/>
          <p:nvPr/>
        </p:nvCxnSpPr>
        <p:spPr>
          <a:xfrm>
            <a:off x="5508104" y="2564904"/>
            <a:ext cx="34920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544048" y="5517232"/>
            <a:ext cx="34920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fld id="{5CED8A1E-58BF-43AD-999C-F759B2B9DF52}" type="datetime1">
              <a:rPr lang="zh-CN" altLang="en-US" smtClean="0"/>
              <a:t>2016/4/8</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1408</Words>
  <Application>Microsoft Office PowerPoint</Application>
  <PresentationFormat>全屏显示(4:3)</PresentationFormat>
  <Paragraphs>159</Paragraphs>
  <Slides>13</Slides>
  <Notes>5</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目前进展</vt:lpstr>
      <vt:lpstr>未来计划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362</cp:revision>
  <dcterms:created xsi:type="dcterms:W3CDTF">2016-04-07T04:09:22Z</dcterms:created>
  <dcterms:modified xsi:type="dcterms:W3CDTF">2016-04-08T00:54:31Z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