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f24bf54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f24bf54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f244d28e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f244d28e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f24bf543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f24bf543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f244d28e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f244d28e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f244d28e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f244d28e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f24bf54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f24bf54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f24bf543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f24bf543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f24bf543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f24bf543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f24bf543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f24bf543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f24bf54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f24bf54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f24bf54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f24bf54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ieeexplore.ieee.org/abstract/document/1443150" TargetMode="External"/><Relationship Id="rId4" Type="http://schemas.openxmlformats.org/officeDocument/2006/relationships/hyperlink" Target="https://www.youtube.com/watch?v=SHdvmbmjTTA&amp;ab_channel=OVi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6450" y="1165950"/>
            <a:ext cx="7691100" cy="134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700" u="sng">
                <a:solidFill>
                  <a:srgbClr val="000000"/>
                </a:solidFill>
              </a:rPr>
              <a:t>MOUSE USING EYE TRACKING </a:t>
            </a:r>
            <a:endParaRPr sz="4700" u="sng">
              <a:solidFill>
                <a:srgbClr val="000000"/>
              </a:solidFill>
            </a:endParaRPr>
          </a:p>
        </p:txBody>
      </p:sp>
      <p:sp>
        <p:nvSpPr>
          <p:cNvPr id="87" name="Google Shape;87;p13"/>
          <p:cNvSpPr txBox="1"/>
          <p:nvPr>
            <p:ph idx="1" type="subTitle"/>
          </p:nvPr>
        </p:nvSpPr>
        <p:spPr>
          <a:xfrm>
            <a:off x="842375" y="2840925"/>
            <a:ext cx="4401000" cy="2052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u="sng"/>
              <a:t>PRESENTED BY</a:t>
            </a:r>
            <a:r>
              <a:rPr lang="en" sz="1400"/>
              <a:t>:</a:t>
            </a:r>
            <a:endParaRPr sz="1400"/>
          </a:p>
          <a:p>
            <a:pPr indent="-317500" lvl="0" marL="457200" rtl="0" algn="l">
              <a:lnSpc>
                <a:spcPct val="150000"/>
              </a:lnSpc>
              <a:spcBef>
                <a:spcPts val="0"/>
              </a:spcBef>
              <a:spcAft>
                <a:spcPts val="0"/>
              </a:spcAft>
              <a:buSzPts val="1400"/>
              <a:buAutoNum type="arabicPeriod"/>
            </a:pPr>
            <a:r>
              <a:rPr lang="en" sz="1400"/>
              <a:t>ABEL VARGHIS MATHEWS (TVE21EC001)</a:t>
            </a:r>
            <a:endParaRPr sz="1400"/>
          </a:p>
          <a:p>
            <a:pPr indent="-317500" lvl="0" marL="457200" rtl="0" algn="l">
              <a:lnSpc>
                <a:spcPct val="150000"/>
              </a:lnSpc>
              <a:spcBef>
                <a:spcPts val="0"/>
              </a:spcBef>
              <a:spcAft>
                <a:spcPts val="0"/>
              </a:spcAft>
              <a:buSzPts val="1400"/>
              <a:buAutoNum type="arabicPeriod"/>
            </a:pPr>
            <a:r>
              <a:rPr lang="en" sz="1400"/>
              <a:t>AKSHAY V V (TVE21EC007)</a:t>
            </a:r>
            <a:endParaRPr sz="1400"/>
          </a:p>
          <a:p>
            <a:pPr indent="-317500" lvl="0" marL="457200" rtl="0" algn="l">
              <a:lnSpc>
                <a:spcPct val="150000"/>
              </a:lnSpc>
              <a:spcBef>
                <a:spcPts val="0"/>
              </a:spcBef>
              <a:spcAft>
                <a:spcPts val="0"/>
              </a:spcAft>
              <a:buSzPts val="1400"/>
              <a:buAutoNum type="arabicPeriod"/>
            </a:pPr>
            <a:r>
              <a:rPr lang="en" sz="1400"/>
              <a:t>ARJUN ANIL (TVE21EC015)</a:t>
            </a:r>
            <a:endParaRPr sz="1400"/>
          </a:p>
          <a:p>
            <a:pPr indent="-317500" lvl="0" marL="457200" rtl="0" algn="l">
              <a:lnSpc>
                <a:spcPct val="150000"/>
              </a:lnSpc>
              <a:spcBef>
                <a:spcPts val="0"/>
              </a:spcBef>
              <a:spcAft>
                <a:spcPts val="0"/>
              </a:spcAft>
              <a:buSzPts val="1400"/>
              <a:buAutoNum type="arabicPeriod"/>
            </a:pPr>
            <a:r>
              <a:rPr lang="en" sz="1400"/>
              <a:t>BRISTO C J (TVE21EC022)</a:t>
            </a:r>
            <a:endParaRPr sz="1400"/>
          </a:p>
        </p:txBody>
      </p:sp>
      <p:sp>
        <p:nvSpPr>
          <p:cNvPr id="88" name="Google Shape;88;p13"/>
          <p:cNvSpPr txBox="1"/>
          <p:nvPr/>
        </p:nvSpPr>
        <p:spPr>
          <a:xfrm>
            <a:off x="5549450" y="2909650"/>
            <a:ext cx="3476700" cy="16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accent1"/>
                </a:solidFill>
                <a:latin typeface="Lato"/>
                <a:ea typeface="Lato"/>
                <a:cs typeface="Lato"/>
                <a:sym typeface="Lato"/>
              </a:rPr>
              <a:t>GUIDED BY</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lnSpc>
                <a:spcPct val="150000"/>
              </a:lnSpc>
              <a:spcBef>
                <a:spcPts val="0"/>
              </a:spcBef>
              <a:spcAft>
                <a:spcPts val="0"/>
              </a:spcAft>
              <a:buNone/>
            </a:pPr>
            <a:r>
              <a:rPr lang="en" sz="1300">
                <a:solidFill>
                  <a:schemeClr val="accent1"/>
                </a:solidFill>
                <a:latin typeface="Lato"/>
                <a:ea typeface="Lato"/>
                <a:cs typeface="Lato"/>
                <a:sym typeface="Lato"/>
              </a:rPr>
              <a:t> ASWINI S H</a:t>
            </a:r>
            <a:endParaRPr sz="1300">
              <a:solidFill>
                <a:schemeClr val="accent1"/>
              </a:solidFill>
              <a:latin typeface="Lato"/>
              <a:ea typeface="Lato"/>
              <a:cs typeface="Lato"/>
              <a:sym typeface="Lato"/>
            </a:endParaRPr>
          </a:p>
          <a:p>
            <a:pPr indent="0" lvl="0" marL="0" rtl="0" algn="l">
              <a:lnSpc>
                <a:spcPct val="150000"/>
              </a:lnSpc>
              <a:spcBef>
                <a:spcPts val="0"/>
              </a:spcBef>
              <a:spcAft>
                <a:spcPts val="0"/>
              </a:spcAft>
              <a:buNone/>
            </a:pPr>
            <a:r>
              <a:rPr lang="en" sz="1300">
                <a:solidFill>
                  <a:schemeClr val="accent1"/>
                </a:solidFill>
                <a:latin typeface="Lato"/>
                <a:ea typeface="Lato"/>
                <a:cs typeface="Lato"/>
                <a:sym typeface="Lato"/>
              </a:rPr>
              <a:t>Assistant Professor</a:t>
            </a:r>
            <a:endParaRPr sz="1300">
              <a:solidFill>
                <a:schemeClr val="accent1"/>
              </a:solidFill>
              <a:latin typeface="Lato"/>
              <a:ea typeface="Lato"/>
              <a:cs typeface="Lato"/>
              <a:sym typeface="Lato"/>
            </a:endParaRPr>
          </a:p>
          <a:p>
            <a:pPr indent="0" lvl="0" marL="0" rtl="0" algn="l">
              <a:lnSpc>
                <a:spcPct val="150000"/>
              </a:lnSpc>
              <a:spcBef>
                <a:spcPts val="0"/>
              </a:spcBef>
              <a:spcAft>
                <a:spcPts val="0"/>
              </a:spcAft>
              <a:buNone/>
            </a:pPr>
            <a:r>
              <a:rPr lang="en" sz="1300">
                <a:solidFill>
                  <a:schemeClr val="accent1"/>
                </a:solidFill>
                <a:latin typeface="Lato"/>
                <a:ea typeface="Lato"/>
                <a:cs typeface="Lato"/>
                <a:sym typeface="Lato"/>
              </a:rPr>
              <a:t>Dept. of Electronics and Communications College of Engineering Trivandrum</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DISADVANTAGES</a:t>
            </a:r>
            <a:endParaRPr u="sng"/>
          </a:p>
        </p:txBody>
      </p:sp>
      <p:sp>
        <p:nvSpPr>
          <p:cNvPr id="151" name="Google Shape;15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Performance concern: Some individuals do not have complete control of their body movement and hence cannot efficiently make use of eye tracking using mouse emulsion.</a:t>
            </a:r>
            <a:endParaRPr/>
          </a:p>
          <a:p>
            <a:pPr indent="-311150" lvl="0" marL="457200" rtl="0" algn="l">
              <a:lnSpc>
                <a:spcPct val="200000"/>
              </a:lnSpc>
              <a:spcBef>
                <a:spcPts val="0"/>
              </a:spcBef>
              <a:spcAft>
                <a:spcPts val="0"/>
              </a:spcAft>
              <a:buSzPts val="1300"/>
              <a:buChar char="●"/>
            </a:pPr>
            <a:r>
              <a:rPr lang="en"/>
              <a:t>Accuracy: However refined the code is, there will always be an amount of error when transferring data from a third party source(eyes) to use as the function of mouse cursor. </a:t>
            </a:r>
            <a:endParaRPr/>
          </a:p>
          <a:p>
            <a:pPr indent="0" lvl="0" marL="0" rtl="0" algn="l">
              <a:spcBef>
                <a:spcPts val="1200"/>
              </a:spcBef>
              <a:spcAft>
                <a:spcPts val="1200"/>
              </a:spcAft>
              <a:buNone/>
            </a:pPr>
            <a:r>
              <a:t/>
            </a:r>
            <a:endParaRPr/>
          </a:p>
        </p:txBody>
      </p:sp>
      <p:sp>
        <p:nvSpPr>
          <p:cNvPr id="152" name="Google Shape;152;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SCOPE</a:t>
            </a:r>
            <a:endParaRPr u="sng"/>
          </a:p>
        </p:txBody>
      </p:sp>
      <p:sp>
        <p:nvSpPr>
          <p:cNvPr id="158" name="Google Shape;15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Beyond eye-tracking for PC mouse control, the same principle can drive innovation across diverse functions and applications:</a:t>
            </a:r>
            <a:endParaRPr/>
          </a:p>
          <a:p>
            <a:pPr indent="-311150" lvl="0" marL="457200" rtl="0" algn="l">
              <a:lnSpc>
                <a:spcPct val="200000"/>
              </a:lnSpc>
              <a:spcBef>
                <a:spcPts val="1200"/>
              </a:spcBef>
              <a:spcAft>
                <a:spcPts val="0"/>
              </a:spcAft>
              <a:buSzPts val="1300"/>
              <a:buChar char="●"/>
            </a:pPr>
            <a:r>
              <a:rPr lang="en"/>
              <a:t>Driving for the disabled- car control using eye emulation with AI as reference</a:t>
            </a:r>
            <a:endParaRPr/>
          </a:p>
          <a:p>
            <a:pPr indent="-311150" lvl="0" marL="457200" rtl="0" algn="l">
              <a:lnSpc>
                <a:spcPct val="200000"/>
              </a:lnSpc>
              <a:spcBef>
                <a:spcPts val="0"/>
              </a:spcBef>
              <a:spcAft>
                <a:spcPts val="0"/>
              </a:spcAft>
              <a:buSzPts val="1300"/>
              <a:buChar char="●"/>
            </a:pPr>
            <a:r>
              <a:rPr lang="en"/>
              <a:t>Home Application system- integrating home control systems and spatial computing</a:t>
            </a:r>
            <a:endParaRPr/>
          </a:p>
        </p:txBody>
      </p:sp>
      <p:sp>
        <p:nvSpPr>
          <p:cNvPr id="159" name="Google Shape;159;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REFERENCES</a:t>
            </a:r>
            <a:endParaRPr u="sng"/>
          </a:p>
        </p:txBody>
      </p:sp>
      <p:sp>
        <p:nvSpPr>
          <p:cNvPr id="165" name="Google Shape;16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https://caot.in1touch.org/document/3879/OTNow_July_05.pdf#page=3</a:t>
            </a:r>
            <a:endParaRPr/>
          </a:p>
          <a:p>
            <a:pPr indent="-311150" lvl="0" marL="457200" rtl="0" algn="l">
              <a:lnSpc>
                <a:spcPct val="150000"/>
              </a:lnSpc>
              <a:spcBef>
                <a:spcPts val="0"/>
              </a:spcBef>
              <a:spcAft>
                <a:spcPts val="0"/>
              </a:spcAft>
              <a:buSzPts val="1300"/>
              <a:buChar char="●"/>
            </a:pPr>
            <a:r>
              <a:rPr lang="en" u="sng">
                <a:solidFill>
                  <a:schemeClr val="hlink"/>
                </a:solidFill>
                <a:hlinkClick r:id="rId3"/>
              </a:rPr>
              <a:t>https://ieeexplore.ieee.org/abstract/document/1443150</a:t>
            </a:r>
            <a:endParaRPr/>
          </a:p>
          <a:p>
            <a:pPr indent="-311150" lvl="0" marL="457200" rtl="0" algn="l">
              <a:lnSpc>
                <a:spcPct val="150000"/>
              </a:lnSpc>
              <a:spcBef>
                <a:spcPts val="0"/>
              </a:spcBef>
              <a:spcAft>
                <a:spcPts val="0"/>
              </a:spcAft>
              <a:buSzPts val="1300"/>
              <a:buChar char="●"/>
            </a:pPr>
            <a:r>
              <a:rPr lang="en" u="sng">
                <a:solidFill>
                  <a:schemeClr val="hlink"/>
                </a:solidFill>
                <a:hlinkClick r:id="rId4"/>
              </a:rPr>
              <a:t>https://www.youtube.com/watch?v=SHdvmbmjTTA&amp;ab_channel=OVision</a:t>
            </a:r>
            <a:endParaRPr/>
          </a:p>
          <a:p>
            <a:pPr indent="-311150" lvl="0" marL="457200" rtl="0" algn="l">
              <a:lnSpc>
                <a:spcPct val="150000"/>
              </a:lnSpc>
              <a:spcBef>
                <a:spcPts val="0"/>
              </a:spcBef>
              <a:spcAft>
                <a:spcPts val="0"/>
              </a:spcAft>
              <a:buSzPts val="1300"/>
              <a:buChar char="●"/>
            </a:pPr>
            <a:r>
              <a:rPr lang="en"/>
              <a:t>https://www.youtube.com/watch?v=kbdbZFT9NQI&amp;ab_channel=Pysource</a:t>
            </a:r>
            <a:endParaRPr/>
          </a:p>
        </p:txBody>
      </p:sp>
      <p:sp>
        <p:nvSpPr>
          <p:cNvPr id="166" name="Google Shape;16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50877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CONTENTS</a:t>
            </a:r>
            <a:endParaRPr u="sng"/>
          </a:p>
        </p:txBody>
      </p:sp>
      <p:sp>
        <p:nvSpPr>
          <p:cNvPr id="94" name="Google Shape;94;p14"/>
          <p:cNvSpPr txBox="1"/>
          <p:nvPr>
            <p:ph idx="1" type="body"/>
          </p:nvPr>
        </p:nvSpPr>
        <p:spPr>
          <a:xfrm>
            <a:off x="591050" y="1853850"/>
            <a:ext cx="7827000" cy="27918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AutoNum type="arabicPeriod"/>
            </a:pPr>
            <a:r>
              <a:rPr lang="en"/>
              <a:t>Introduction</a:t>
            </a:r>
            <a:endParaRPr/>
          </a:p>
          <a:p>
            <a:pPr indent="-311150" lvl="0" marL="457200" rtl="0" algn="l">
              <a:lnSpc>
                <a:spcPct val="150000"/>
              </a:lnSpc>
              <a:spcBef>
                <a:spcPts val="0"/>
              </a:spcBef>
              <a:spcAft>
                <a:spcPts val="0"/>
              </a:spcAft>
              <a:buSzPts val="1300"/>
              <a:buAutoNum type="arabicPeriod"/>
            </a:pPr>
            <a:r>
              <a:rPr lang="en"/>
              <a:t>Objective</a:t>
            </a:r>
            <a:endParaRPr/>
          </a:p>
          <a:p>
            <a:pPr indent="-311150" lvl="0" marL="457200" rtl="0" algn="l">
              <a:lnSpc>
                <a:spcPct val="150000"/>
              </a:lnSpc>
              <a:spcBef>
                <a:spcPts val="0"/>
              </a:spcBef>
              <a:spcAft>
                <a:spcPts val="0"/>
              </a:spcAft>
              <a:buSzPts val="1300"/>
              <a:buAutoNum type="arabicPeriod"/>
            </a:pPr>
            <a:r>
              <a:rPr lang="en"/>
              <a:t>Principle</a:t>
            </a:r>
            <a:endParaRPr/>
          </a:p>
          <a:p>
            <a:pPr indent="-311150" lvl="0" marL="457200" rtl="0" algn="l">
              <a:lnSpc>
                <a:spcPct val="150000"/>
              </a:lnSpc>
              <a:spcBef>
                <a:spcPts val="0"/>
              </a:spcBef>
              <a:spcAft>
                <a:spcPts val="0"/>
              </a:spcAft>
              <a:buSzPts val="1300"/>
              <a:buAutoNum type="arabicPeriod"/>
            </a:pPr>
            <a:r>
              <a:rPr lang="en"/>
              <a:t>Components Used</a:t>
            </a:r>
            <a:endParaRPr/>
          </a:p>
          <a:p>
            <a:pPr indent="-311150" lvl="0" marL="457200" rtl="0" algn="l">
              <a:lnSpc>
                <a:spcPct val="150000"/>
              </a:lnSpc>
              <a:spcBef>
                <a:spcPts val="0"/>
              </a:spcBef>
              <a:spcAft>
                <a:spcPts val="0"/>
              </a:spcAft>
              <a:buSzPts val="1300"/>
              <a:buAutoNum type="arabicPeriod"/>
            </a:pPr>
            <a:r>
              <a:rPr lang="en"/>
              <a:t>Libraries Used</a:t>
            </a:r>
            <a:endParaRPr/>
          </a:p>
          <a:p>
            <a:pPr indent="-311150" lvl="0" marL="457200" rtl="0" algn="l">
              <a:lnSpc>
                <a:spcPct val="150000"/>
              </a:lnSpc>
              <a:spcBef>
                <a:spcPts val="0"/>
              </a:spcBef>
              <a:spcAft>
                <a:spcPts val="0"/>
              </a:spcAft>
              <a:buSzPts val="1300"/>
              <a:buAutoNum type="arabicPeriod"/>
            </a:pPr>
            <a:r>
              <a:rPr lang="en"/>
              <a:t>Block Diagram</a:t>
            </a:r>
            <a:endParaRPr/>
          </a:p>
          <a:p>
            <a:pPr indent="-311150" lvl="0" marL="457200" rtl="0" algn="l">
              <a:lnSpc>
                <a:spcPct val="150000"/>
              </a:lnSpc>
              <a:spcBef>
                <a:spcPts val="0"/>
              </a:spcBef>
              <a:spcAft>
                <a:spcPts val="0"/>
              </a:spcAft>
              <a:buSzPts val="1300"/>
              <a:buAutoNum type="arabicPeriod"/>
            </a:pPr>
            <a:r>
              <a:rPr lang="en"/>
              <a:t>Advantages</a:t>
            </a:r>
            <a:endParaRPr/>
          </a:p>
          <a:p>
            <a:pPr indent="-311150" lvl="0" marL="457200" rtl="0" algn="l">
              <a:lnSpc>
                <a:spcPct val="150000"/>
              </a:lnSpc>
              <a:spcBef>
                <a:spcPts val="0"/>
              </a:spcBef>
              <a:spcAft>
                <a:spcPts val="0"/>
              </a:spcAft>
              <a:buSzPts val="1300"/>
              <a:buAutoNum type="arabicPeriod"/>
            </a:pPr>
            <a:r>
              <a:rPr lang="en"/>
              <a:t>Disadvantages</a:t>
            </a:r>
            <a:endParaRPr/>
          </a:p>
          <a:p>
            <a:pPr indent="-311150" lvl="0" marL="457200" rtl="0" algn="l">
              <a:lnSpc>
                <a:spcPct val="150000"/>
              </a:lnSpc>
              <a:spcBef>
                <a:spcPts val="0"/>
              </a:spcBef>
              <a:spcAft>
                <a:spcPts val="0"/>
              </a:spcAft>
              <a:buSzPts val="1300"/>
              <a:buAutoNum type="arabicPeriod"/>
            </a:pPr>
            <a:r>
              <a:rPr lang="en"/>
              <a:t>Scope</a:t>
            </a:r>
            <a:endParaRPr/>
          </a:p>
          <a:p>
            <a:pPr indent="-311150" lvl="0" marL="457200" rtl="0" algn="l">
              <a:lnSpc>
                <a:spcPct val="150000"/>
              </a:lnSpc>
              <a:spcBef>
                <a:spcPts val="0"/>
              </a:spcBef>
              <a:spcAft>
                <a:spcPts val="0"/>
              </a:spcAft>
              <a:buSzPts val="1300"/>
              <a:buAutoNum type="arabicPeriod"/>
            </a:pPr>
            <a:r>
              <a:rPr lang="en"/>
              <a:t>References</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50877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INTRODUCTION</a:t>
            </a:r>
            <a:endParaRPr u="sng"/>
          </a:p>
        </p:txBody>
      </p:sp>
      <p:sp>
        <p:nvSpPr>
          <p:cNvPr id="101" name="Google Shape;101;p15"/>
          <p:cNvSpPr txBox="1"/>
          <p:nvPr>
            <p:ph idx="1" type="body"/>
          </p:nvPr>
        </p:nvSpPr>
        <p:spPr>
          <a:xfrm>
            <a:off x="591050" y="1853850"/>
            <a:ext cx="7827000" cy="2791800"/>
          </a:xfrm>
          <a:prstGeom prst="rect">
            <a:avLst/>
          </a:prstGeom>
        </p:spPr>
        <p:txBody>
          <a:bodyPr anchorCtr="0" anchor="t" bIns="91425" lIns="91425" spcFirstLastPara="1" rIns="91425" wrap="square" tIns="91425">
            <a:normAutofit/>
          </a:bodyPr>
          <a:lstStyle/>
          <a:p>
            <a:pPr indent="-314325" lvl="0" marL="457200" rtl="0" algn="l">
              <a:lnSpc>
                <a:spcPct val="200000"/>
              </a:lnSpc>
              <a:spcBef>
                <a:spcPts val="0"/>
              </a:spcBef>
              <a:spcAft>
                <a:spcPts val="0"/>
              </a:spcAft>
              <a:buSzPts val="1350"/>
              <a:buChar char="●"/>
            </a:pPr>
            <a:r>
              <a:rPr lang="en" sz="1350"/>
              <a:t>The growing adoption of hands-free technology has spotlighted a significant challenge: individuals with impaired hand control encounter difficulties in utilizing computers.</a:t>
            </a:r>
            <a:endParaRPr sz="1350"/>
          </a:p>
          <a:p>
            <a:pPr indent="-314325" lvl="0" marL="457200" rtl="0" algn="l">
              <a:lnSpc>
                <a:spcPct val="200000"/>
              </a:lnSpc>
              <a:spcBef>
                <a:spcPts val="0"/>
              </a:spcBef>
              <a:spcAft>
                <a:spcPts val="0"/>
              </a:spcAft>
              <a:buSzPts val="1350"/>
              <a:buChar char="●"/>
            </a:pPr>
            <a:r>
              <a:rPr lang="en" sz="1350"/>
              <a:t>To remedy the same by attempting to create a stand alone product that tracks eye movement to accurately use features of mouse.</a:t>
            </a:r>
            <a:endParaRPr sz="1350"/>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OBJECTIVE</a:t>
            </a:r>
            <a:endParaRPr u="sng"/>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7975" lvl="0" marL="457200" rtl="0" algn="l">
              <a:lnSpc>
                <a:spcPct val="200000"/>
              </a:lnSpc>
              <a:spcBef>
                <a:spcPts val="1500"/>
              </a:spcBef>
              <a:spcAft>
                <a:spcPts val="0"/>
              </a:spcAft>
              <a:buClr>
                <a:schemeClr val="accent1"/>
              </a:buClr>
              <a:buSzPts val="1250"/>
              <a:buFont typeface="Lato"/>
              <a:buChar char="●"/>
            </a:pPr>
            <a:r>
              <a:rPr lang="en" sz="1250">
                <a:highlight>
                  <a:srgbClr val="FFFFFF"/>
                </a:highlight>
              </a:rPr>
              <a:t>Engineered a standalone eye-tracking product leveraging Raspberry Pi and OpenCV technology.</a:t>
            </a:r>
            <a:endParaRPr sz="1250">
              <a:highlight>
                <a:srgbClr val="FFFFFF"/>
              </a:highlight>
            </a:endParaRPr>
          </a:p>
          <a:p>
            <a:pPr indent="-307975" lvl="0" marL="457200" rtl="0" algn="l">
              <a:lnSpc>
                <a:spcPct val="200000"/>
              </a:lnSpc>
              <a:spcBef>
                <a:spcPts val="0"/>
              </a:spcBef>
              <a:spcAft>
                <a:spcPts val="0"/>
              </a:spcAft>
              <a:buClr>
                <a:schemeClr val="accent1"/>
              </a:buClr>
              <a:buSzPts val="1250"/>
              <a:buFont typeface="Lato"/>
              <a:buChar char="●"/>
            </a:pPr>
            <a:r>
              <a:rPr lang="en" sz="1250">
                <a:highlight>
                  <a:srgbClr val="FFFFFF"/>
                </a:highlight>
              </a:rPr>
              <a:t>Utilized Mediapipe and PyAutoGUI libraries to develop robust eye-tracking algorithms.</a:t>
            </a:r>
            <a:endParaRPr sz="1250">
              <a:highlight>
                <a:srgbClr val="FFFFFF"/>
              </a:highlight>
            </a:endParaRPr>
          </a:p>
          <a:p>
            <a:pPr indent="-307975" lvl="0" marL="457200" rtl="0" algn="l">
              <a:lnSpc>
                <a:spcPct val="150000"/>
              </a:lnSpc>
              <a:spcBef>
                <a:spcPts val="0"/>
              </a:spcBef>
              <a:spcAft>
                <a:spcPts val="0"/>
              </a:spcAft>
              <a:buClr>
                <a:schemeClr val="accent1"/>
              </a:buClr>
              <a:buSzPts val="1250"/>
              <a:buFont typeface="Lato"/>
              <a:buChar char="●"/>
            </a:pPr>
            <a:r>
              <a:rPr lang="en" sz="1250">
                <a:highlight>
                  <a:srgbClr val="FFFFFF"/>
                </a:highlight>
              </a:rPr>
              <a:t>Orchestrated the transmission of eye position data from the device to a PC for cursor control functionality</a:t>
            </a:r>
            <a:endParaRPr sz="1250">
              <a:highlight>
                <a:srgbClr val="FFFFFF"/>
              </a:highlight>
            </a:endParaRPr>
          </a:p>
          <a:p>
            <a:pPr indent="0" lvl="0" marL="0" rtl="0" algn="l">
              <a:spcBef>
                <a:spcPts val="0"/>
              </a:spcBef>
              <a:spcAft>
                <a:spcPts val="1200"/>
              </a:spcAft>
              <a:buNone/>
            </a:pPr>
            <a:r>
              <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PRINCIPLE</a:t>
            </a:r>
            <a:endParaRPr u="sng"/>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309562" lvl="0" marL="457200" rtl="0" algn="l">
              <a:lnSpc>
                <a:spcPct val="150000"/>
              </a:lnSpc>
              <a:spcBef>
                <a:spcPts val="1500"/>
              </a:spcBef>
              <a:spcAft>
                <a:spcPts val="0"/>
              </a:spcAft>
              <a:buClr>
                <a:schemeClr val="accent1"/>
              </a:buClr>
              <a:buSzPct val="100000"/>
              <a:buFont typeface="Lato"/>
              <a:buChar char="●"/>
            </a:pPr>
            <a:r>
              <a:rPr lang="en" sz="1500">
                <a:highlight>
                  <a:srgbClr val="FFFFFF"/>
                </a:highlight>
              </a:rPr>
              <a:t>Developing a mouse emulation system for individuals with disabilities, leveraging both hardware and software components.</a:t>
            </a:r>
            <a:endParaRPr sz="1500">
              <a:highlight>
                <a:srgbClr val="FFFFFF"/>
              </a:highlight>
            </a:endParaRPr>
          </a:p>
          <a:p>
            <a:pPr indent="-309562" lvl="0" marL="457200" rtl="0" algn="l">
              <a:lnSpc>
                <a:spcPct val="150000"/>
              </a:lnSpc>
              <a:spcBef>
                <a:spcPts val="0"/>
              </a:spcBef>
              <a:spcAft>
                <a:spcPts val="0"/>
              </a:spcAft>
              <a:buClr>
                <a:schemeClr val="accent1"/>
              </a:buClr>
              <a:buSzPct val="100000"/>
              <a:buFont typeface="Lato"/>
              <a:buChar char="●"/>
            </a:pPr>
            <a:r>
              <a:rPr lang="en" sz="1500">
                <a:highlight>
                  <a:srgbClr val="FFFFFF"/>
                </a:highlight>
              </a:rPr>
              <a:t>Implementing an eye-tracking technology with a Raspberry Pi, allowing users to control the mouse pointer by tracking their eye movements.</a:t>
            </a:r>
            <a:endParaRPr sz="1500">
              <a:highlight>
                <a:srgbClr val="FFFFFF"/>
              </a:highlight>
            </a:endParaRPr>
          </a:p>
          <a:p>
            <a:pPr indent="-309562" lvl="0" marL="457200" rtl="0" algn="l">
              <a:lnSpc>
                <a:spcPct val="150000"/>
              </a:lnSpc>
              <a:spcBef>
                <a:spcPts val="0"/>
              </a:spcBef>
              <a:spcAft>
                <a:spcPts val="0"/>
              </a:spcAft>
              <a:buClr>
                <a:schemeClr val="accent1"/>
              </a:buClr>
              <a:buSzPct val="100000"/>
              <a:buFont typeface="Lato"/>
              <a:buChar char="●"/>
            </a:pPr>
            <a:r>
              <a:rPr lang="en" sz="1500">
                <a:highlight>
                  <a:srgbClr val="FFFFFF"/>
                </a:highlight>
              </a:rPr>
              <a:t>Orchestrating the setup of a Raspberry Pi access point for seamless Wi-Fi connectivity with a laptop, enabling real-time visual capture and eye movement tracking using the Raspberry Pi camera.</a:t>
            </a:r>
            <a:endParaRPr sz="1500">
              <a:highlight>
                <a:srgbClr val="FFFFFF"/>
              </a:highlight>
            </a:endParaRPr>
          </a:p>
          <a:p>
            <a:pPr indent="0" lvl="0" marL="0" rtl="0" algn="l">
              <a:spcBef>
                <a:spcPts val="0"/>
              </a:spcBef>
              <a:spcAft>
                <a:spcPts val="1200"/>
              </a:spcAft>
              <a:buNone/>
            </a:pPr>
            <a:r>
              <a:t/>
            </a:r>
            <a:endParaRPr/>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COMPONENTS USED</a:t>
            </a:r>
            <a:endParaRPr u="sng"/>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07975" lvl="0" marL="457200" rtl="0" algn="l">
              <a:lnSpc>
                <a:spcPct val="150000"/>
              </a:lnSpc>
              <a:spcBef>
                <a:spcPts val="1500"/>
              </a:spcBef>
              <a:spcAft>
                <a:spcPts val="0"/>
              </a:spcAft>
              <a:buClr>
                <a:schemeClr val="accent1"/>
              </a:buClr>
              <a:buSzPts val="1250"/>
              <a:buFont typeface="Lato"/>
              <a:buChar char="●"/>
            </a:pPr>
            <a:r>
              <a:rPr lang="en" sz="1250">
                <a:highlight>
                  <a:srgbClr val="FFFFFF"/>
                </a:highlight>
              </a:rPr>
              <a:t>Raspberry Pi: Leveraged as an access point for data transmission via TCP/IP to a PC. Utilizing Mediapipe library and OpenCV , extending its capabilities beyond basic computing tasks.</a:t>
            </a:r>
            <a:endParaRPr sz="1250">
              <a:highlight>
                <a:srgbClr val="FFFFFF"/>
              </a:highlight>
            </a:endParaRPr>
          </a:p>
          <a:p>
            <a:pPr indent="0" lvl="0" marL="457200" rtl="0" algn="l">
              <a:lnSpc>
                <a:spcPct val="150000"/>
              </a:lnSpc>
              <a:spcBef>
                <a:spcPts val="1500"/>
              </a:spcBef>
              <a:spcAft>
                <a:spcPts val="0"/>
              </a:spcAft>
              <a:buNone/>
            </a:pPr>
            <a:r>
              <a:t/>
            </a:r>
            <a:endParaRPr sz="1250">
              <a:highlight>
                <a:srgbClr val="FFFFFF"/>
              </a:highlight>
            </a:endParaRPr>
          </a:p>
          <a:p>
            <a:pPr indent="-307975" lvl="0" marL="457200" rtl="0" algn="l">
              <a:lnSpc>
                <a:spcPct val="150000"/>
              </a:lnSpc>
              <a:spcBef>
                <a:spcPts val="1500"/>
              </a:spcBef>
              <a:spcAft>
                <a:spcPts val="0"/>
              </a:spcAft>
              <a:buClr>
                <a:schemeClr val="accent1"/>
              </a:buClr>
              <a:buSzPts val="1250"/>
              <a:buFont typeface="Lato"/>
              <a:buChar char="●"/>
            </a:pPr>
            <a:r>
              <a:rPr lang="en" sz="1250">
                <a:highlight>
                  <a:srgbClr val="FFFFFF"/>
                </a:highlight>
              </a:rPr>
              <a:t>Raspberry Pi Camera: Integrated with Raspberry Pi boards, offering an affordable and versatile solution for capturing images and video. Enhanced Raspberry Pi projects with capabilities for photography, videography, surveillance, and computer vision applications.</a:t>
            </a:r>
            <a:endParaRPr sz="1250">
              <a:highlight>
                <a:srgbClr val="FFFFFF"/>
              </a:highlight>
            </a:endParaRPr>
          </a:p>
          <a:p>
            <a:pPr indent="0" lvl="0" marL="0" rtl="0" algn="l">
              <a:spcBef>
                <a:spcPts val="0"/>
              </a:spcBef>
              <a:spcAft>
                <a:spcPts val="1200"/>
              </a:spcAft>
              <a:buNone/>
            </a:pPr>
            <a:r>
              <a:t/>
            </a:r>
            <a:endParaRPr/>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LIBRARIES USED</a:t>
            </a:r>
            <a:endParaRPr u="sng"/>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1500"/>
              </a:spcBef>
              <a:spcAft>
                <a:spcPts val="0"/>
              </a:spcAft>
              <a:buSzPts val="1300"/>
              <a:buChar char="●"/>
            </a:pPr>
            <a:r>
              <a:rPr lang="en">
                <a:highlight>
                  <a:srgbClr val="FFFFFF"/>
                </a:highlight>
              </a:rPr>
              <a:t>Mediapipe library : </a:t>
            </a:r>
            <a:r>
              <a:rPr lang="en">
                <a:highlight>
                  <a:srgbClr val="FFFFFF"/>
                </a:highlight>
              </a:rPr>
              <a:t>Machine learning models for tasks such as object detection, pose estimation, facial recognition, and more.</a:t>
            </a:r>
            <a:endParaRPr>
              <a:highlight>
                <a:srgbClr val="FFFFFF"/>
              </a:highlight>
            </a:endParaRPr>
          </a:p>
          <a:p>
            <a:pPr indent="-317500" lvl="0" marL="457200" rtl="0" algn="l">
              <a:lnSpc>
                <a:spcPct val="200000"/>
              </a:lnSpc>
              <a:spcBef>
                <a:spcPts val="0"/>
              </a:spcBef>
              <a:spcAft>
                <a:spcPts val="0"/>
              </a:spcAft>
              <a:buSzPts val="1400"/>
              <a:buChar char="●"/>
            </a:pPr>
            <a:r>
              <a:rPr lang="en">
                <a:highlight>
                  <a:srgbClr val="FFFFFF"/>
                </a:highlight>
              </a:rPr>
              <a:t>PyAutoGUI library : A Python library facilitating cross-platform automation of mouse and keyboard interactions.</a:t>
            </a:r>
            <a:r>
              <a:rPr lang="en" sz="1400">
                <a:highlight>
                  <a:srgbClr val="FFFFFF"/>
                </a:highlight>
              </a:rPr>
              <a:t> </a:t>
            </a:r>
            <a:endParaRPr sz="1400">
              <a:highlight>
                <a:srgbClr val="FFFFFF"/>
              </a:highlight>
            </a:endParaRPr>
          </a:p>
          <a:p>
            <a:pPr indent="0" lvl="0" marL="0" rtl="0" algn="l">
              <a:spcBef>
                <a:spcPts val="0"/>
              </a:spcBef>
              <a:spcAft>
                <a:spcPts val="1200"/>
              </a:spcAft>
              <a:buNone/>
            </a:pPr>
            <a:r>
              <a:t/>
            </a:r>
            <a:endParaRPr/>
          </a:p>
        </p:txBody>
      </p:sp>
      <p:sp>
        <p:nvSpPr>
          <p:cNvPr id="130" name="Google Shape;130;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591475" y="59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BLOCK DIAGRAM</a:t>
            </a:r>
            <a:endParaRPr u="sng"/>
          </a:p>
        </p:txBody>
      </p:sp>
      <p:pic>
        <p:nvPicPr>
          <p:cNvPr id="136" name="Google Shape;136;p20"/>
          <p:cNvPicPr preferRelativeResize="0"/>
          <p:nvPr/>
        </p:nvPicPr>
        <p:blipFill rotWithShape="1">
          <a:blip r:embed="rId3">
            <a:alphaModFix/>
          </a:blip>
          <a:srcRect b="-1574" l="0" r="-7250" t="0"/>
          <a:stretch/>
        </p:blipFill>
        <p:spPr>
          <a:xfrm>
            <a:off x="2072463" y="1333775"/>
            <a:ext cx="4999076" cy="3515149"/>
          </a:xfrm>
          <a:prstGeom prst="rect">
            <a:avLst/>
          </a:prstGeom>
          <a:noFill/>
          <a:ln>
            <a:noFill/>
          </a:ln>
        </p:spPr>
      </p:pic>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0"/>
          <p:cNvSpPr txBox="1"/>
          <p:nvPr/>
        </p:nvSpPr>
        <p:spPr>
          <a:xfrm flipH="1">
            <a:off x="3884425" y="4813000"/>
            <a:ext cx="11028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accent1"/>
                </a:solidFill>
                <a:latin typeface="Lato"/>
                <a:ea typeface="Lato"/>
                <a:cs typeface="Lato"/>
                <a:sym typeface="Lato"/>
              </a:rPr>
              <a:t>FIGURE 1</a:t>
            </a:r>
            <a:endParaRPr sz="1300" u="sng">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ADVANTAGES</a:t>
            </a:r>
            <a:endParaRPr u="sng"/>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People with restricted hand movements or physical disabilities can now make use of this cursor with eye tracking to be able to perform normal functions as others in a PC.</a:t>
            </a:r>
            <a:endParaRPr/>
          </a:p>
          <a:p>
            <a:pPr indent="-311150" lvl="0" marL="457200" rtl="0" algn="l">
              <a:lnSpc>
                <a:spcPct val="200000"/>
              </a:lnSpc>
              <a:spcBef>
                <a:spcPts val="0"/>
              </a:spcBef>
              <a:spcAft>
                <a:spcPts val="0"/>
              </a:spcAft>
              <a:buSzPts val="1300"/>
              <a:buChar char="●"/>
            </a:pPr>
            <a:r>
              <a:rPr lang="en"/>
              <a:t>The space for growth is very high as  we can bring several upgrades such as left click and right click function, quick keyboard texting using eyes and even data handling using excel etc</a:t>
            </a:r>
            <a:endParaRPr/>
          </a:p>
        </p:txBody>
      </p:sp>
      <p:sp>
        <p:nvSpPr>
          <p:cNvPr id="145" name="Google Shape;145;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