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exend ExtraBold"/>
      <p:bold r:id="rId32"/>
    </p:embeddedFont>
    <p:embeddedFont>
      <p:font typeface="Lexen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exend-regular.fntdata"/><Relationship Id="rId10" Type="http://schemas.openxmlformats.org/officeDocument/2006/relationships/slide" Target="slides/slide5.xml"/><Relationship Id="rId32" Type="http://schemas.openxmlformats.org/officeDocument/2006/relationships/font" Target="fonts/Lexend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exen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830aeae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830aeae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30aeae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30aeae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830aeae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830aeae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30aeae0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830aeae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5364b17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5364b17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5364b17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5364b17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830aeae0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830aeae0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5364b171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5364b171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65881ec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65881ec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65881ec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65881ec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3ebe6f7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3ebe6f7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65881ec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65881ec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65881ec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65881ec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65881ec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65881ec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65881ec8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65881ec8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830aeae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6830aeae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830aeae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830aeae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830aeae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830aeae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364b14f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364b14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364b14f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364b14f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30aeae0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30aeae0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364b1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364b1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830aea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830aea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30aeae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30aeae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830aeae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830aeae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42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30016" r="0" t="0"/>
          <a:stretch/>
        </p:blipFill>
        <p:spPr>
          <a:xfrm>
            <a:off x="3298450" y="1915075"/>
            <a:ext cx="5512848" cy="24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79300" y="1567725"/>
            <a:ext cx="8707800" cy="2896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66743" t="0"/>
          <a:stretch/>
        </p:blipFill>
        <p:spPr>
          <a:xfrm>
            <a:off x="1234850" y="1792575"/>
            <a:ext cx="2125749" cy="24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19997" y="3352272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Receptive Fields</a:t>
            </a:r>
            <a:endParaRPr>
              <a:solidFill>
                <a:srgbClr val="CC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9300" y="2736675"/>
            <a:ext cx="11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Visual Texture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99500" y="3994850"/>
            <a:ext cx="22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Texture (Second Order)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30400" y="1792575"/>
            <a:ext cx="27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Primary Visual Cortex</a:t>
            </a:r>
            <a:endParaRPr>
              <a:solidFill>
                <a:srgbClr val="E06666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45075" y="1753100"/>
            <a:ext cx="26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Luminescence </a:t>
            </a: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(First Order)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32850" y="2122400"/>
            <a:ext cx="11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Simple Cells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461275" y="3004200"/>
            <a:ext cx="13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Complex Cells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2847650" y="23900"/>
            <a:ext cx="33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ExtraBold"/>
                <a:ea typeface="Lexend ExtraBold"/>
                <a:cs typeface="Lexend ExtraBold"/>
                <a:sym typeface="Lexend ExtraBold"/>
              </a:rPr>
              <a:t>Single </a:t>
            </a:r>
            <a:r>
              <a:rPr lang="en" sz="1800">
                <a:latin typeface="Lexend ExtraBold"/>
                <a:ea typeface="Lexend ExtraBold"/>
                <a:cs typeface="Lexend ExtraBold"/>
                <a:sym typeface="Lexend ExtraBold"/>
              </a:rPr>
              <a:t>Neuron</a:t>
            </a:r>
            <a:r>
              <a:rPr lang="en" sz="1800">
                <a:latin typeface="Lexend ExtraBold"/>
                <a:ea typeface="Lexend ExtraBold"/>
                <a:cs typeface="Lexend ExtraBold"/>
                <a:sym typeface="Lexend ExtraBold"/>
              </a:rPr>
              <a:t> Model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125550" y="2345600"/>
            <a:ext cx="28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ExtraBold"/>
                <a:ea typeface="Lexend ExtraBold"/>
                <a:cs typeface="Lexend ExtraBold"/>
                <a:sym typeface="Lexend ExtraBold"/>
              </a:rPr>
              <a:t>Dual Layer </a:t>
            </a:r>
            <a:r>
              <a:rPr lang="en" sz="1800">
                <a:latin typeface="Lexend ExtraBold"/>
                <a:ea typeface="Lexend ExtraBold"/>
                <a:cs typeface="Lexend ExtraBold"/>
                <a:sym typeface="Lexend ExtraBold"/>
              </a:rPr>
              <a:t>Models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562538"/>
            <a:ext cx="8839198" cy="176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0" y="2807300"/>
            <a:ext cx="8839200" cy="23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1676750" y="641475"/>
            <a:ext cx="60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ExtraBold"/>
                <a:ea typeface="Lexend ExtraBold"/>
                <a:cs typeface="Lexend ExtraBold"/>
                <a:sym typeface="Lexend ExtraBold"/>
              </a:rPr>
              <a:t>Note: 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All 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convolutional layers followed by a ‘ReLU’ activation function and a max pooling layer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2450"/>
            <a:ext cx="8839197" cy="188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16148" l="16588" r="14692" t="15712"/>
          <a:stretch/>
        </p:blipFill>
        <p:spPr>
          <a:xfrm>
            <a:off x="792206" y="2107734"/>
            <a:ext cx="1621795" cy="160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 b="16149" l="16326" r="16151" t="16446"/>
          <a:stretch/>
        </p:blipFill>
        <p:spPr>
          <a:xfrm>
            <a:off x="2822821" y="2104403"/>
            <a:ext cx="1621795" cy="16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5">
            <a:alphaModFix/>
          </a:blip>
          <a:srcRect b="15589" l="15769" r="15126" t="16392"/>
          <a:stretch/>
        </p:blipFill>
        <p:spPr>
          <a:xfrm>
            <a:off x="4853458" y="2102201"/>
            <a:ext cx="1644966" cy="161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6">
            <a:alphaModFix/>
          </a:blip>
          <a:srcRect b="15961" l="15829" r="15555" t="16320"/>
          <a:stretch/>
        </p:blipFill>
        <p:spPr>
          <a:xfrm>
            <a:off x="6618558" y="2102213"/>
            <a:ext cx="1644968" cy="1623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4"/>
          <p:cNvCxnSpPr/>
          <p:nvPr/>
        </p:nvCxnSpPr>
        <p:spPr>
          <a:xfrm>
            <a:off x="4853457" y="1987579"/>
            <a:ext cx="3410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 txBox="1"/>
          <p:nvPr/>
        </p:nvSpPr>
        <p:spPr>
          <a:xfrm>
            <a:off x="5629085" y="1289463"/>
            <a:ext cx="20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Offset Boundary Datasets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>
            <a:off x="792206" y="1987579"/>
            <a:ext cx="1607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2822831" y="1987579"/>
            <a:ext cx="1607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4"/>
          <p:cNvSpPr txBox="1"/>
          <p:nvPr/>
        </p:nvSpPr>
        <p:spPr>
          <a:xfrm>
            <a:off x="2658296" y="1289463"/>
            <a:ext cx="20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Diagonal Boundary </a:t>
            </a: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Datasets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567275" y="1287775"/>
            <a:ext cx="20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Horizontal Boundary Datasets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25305" l="0" r="0" t="17866"/>
          <a:stretch/>
        </p:blipFill>
        <p:spPr>
          <a:xfrm>
            <a:off x="241125" y="1666162"/>
            <a:ext cx="8839202" cy="18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5"/>
          <p:cNvCxnSpPr/>
          <p:nvPr/>
        </p:nvCxnSpPr>
        <p:spPr>
          <a:xfrm>
            <a:off x="339600" y="1590925"/>
            <a:ext cx="5355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637472" y="1069300"/>
            <a:ext cx="454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SIGNAL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(Increasing Noise Level)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563053" y="1069300"/>
            <a:ext cx="22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 NO </a:t>
            </a: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33190" r="0" t="0"/>
          <a:stretch/>
        </p:blipFill>
        <p:spPr>
          <a:xfrm>
            <a:off x="3753775" y="1506422"/>
            <a:ext cx="2393850" cy="137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00" y="1496785"/>
            <a:ext cx="3635266" cy="142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5">
            <a:alphaModFix/>
          </a:blip>
          <a:srcRect b="0" l="33739" r="0" t="0"/>
          <a:stretch/>
        </p:blipFill>
        <p:spPr>
          <a:xfrm>
            <a:off x="6147617" y="1484425"/>
            <a:ext cx="2448282" cy="142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995300" y="358575"/>
            <a:ext cx="290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Before </a:t>
            </a:r>
            <a:r>
              <a:rPr lang="en" sz="11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Overfitting Corrections</a:t>
            </a:r>
            <a:endParaRPr sz="11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5540225" y="358575"/>
            <a:ext cx="23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ExtraBold"/>
                <a:ea typeface="Lexend ExtraBold"/>
                <a:cs typeface="Lexend ExtraBold"/>
                <a:sym typeface="Lexend ExtraBold"/>
              </a:rPr>
              <a:t>After Overfitting Corrections</a:t>
            </a:r>
            <a:endParaRPr sz="11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0" y="712578"/>
            <a:ext cx="2381400" cy="180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4030" r="0" t="0"/>
          <a:stretch/>
        </p:blipFill>
        <p:spPr>
          <a:xfrm>
            <a:off x="2262375" y="696925"/>
            <a:ext cx="2352150" cy="18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725" y="712575"/>
            <a:ext cx="2314200" cy="17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300" y="719675"/>
            <a:ext cx="2314200" cy="173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1950" y="3014134"/>
            <a:ext cx="2352150" cy="187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340" y="3063650"/>
            <a:ext cx="2441784" cy="18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027275" y="2709650"/>
            <a:ext cx="294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ExtraBold"/>
                <a:ea typeface="Lexend ExtraBold"/>
                <a:cs typeface="Lexend ExtraBold"/>
                <a:sym typeface="Lexend ExtraBold"/>
              </a:rPr>
              <a:t>Final Model Training Sequence</a:t>
            </a:r>
            <a:endParaRPr sz="11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 rot="-5400000">
            <a:off x="-615900" y="1322675"/>
            <a:ext cx="149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Accuracy (%)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 rot="-5400000">
            <a:off x="4009600" y="1322675"/>
            <a:ext cx="149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Accuracy (%)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 rot="-5400000">
            <a:off x="-557725" y="3716175"/>
            <a:ext cx="149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Accuracy (%)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 rot="-5400000">
            <a:off x="1838800" y="1438875"/>
            <a:ext cx="95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Loss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 rot="-5400000">
            <a:off x="6420150" y="1403500"/>
            <a:ext cx="95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Loss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 rot="-5400000">
            <a:off x="2044625" y="3772775"/>
            <a:ext cx="95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Validation Loss</a:t>
            </a:r>
            <a:endParaRPr sz="7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6625" y="2964910"/>
            <a:ext cx="3003150" cy="19763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5671400" y="2660125"/>
            <a:ext cx="23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ExtraBold"/>
                <a:ea typeface="Lexend ExtraBold"/>
                <a:cs typeface="Lexend ExtraBold"/>
                <a:sym typeface="Lexend ExtraBold"/>
              </a:rPr>
              <a:t>Activation Layer Analysis</a:t>
            </a:r>
            <a:endParaRPr sz="11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00" y="821217"/>
            <a:ext cx="6347651" cy="36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1580883" y="683625"/>
            <a:ext cx="84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ReLU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2843050" y="68362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Leaky </a:t>
            </a: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ReLU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4337598" y="68362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eLU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5832145" y="68362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</a:t>
            </a: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eLU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992652" y="249358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tanh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3458587" y="2493575"/>
            <a:ext cx="150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Exponential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5001020" y="249358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pReLU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25" y="1237922"/>
            <a:ext cx="4163151" cy="30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5" y="1267113"/>
            <a:ext cx="3900374" cy="26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50" y="1206576"/>
            <a:ext cx="3980676" cy="2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963" y="983975"/>
            <a:ext cx="4234075" cy="3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13" y="1440050"/>
            <a:ext cx="8471975" cy="2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18100" y="1123500"/>
            <a:ext cx="8707800" cy="307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676175" y="1234800"/>
            <a:ext cx="20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Hierarchical Structure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68975" y="1234800"/>
            <a:ext cx="20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Parallel Structure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141125" y="2667750"/>
            <a:ext cx="10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ExtraBold"/>
                <a:ea typeface="Lexend ExtraBold"/>
                <a:cs typeface="Lexend ExtraBold"/>
                <a:sym typeface="Lexend ExtraBold"/>
              </a:rPr>
              <a:t>Simple </a:t>
            </a:r>
            <a:endParaRPr sz="13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141125" y="3221800"/>
            <a:ext cx="10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ExtraBold"/>
                <a:ea typeface="Lexend ExtraBold"/>
                <a:cs typeface="Lexend ExtraBold"/>
                <a:sym typeface="Lexend ExtraBold"/>
              </a:rPr>
              <a:t>Complex</a:t>
            </a:r>
            <a:endParaRPr sz="13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36025" y="2083100"/>
            <a:ext cx="183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Lexend ExtraBold"/>
                <a:ea typeface="Lexend ExtraBold"/>
                <a:cs typeface="Lexend ExtraBold"/>
                <a:sym typeface="Lexend ExtraBold"/>
              </a:rPr>
              <a:t>V1 Neuron Type</a:t>
            </a:r>
            <a:endParaRPr sz="1500" u="sng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2568208">
            <a:off x="1377528" y="1405254"/>
            <a:ext cx="1156757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Ideal</a:t>
            </a:r>
            <a:r>
              <a:rPr b="1" lang="en" sz="700"/>
              <a:t> Orientation</a:t>
            </a:r>
            <a:endParaRPr b="1"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Ideal Spatial Phase</a:t>
            </a:r>
            <a:endParaRPr b="1" sz="700"/>
          </a:p>
        </p:txBody>
      </p:sp>
      <p:cxnSp>
        <p:nvCxnSpPr>
          <p:cNvPr id="76" name="Google Shape;76;p14"/>
          <p:cNvCxnSpPr/>
          <p:nvPr/>
        </p:nvCxnSpPr>
        <p:spPr>
          <a:xfrm>
            <a:off x="2087125" y="1464525"/>
            <a:ext cx="651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1485550" y="1464525"/>
            <a:ext cx="651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303825" y="1440050"/>
            <a:ext cx="651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702250" y="1440050"/>
            <a:ext cx="651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 rot="2576040">
            <a:off x="1859292" y="1352777"/>
            <a:ext cx="1306310" cy="4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Different</a:t>
            </a:r>
            <a:r>
              <a:rPr b="1" lang="en" sz="700"/>
              <a:t> Orientation</a:t>
            </a:r>
            <a:endParaRPr b="1"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Ideal Spatial Phase</a:t>
            </a:r>
            <a:endParaRPr b="1" sz="700"/>
          </a:p>
        </p:txBody>
      </p:sp>
      <p:cxnSp>
        <p:nvCxnSpPr>
          <p:cNvPr id="81" name="Google Shape;81;p14"/>
          <p:cNvCxnSpPr/>
          <p:nvPr/>
        </p:nvCxnSpPr>
        <p:spPr>
          <a:xfrm>
            <a:off x="3842750" y="1411750"/>
            <a:ext cx="6510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 rot="2559337">
            <a:off x="2635351" y="1405254"/>
            <a:ext cx="1156451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Ideal Orientation</a:t>
            </a:r>
            <a:endParaRPr b="1"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Different Spatial Phase</a:t>
            </a:r>
            <a:endParaRPr b="1" sz="700"/>
          </a:p>
        </p:txBody>
      </p:sp>
      <p:sp>
        <p:nvSpPr>
          <p:cNvPr id="83" name="Google Shape;83;p14"/>
          <p:cNvSpPr txBox="1"/>
          <p:nvPr/>
        </p:nvSpPr>
        <p:spPr>
          <a:xfrm rot="2561858">
            <a:off x="3219608" y="1405364"/>
            <a:ext cx="1156417" cy="399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Different </a:t>
            </a:r>
            <a:r>
              <a:rPr b="1" lang="en" sz="700"/>
              <a:t>Orientation</a:t>
            </a:r>
            <a:endParaRPr b="1"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Different Spatial Phase</a:t>
            </a:r>
            <a:endParaRPr b="1" sz="700"/>
          </a:p>
        </p:txBody>
      </p:sp>
      <p:sp>
        <p:nvSpPr>
          <p:cNvPr id="84" name="Google Shape;84;p14"/>
          <p:cNvSpPr txBox="1"/>
          <p:nvPr/>
        </p:nvSpPr>
        <p:spPr>
          <a:xfrm>
            <a:off x="5783700" y="3792675"/>
            <a:ext cx="20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LGN of Thalamus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750" y="989388"/>
            <a:ext cx="1646301" cy="33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20426" r="0" t="0"/>
          <a:stretch/>
        </p:blipFill>
        <p:spPr>
          <a:xfrm>
            <a:off x="3823250" y="958375"/>
            <a:ext cx="3347150" cy="342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2"/>
          <p:cNvCxnSpPr/>
          <p:nvPr/>
        </p:nvCxnSpPr>
        <p:spPr>
          <a:xfrm>
            <a:off x="2616800" y="901300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3823250" y="901300"/>
            <a:ext cx="331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2355250" y="454900"/>
            <a:ext cx="152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1 Neuron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4734525" y="454900"/>
            <a:ext cx="152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4 </a:t>
            </a: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Neurons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275800" y="2047225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Angle Array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82950" y="2882750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50375" y="3718275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77711" t="0"/>
          <a:stretch/>
        </p:blipFill>
        <p:spPr>
          <a:xfrm>
            <a:off x="935975" y="992355"/>
            <a:ext cx="1833500" cy="3639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3"/>
          <p:cNvCxnSpPr/>
          <p:nvPr/>
        </p:nvCxnSpPr>
        <p:spPr>
          <a:xfrm>
            <a:off x="6357975" y="946706"/>
            <a:ext cx="2592000" cy="39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3"/>
          <p:cNvSpPr txBox="1"/>
          <p:nvPr/>
        </p:nvSpPr>
        <p:spPr>
          <a:xfrm>
            <a:off x="7341012" y="413156"/>
            <a:ext cx="83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Noise</a:t>
            </a:r>
            <a:endParaRPr sz="1700">
              <a:solidFill>
                <a:srgbClr val="351C75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287" name="Google Shape;287;p33"/>
          <p:cNvCxnSpPr/>
          <p:nvPr/>
        </p:nvCxnSpPr>
        <p:spPr>
          <a:xfrm>
            <a:off x="4626266" y="946706"/>
            <a:ext cx="1646700" cy="1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3"/>
          <p:cNvSpPr txBox="1"/>
          <p:nvPr/>
        </p:nvSpPr>
        <p:spPr>
          <a:xfrm>
            <a:off x="4700114" y="291425"/>
            <a:ext cx="149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Orientation </a:t>
            </a:r>
            <a:r>
              <a:rPr lang="en" sz="1700">
                <a:solidFill>
                  <a:srgbClr val="4A86E8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Specific</a:t>
            </a:r>
            <a:endParaRPr sz="1700">
              <a:solidFill>
                <a:srgbClr val="4A86E8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22533" r="55177" t="0"/>
          <a:stretch/>
        </p:blipFill>
        <p:spPr>
          <a:xfrm>
            <a:off x="6307556" y="992355"/>
            <a:ext cx="1833500" cy="3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3">
            <a:alphaModFix/>
          </a:blip>
          <a:srcRect b="0" l="89218" r="0" t="0"/>
          <a:stretch/>
        </p:blipFill>
        <p:spPr>
          <a:xfrm>
            <a:off x="8141056" y="992355"/>
            <a:ext cx="886968" cy="3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 rotWithShape="1">
          <a:blip r:embed="rId3">
            <a:alphaModFix/>
          </a:blip>
          <a:srcRect b="0" l="44648" r="33063" t="0"/>
          <a:stretch/>
        </p:blipFill>
        <p:spPr>
          <a:xfrm>
            <a:off x="3656445" y="992355"/>
            <a:ext cx="1833500" cy="3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66959" r="22258" t="0"/>
          <a:stretch/>
        </p:blipFill>
        <p:spPr>
          <a:xfrm>
            <a:off x="2769477" y="992355"/>
            <a:ext cx="886968" cy="3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78066" r="11151" t="0"/>
          <a:stretch/>
        </p:blipFill>
        <p:spPr>
          <a:xfrm>
            <a:off x="5463607" y="992355"/>
            <a:ext cx="886968" cy="3639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3"/>
          <p:cNvCxnSpPr/>
          <p:nvPr/>
        </p:nvCxnSpPr>
        <p:spPr>
          <a:xfrm>
            <a:off x="1916918" y="946706"/>
            <a:ext cx="2592000" cy="3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3"/>
          <p:cNvSpPr txBox="1"/>
          <p:nvPr/>
        </p:nvSpPr>
        <p:spPr>
          <a:xfrm>
            <a:off x="2024962" y="413150"/>
            <a:ext cx="237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41B47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Spatial Summation</a:t>
            </a:r>
            <a:endParaRPr sz="1700">
              <a:solidFill>
                <a:srgbClr val="741B47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76200" y="2027125"/>
            <a:ext cx="8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Angle Array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8956" y="2862650"/>
            <a:ext cx="8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78952" y="3899100"/>
            <a:ext cx="85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325" y="795325"/>
            <a:ext cx="584835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/>
        </p:nvSpPr>
        <p:spPr>
          <a:xfrm>
            <a:off x="621456" y="2353650"/>
            <a:ext cx="8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621452" y="3390100"/>
            <a:ext cx="85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306" name="Google Shape;306;p34"/>
          <p:cNvCxnSpPr/>
          <p:nvPr/>
        </p:nvCxnSpPr>
        <p:spPr>
          <a:xfrm>
            <a:off x="2838125" y="731343"/>
            <a:ext cx="1006200" cy="120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2961737" y="232981"/>
            <a:ext cx="83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Noise</a:t>
            </a:r>
            <a:endParaRPr sz="1700">
              <a:solidFill>
                <a:srgbClr val="351C75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>
            <a:off x="3952902" y="766525"/>
            <a:ext cx="3420900" cy="3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4"/>
          <p:cNvSpPr txBox="1"/>
          <p:nvPr/>
        </p:nvSpPr>
        <p:spPr>
          <a:xfrm>
            <a:off x="4457148" y="232975"/>
            <a:ext cx="236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41B47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Spatial Summation</a:t>
            </a:r>
            <a:endParaRPr sz="1700">
              <a:solidFill>
                <a:srgbClr val="741B47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00" y="266250"/>
            <a:ext cx="5135700" cy="397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5"/>
          <p:cNvCxnSpPr/>
          <p:nvPr/>
        </p:nvCxnSpPr>
        <p:spPr>
          <a:xfrm flipH="1" rot="10800000">
            <a:off x="3469175" y="4243400"/>
            <a:ext cx="300" cy="417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5"/>
          <p:cNvCxnSpPr/>
          <p:nvPr/>
        </p:nvCxnSpPr>
        <p:spPr>
          <a:xfrm rot="10800000">
            <a:off x="4373275" y="4243150"/>
            <a:ext cx="295200" cy="382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5"/>
          <p:cNvCxnSpPr/>
          <p:nvPr/>
        </p:nvCxnSpPr>
        <p:spPr>
          <a:xfrm flipH="1" rot="10800000">
            <a:off x="5309775" y="4265500"/>
            <a:ext cx="269100" cy="338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5"/>
          <p:cNvCxnSpPr/>
          <p:nvPr/>
        </p:nvCxnSpPr>
        <p:spPr>
          <a:xfrm flipH="1" rot="10800000">
            <a:off x="6359600" y="4265500"/>
            <a:ext cx="269100" cy="338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5"/>
          <p:cNvSpPr txBox="1"/>
          <p:nvPr/>
        </p:nvSpPr>
        <p:spPr>
          <a:xfrm>
            <a:off x="424375" y="1573200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Angle Array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507925" y="2514850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904125" y="3484800"/>
            <a:ext cx="15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50" y="675950"/>
            <a:ext cx="63150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13" y="605200"/>
            <a:ext cx="69246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69309" l="11799" r="61545" t="0"/>
          <a:stretch/>
        </p:blipFill>
        <p:spPr>
          <a:xfrm>
            <a:off x="445725" y="937725"/>
            <a:ext cx="7963802" cy="111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69555" l="38492" r="38053" t="7929"/>
          <a:stretch/>
        </p:blipFill>
        <p:spPr>
          <a:xfrm>
            <a:off x="1354432" y="2048828"/>
            <a:ext cx="7007263" cy="81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69555" l="66662" r="9643" t="7929"/>
          <a:stretch/>
        </p:blipFill>
        <p:spPr>
          <a:xfrm>
            <a:off x="1318601" y="2863902"/>
            <a:ext cx="7078928" cy="81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50" y="1347613"/>
            <a:ext cx="7922626" cy="244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942775" y="3495875"/>
            <a:ext cx="14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Linear</a:t>
            </a: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 Filter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52400" y="2433725"/>
            <a:ext cx="152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LGN of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Thalamus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656775" y="3380375"/>
            <a:ext cx="144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Non-</a:t>
            </a: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Linear </a:t>
            </a: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Function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4675" y="1424325"/>
            <a:ext cx="19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Simple Cell</a:t>
            </a:r>
            <a:endParaRPr sz="1800">
              <a:solidFill>
                <a:srgbClr val="E06666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155225" y="3380375"/>
            <a:ext cx="254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Specific Orientation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Specific </a:t>
            </a: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Spatial</a:t>
            </a:r>
            <a:r>
              <a:rPr lang="en" sz="1500">
                <a:latin typeface="Lexend ExtraBold"/>
                <a:ea typeface="Lexend ExtraBold"/>
                <a:cs typeface="Lexend ExtraBold"/>
                <a:sym typeface="Lexend ExtraBold"/>
              </a:rPr>
              <a:t> Phase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75" y="1057950"/>
            <a:ext cx="7424899" cy="28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28325" y="2186175"/>
            <a:ext cx="152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LGN of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Thalamus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583200" y="787575"/>
            <a:ext cx="19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6E4DE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Complex Cell</a:t>
            </a:r>
            <a:endParaRPr sz="1800">
              <a:solidFill>
                <a:srgbClr val="46E4DE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020025" y="3755350"/>
            <a:ext cx="28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Hierarchical</a:t>
            </a: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 Summation of Simple Cells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466325" y="3170350"/>
            <a:ext cx="263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ExtraBold"/>
                <a:ea typeface="Lexend ExtraBold"/>
                <a:cs typeface="Lexend ExtraBold"/>
                <a:sym typeface="Lexend ExtraBold"/>
              </a:rPr>
              <a:t>Specific Orientation</a:t>
            </a:r>
            <a:endParaRPr sz="13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ExtraBold"/>
                <a:ea typeface="Lexend ExtraBold"/>
                <a:cs typeface="Lexend ExtraBold"/>
                <a:sym typeface="Lexend ExtraBold"/>
              </a:rPr>
              <a:t>Non-Specific Spatial Phase</a:t>
            </a:r>
            <a:endParaRPr sz="13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1361" l="0" r="0" t="0"/>
          <a:stretch/>
        </p:blipFill>
        <p:spPr>
          <a:xfrm>
            <a:off x="1956525" y="1141000"/>
            <a:ext cx="4413750" cy="29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14366" l="14911" r="14981" t="14337"/>
          <a:stretch/>
        </p:blipFill>
        <p:spPr>
          <a:xfrm>
            <a:off x="2363900" y="2284427"/>
            <a:ext cx="1299300" cy="132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15219" l="15629" r="15214" t="15031"/>
          <a:stretch/>
        </p:blipFill>
        <p:spPr>
          <a:xfrm>
            <a:off x="3746325" y="2289900"/>
            <a:ext cx="1299300" cy="131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12117" l="12532" r="12912" t="13726"/>
          <a:stretch/>
        </p:blipFill>
        <p:spPr>
          <a:xfrm>
            <a:off x="6799675" y="2026575"/>
            <a:ext cx="1587799" cy="157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6">
            <a:alphaModFix/>
          </a:blip>
          <a:srcRect b="12510" l="13330" r="12115" t="13333"/>
          <a:stretch/>
        </p:blipFill>
        <p:spPr>
          <a:xfrm>
            <a:off x="5128750" y="2026567"/>
            <a:ext cx="1587799" cy="157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7">
            <a:alphaModFix/>
          </a:blip>
          <a:srcRect b="19692" l="20901" r="19293" t="20505"/>
          <a:stretch/>
        </p:blipFill>
        <p:spPr>
          <a:xfrm>
            <a:off x="381475" y="2683450"/>
            <a:ext cx="922426" cy="9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8">
            <a:alphaModFix/>
          </a:blip>
          <a:srcRect b="16589" l="18964" r="18589" t="18961"/>
          <a:stretch/>
        </p:blipFill>
        <p:spPr>
          <a:xfrm>
            <a:off x="1387030" y="2683450"/>
            <a:ext cx="893746" cy="9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74888" y="3605875"/>
            <a:ext cx="7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353425" y="3605875"/>
            <a:ext cx="11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No </a:t>
            </a: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675938" y="3605875"/>
            <a:ext cx="7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935475" y="3605875"/>
            <a:ext cx="11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612313" y="3605875"/>
            <a:ext cx="7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169225" y="3605875"/>
            <a:ext cx="11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No Signal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74900" y="1463900"/>
            <a:ext cx="18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SMALL DATASET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6x6 Gabor Patches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847200" y="1463900"/>
            <a:ext cx="18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MEDIUM</a:t>
            </a: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 DATASET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8x8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Gabor Patches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937350" y="1463900"/>
            <a:ext cx="18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Large </a:t>
            </a: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DATASET</a:t>
            </a:r>
            <a:endParaRPr sz="12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10x10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Gabor Patches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430" y="1308925"/>
            <a:ext cx="2607020" cy="1641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827775" y="241100"/>
            <a:ext cx="423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Addition of </a:t>
            </a: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Dropout</a:t>
            </a: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 Layer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22522" t="0"/>
          <a:stretch/>
        </p:blipFill>
        <p:spPr>
          <a:xfrm>
            <a:off x="219300" y="1308925"/>
            <a:ext cx="2019857" cy="164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87716" r="0" t="0"/>
          <a:stretch/>
        </p:blipFill>
        <p:spPr>
          <a:xfrm>
            <a:off x="2212477" y="1308925"/>
            <a:ext cx="320225" cy="1641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610450" y="241100"/>
            <a:ext cx="35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ExtraBold"/>
                <a:ea typeface="Lexend ExtraBold"/>
                <a:cs typeface="Lexend ExtraBold"/>
                <a:sym typeface="Lexend ExtraBold"/>
              </a:rPr>
              <a:t>Data Augmentation</a:t>
            </a:r>
            <a:endParaRPr sz="17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137" name="Google Shape;137;p19"/>
          <p:cNvCxnSpPr>
            <a:stCxn id="135" idx="3"/>
            <a:endCxn id="132" idx="1"/>
          </p:cNvCxnSpPr>
          <p:nvPr/>
        </p:nvCxnSpPr>
        <p:spPr>
          <a:xfrm>
            <a:off x="2532702" y="2129780"/>
            <a:ext cx="470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827775" y="742400"/>
            <a:ext cx="132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Original Model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219100" y="742400"/>
            <a:ext cx="23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Model after Dropout Layer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14366" l="14911" r="14981" t="14337"/>
          <a:stretch/>
        </p:blipFill>
        <p:spPr>
          <a:xfrm>
            <a:off x="7150100" y="815776"/>
            <a:ext cx="727876" cy="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14366" l="14911" r="14981" t="14337"/>
          <a:stretch/>
        </p:blipFill>
        <p:spPr>
          <a:xfrm>
            <a:off x="6022400" y="1950440"/>
            <a:ext cx="605199" cy="615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>
            <a:stCxn id="140" idx="2"/>
            <a:endCxn id="141" idx="0"/>
          </p:cNvCxnSpPr>
          <p:nvPr/>
        </p:nvCxnSpPr>
        <p:spPr>
          <a:xfrm flipH="1">
            <a:off x="6325138" y="1556051"/>
            <a:ext cx="1188900" cy="39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14366" l="14911" r="14981" t="14337"/>
          <a:stretch/>
        </p:blipFill>
        <p:spPr>
          <a:xfrm rot="10800000">
            <a:off x="6798951" y="1950440"/>
            <a:ext cx="605199" cy="61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14366" l="14911" r="14981" t="14337"/>
          <a:stretch/>
        </p:blipFill>
        <p:spPr>
          <a:xfrm flipH="1">
            <a:off x="7595950" y="1956240"/>
            <a:ext cx="605199" cy="61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14366" l="14911" r="14981" t="14337"/>
          <a:stretch/>
        </p:blipFill>
        <p:spPr>
          <a:xfrm rot="10800000">
            <a:off x="8392950" y="1956240"/>
            <a:ext cx="605199" cy="615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9"/>
          <p:cNvCxnSpPr>
            <a:stCxn id="140" idx="2"/>
            <a:endCxn id="143" idx="2"/>
          </p:cNvCxnSpPr>
          <p:nvPr/>
        </p:nvCxnSpPr>
        <p:spPr>
          <a:xfrm flipH="1">
            <a:off x="7101538" y="1556051"/>
            <a:ext cx="412500" cy="39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40" idx="2"/>
            <a:endCxn id="144" idx="0"/>
          </p:cNvCxnSpPr>
          <p:nvPr/>
        </p:nvCxnSpPr>
        <p:spPr>
          <a:xfrm>
            <a:off x="7514038" y="1556051"/>
            <a:ext cx="3846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0" idx="2"/>
            <a:endCxn id="145" idx="2"/>
          </p:cNvCxnSpPr>
          <p:nvPr/>
        </p:nvCxnSpPr>
        <p:spPr>
          <a:xfrm>
            <a:off x="7514038" y="1556051"/>
            <a:ext cx="11814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6637450" y="2571750"/>
            <a:ext cx="92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Vertical Mirror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434450" y="2571750"/>
            <a:ext cx="92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Horizontal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Mirror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60900" y="2648700"/>
            <a:ext cx="92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No change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231450" y="2571750"/>
            <a:ext cx="92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Horizontal &amp; Vertical Mirror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0" y="856075"/>
            <a:ext cx="3248550" cy="33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025" y="1457449"/>
            <a:ext cx="4362900" cy="1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34992" l="35617" r="34816" t="35442"/>
          <a:stretch/>
        </p:blipFill>
        <p:spPr>
          <a:xfrm>
            <a:off x="1078005" y="1965011"/>
            <a:ext cx="1310552" cy="131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34992" l="35617" r="34816" t="35442"/>
          <a:stretch/>
        </p:blipFill>
        <p:spPr>
          <a:xfrm>
            <a:off x="2887064" y="1965011"/>
            <a:ext cx="1310552" cy="131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34992" l="35617" r="34816" t="35442"/>
          <a:stretch/>
        </p:blipFill>
        <p:spPr>
          <a:xfrm>
            <a:off x="4696124" y="1934813"/>
            <a:ext cx="1310552" cy="131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34992" l="35617" r="34816" t="35442"/>
          <a:stretch/>
        </p:blipFill>
        <p:spPr>
          <a:xfrm>
            <a:off x="6505183" y="1934813"/>
            <a:ext cx="1310552" cy="131051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1622778" y="2473805"/>
            <a:ext cx="220800" cy="23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3361689" y="2427068"/>
            <a:ext cx="300900" cy="326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5146271" y="2385324"/>
            <a:ext cx="410400" cy="40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864737" y="2320277"/>
            <a:ext cx="5280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952200" y="158260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5x5 Pixel Size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761259" y="158260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 9x9 </a:t>
            </a: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Pixel Size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497844" y="158260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 13x13 Pixel Size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347686" y="158260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traBold"/>
                <a:ea typeface="Lexend ExtraBold"/>
                <a:cs typeface="Lexend ExtraBold"/>
                <a:sym typeface="Lexend ExtraBold"/>
              </a:rPr>
              <a:t> 17x17 Pixel Size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