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36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arina Schück" initials="KS" lastIdx="1" clrIdx="0">
    <p:extLst>
      <p:ext uri="{19B8F6BF-5375-455C-9EA6-DF929625EA0E}">
        <p15:presenceInfo xmlns:p15="http://schemas.microsoft.com/office/powerpoint/2012/main" userId="26588361c35ba5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>
        <p:scale>
          <a:sx n="78" d="100"/>
          <a:sy n="78" d="100"/>
        </p:scale>
        <p:origin x="6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62C7C60-67F7-4029-A072-E38A8E9B42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D823F7-8831-457A-8BE9-9639AFF2F7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305EF-F1ED-49DE-8464-D8E75BC82AD4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CA3087-FACA-44F7-AAF8-AA45FF3C5E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0710A4-6F3C-4FFF-B64A-63EFCDEAA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F465F-F187-414B-B2FE-BE829A9382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566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085D5-7BB5-4C4B-94D4-C48512C319C1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C0B96-F712-4049-AB06-7E93BB965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24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643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Noto Sans Light"/>
                <a:cs typeface="Noto Sans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42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Noto Sans Light"/>
                <a:cs typeface="Noto Sans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241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Noto Sans Light"/>
                <a:cs typeface="Noto Sans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68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0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219200"/>
          </a:xfrm>
          <a:custGeom>
            <a:avLst/>
            <a:gdLst/>
            <a:ahLst/>
            <a:cxnLst/>
            <a:rect l="l" t="t" r="r" b="b"/>
            <a:pathLst>
              <a:path w="12192000" h="1219200">
                <a:moveTo>
                  <a:pt x="12192000" y="0"/>
                </a:moveTo>
                <a:lnTo>
                  <a:pt x="0" y="0"/>
                </a:lnTo>
                <a:lnTo>
                  <a:pt x="0" y="1219200"/>
                </a:lnTo>
                <a:lnTo>
                  <a:pt x="12192000" y="12192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219200"/>
          </a:xfrm>
          <a:custGeom>
            <a:avLst/>
            <a:gdLst/>
            <a:ahLst/>
            <a:cxnLst/>
            <a:rect l="l" t="t" r="r" b="b"/>
            <a:pathLst>
              <a:path w="12192000" h="1219200">
                <a:moveTo>
                  <a:pt x="0" y="1219200"/>
                </a:moveTo>
                <a:lnTo>
                  <a:pt x="12192000" y="1219200"/>
                </a:lnTo>
                <a:lnTo>
                  <a:pt x="121920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12192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853" y="327039"/>
            <a:ext cx="1129629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Noto Sans Light"/>
                <a:cs typeface="Noto Sans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7407" y="1970532"/>
            <a:ext cx="8524875" cy="4114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516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94" y="342646"/>
            <a:ext cx="311058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2800" spc="-10" dirty="0" err="1">
                <a:solidFill>
                  <a:srgbClr val="FFFFFF"/>
                </a:solidFill>
              </a:rPr>
              <a:t>Assingment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01361" y="1405938"/>
            <a:ext cx="5851315" cy="12041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69"/>
              </a:spcBef>
              <a:tabLst>
                <a:tab pos="241300" algn="l"/>
                <a:tab pos="241935" algn="l"/>
              </a:tabLst>
            </a:pPr>
            <a:r>
              <a:rPr lang="en-AU" sz="1400" spc="-5" dirty="0">
                <a:latin typeface="Gill Sans MT"/>
                <a:cs typeface="Gill Sans MT"/>
              </a:rPr>
              <a:t>What is your variables relationship of interest (outcome, Level-2 predictor, controls)?</a:t>
            </a:r>
          </a:p>
          <a:p>
            <a:pPr marL="241300" indent="-2292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sz="1400" spc="-5" dirty="0">
                <a:latin typeface="Gill Sans MT"/>
                <a:cs typeface="Gill Sans MT"/>
              </a:rPr>
              <a:t>…</a:t>
            </a:r>
          </a:p>
          <a:p>
            <a:pPr marL="12065">
              <a:lnSpc>
                <a:spcPct val="100000"/>
              </a:lnSpc>
              <a:spcBef>
                <a:spcPts val="869"/>
              </a:spcBef>
              <a:tabLst>
                <a:tab pos="241300" algn="l"/>
                <a:tab pos="241935" algn="l"/>
              </a:tabLst>
            </a:pPr>
            <a:endParaRPr lang="en-AU" sz="1400" spc="-5" dirty="0">
              <a:latin typeface="Gill Sans MT"/>
              <a:cs typeface="Gill Sans MT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C916B1E-BD3F-4CF4-8DC8-3F577B997297}"/>
              </a:ext>
            </a:extLst>
          </p:cNvPr>
          <p:cNvSpPr txBox="1"/>
          <p:nvPr/>
        </p:nvSpPr>
        <p:spPr>
          <a:xfrm>
            <a:off x="6634397" y="1405938"/>
            <a:ext cx="4893926" cy="1650451"/>
          </a:xfrm>
          <a:prstGeom prst="rect">
            <a:avLst/>
          </a:prstGeom>
          <a:ln>
            <a:noFill/>
          </a:ln>
        </p:spPr>
        <p:txBody>
          <a:bodyPr vert="horz" wrap="square" lIns="0" tIns="110489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69"/>
              </a:spcBef>
              <a:tabLst>
                <a:tab pos="241300" algn="l"/>
                <a:tab pos="241935" algn="l"/>
              </a:tabLst>
            </a:pPr>
            <a:r>
              <a:rPr lang="en-AU" sz="1400" spc="-5" dirty="0">
                <a:latin typeface="Gill Sans MT"/>
                <a:cs typeface="Gill Sans MT"/>
              </a:rPr>
              <a:t>Depict your variables relationship</a:t>
            </a:r>
          </a:p>
          <a:p>
            <a:pPr marL="12065">
              <a:lnSpc>
                <a:spcPct val="100000"/>
              </a:lnSpc>
              <a:spcBef>
                <a:spcPts val="869"/>
              </a:spcBef>
              <a:tabLst>
                <a:tab pos="241300" algn="l"/>
                <a:tab pos="241935" algn="l"/>
              </a:tabLst>
            </a:pPr>
            <a:endParaRPr lang="en-AU" sz="1400" spc="-5" dirty="0">
              <a:latin typeface="Gill Sans MT"/>
              <a:cs typeface="Gill Sans MT"/>
            </a:endParaRPr>
          </a:p>
          <a:p>
            <a:pPr marL="12065">
              <a:lnSpc>
                <a:spcPct val="100000"/>
              </a:lnSpc>
              <a:spcBef>
                <a:spcPts val="869"/>
              </a:spcBef>
              <a:tabLst>
                <a:tab pos="241300" algn="l"/>
                <a:tab pos="241935" algn="l"/>
              </a:tabLst>
            </a:pPr>
            <a:endParaRPr lang="en-AU" sz="1400" spc="-5" dirty="0">
              <a:latin typeface="Gill Sans MT"/>
              <a:cs typeface="Gill Sans MT"/>
            </a:endParaRPr>
          </a:p>
          <a:p>
            <a:pPr marL="12065">
              <a:lnSpc>
                <a:spcPct val="100000"/>
              </a:lnSpc>
              <a:spcBef>
                <a:spcPts val="869"/>
              </a:spcBef>
              <a:tabLst>
                <a:tab pos="241300" algn="l"/>
                <a:tab pos="241935" algn="l"/>
              </a:tabLst>
            </a:pPr>
            <a:endParaRPr lang="en-AU" sz="1400" spc="-5" dirty="0">
              <a:latin typeface="Gill Sans MT"/>
              <a:cs typeface="Gill Sans MT"/>
            </a:endParaRPr>
          </a:p>
          <a:p>
            <a:pPr marL="12065">
              <a:lnSpc>
                <a:spcPct val="100000"/>
              </a:lnSpc>
              <a:spcBef>
                <a:spcPts val="869"/>
              </a:spcBef>
              <a:tabLst>
                <a:tab pos="241300" algn="l"/>
                <a:tab pos="241935" algn="l"/>
              </a:tabLst>
            </a:pPr>
            <a:endParaRPr lang="en-AU" sz="1400" spc="-5" dirty="0">
              <a:latin typeface="Gill Sans MT"/>
              <a:cs typeface="Gill Sans MT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767D4B0-26D4-42FB-B87A-4FE3E4A12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425440"/>
              </p:ext>
            </p:extLst>
          </p:nvPr>
        </p:nvGraphicFramePr>
        <p:xfrm>
          <a:off x="7030526" y="1956145"/>
          <a:ext cx="766461" cy="52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Formel" r:id="rId3" imgW="266400" imgH="190440" progId="Equation.3">
                  <p:embed/>
                </p:oleObj>
              </mc:Choice>
              <mc:Fallback>
                <p:oleObj name="Formel" r:id="rId3" imgW="266400" imgH="190440" progId="Equation.3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C966FFF4-F6AA-4DB0-AE07-AB64FC775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0526" y="1956145"/>
                        <a:ext cx="766461" cy="5281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19989FE7-96A8-4B38-8BD3-897FCB75D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56" y="4530223"/>
            <a:ext cx="504251" cy="50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i="1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49CBD31-D908-49FC-ADA7-734CEEB0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7050" y="4530223"/>
            <a:ext cx="705950" cy="50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DE" i="1" dirty="0"/>
              <a:t>y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7737C8E-4B1F-4A14-AEF3-029228C0F0C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398481" y="3516933"/>
            <a:ext cx="2037273" cy="224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Gerade Verbindung mit Pfeil 14">
            <a:extLst>
              <a:ext uri="{FF2B5EF4-FFF2-40B4-BE49-F238E27FC236}">
                <a16:creationId xmlns:a16="http://schemas.microsoft.com/office/drawing/2014/main" id="{23F61F24-F964-4E8C-91A7-9CF3DE28AB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61437" y="4866537"/>
            <a:ext cx="3328055" cy="215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10" name="Gerade Verbindung mit Pfeil 16">
            <a:extLst>
              <a:ext uri="{FF2B5EF4-FFF2-40B4-BE49-F238E27FC236}">
                <a16:creationId xmlns:a16="http://schemas.microsoft.com/office/drawing/2014/main" id="{09A03AF0-1D59-43F6-96D2-EFB49D8E0CA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567223" y="2631962"/>
            <a:ext cx="2037273" cy="181530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Gerade Verbindung mit Pfeil 18">
            <a:extLst>
              <a:ext uri="{FF2B5EF4-FFF2-40B4-BE49-F238E27FC236}">
                <a16:creationId xmlns:a16="http://schemas.microsoft.com/office/drawing/2014/main" id="{94249DF5-AD77-4EFB-8C9D-9AEBFFE8D3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1608" y="2538222"/>
            <a:ext cx="3630604" cy="194026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Textfeld 20">
            <a:extLst>
              <a:ext uri="{FF2B5EF4-FFF2-40B4-BE49-F238E27FC236}">
                <a16:creationId xmlns:a16="http://schemas.microsoft.com/office/drawing/2014/main" id="{998ED78E-949F-49AE-9681-7F472D341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6910" y="3023287"/>
            <a:ext cx="398742" cy="45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a</a:t>
            </a:r>
          </a:p>
        </p:txBody>
      </p:sp>
      <p:cxnSp>
        <p:nvCxnSpPr>
          <p:cNvPr id="13" name="Gerade Verbindung mit Pfeil 22">
            <a:extLst>
              <a:ext uri="{FF2B5EF4-FFF2-40B4-BE49-F238E27FC236}">
                <a16:creationId xmlns:a16="http://schemas.microsoft.com/office/drawing/2014/main" id="{79376119-7176-4F83-BC37-1C528DB5E8A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879908" y="3605366"/>
            <a:ext cx="1613602" cy="97013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Textfeld 23">
            <a:extLst>
              <a:ext uri="{FF2B5EF4-FFF2-40B4-BE49-F238E27FC236}">
                <a16:creationId xmlns:a16="http://schemas.microsoft.com/office/drawing/2014/main" id="{72994798-64A4-497B-899F-B88EF34DE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256" y="3243183"/>
            <a:ext cx="412320" cy="45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b</a:t>
            </a:r>
          </a:p>
        </p:txBody>
      </p:sp>
      <p:sp>
        <p:nvSpPr>
          <p:cNvPr id="15" name="Textfeld 24">
            <a:extLst>
              <a:ext uri="{FF2B5EF4-FFF2-40B4-BE49-F238E27FC236}">
                <a16:creationId xmlns:a16="http://schemas.microsoft.com/office/drawing/2014/main" id="{2E7AF9B2-6A7E-442D-AA03-0FF8A45F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909" y="3243183"/>
            <a:ext cx="389954" cy="45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c</a:t>
            </a:r>
          </a:p>
        </p:txBody>
      </p:sp>
      <p:sp>
        <p:nvSpPr>
          <p:cNvPr id="16" name="Textfeld 25">
            <a:extLst>
              <a:ext uri="{FF2B5EF4-FFF2-40B4-BE49-F238E27FC236}">
                <a16:creationId xmlns:a16="http://schemas.microsoft.com/office/drawing/2014/main" id="{AE15EF55-F1FD-4527-B9AC-E50C36E6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609" y="3702380"/>
            <a:ext cx="389954" cy="45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c</a:t>
            </a: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EF2D46B9-8552-4BC8-ABE3-CC30C63B6D7E}"/>
              </a:ext>
            </a:extLst>
          </p:cNvPr>
          <p:cNvSpPr txBox="1"/>
          <p:nvPr/>
        </p:nvSpPr>
        <p:spPr>
          <a:xfrm>
            <a:off x="401361" y="3121708"/>
            <a:ext cx="5851315" cy="9887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69"/>
              </a:spcBef>
              <a:tabLst>
                <a:tab pos="241300" algn="l"/>
                <a:tab pos="241935" algn="l"/>
              </a:tabLst>
            </a:pPr>
            <a:r>
              <a:rPr lang="en-AU" sz="1400" spc="-5" dirty="0">
                <a:latin typeface="Gill Sans MT"/>
                <a:cs typeface="Gill Sans MT"/>
              </a:rPr>
              <a:t>Which type of model(s) are you going to fit?</a:t>
            </a:r>
          </a:p>
          <a:p>
            <a:pPr marL="241300" indent="-2292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sz="1400" spc="-5" dirty="0">
                <a:latin typeface="Gill Sans MT"/>
                <a:cs typeface="Gill Sans MT"/>
              </a:rPr>
              <a:t>…</a:t>
            </a:r>
          </a:p>
          <a:p>
            <a:pPr marL="12065">
              <a:lnSpc>
                <a:spcPct val="100000"/>
              </a:lnSpc>
              <a:spcBef>
                <a:spcPts val="869"/>
              </a:spcBef>
              <a:tabLst>
                <a:tab pos="241300" algn="l"/>
                <a:tab pos="241935" algn="l"/>
              </a:tabLst>
            </a:pPr>
            <a:endParaRPr lang="en-AU" sz="1400" spc="-5" dirty="0">
              <a:latin typeface="Gill Sans MT"/>
              <a:cs typeface="Gill Sans MT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438DCB16-327C-40B7-BAD2-C6DEB9E3F9EB}"/>
              </a:ext>
            </a:extLst>
          </p:cNvPr>
          <p:cNvSpPr txBox="1"/>
          <p:nvPr/>
        </p:nvSpPr>
        <p:spPr>
          <a:xfrm>
            <a:off x="401361" y="5610767"/>
            <a:ext cx="8821295" cy="9887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69"/>
              </a:spcBef>
              <a:tabLst>
                <a:tab pos="241300" algn="l"/>
                <a:tab pos="241935" algn="l"/>
              </a:tabLst>
            </a:pPr>
            <a:r>
              <a:rPr lang="en-AU" sz="1400" spc="-5" dirty="0">
                <a:latin typeface="Gill Sans MT"/>
                <a:cs typeface="Gill Sans MT"/>
              </a:rPr>
              <a:t>What is unclear / questions / potential difficulties?</a:t>
            </a:r>
          </a:p>
          <a:p>
            <a:pPr marL="241300" indent="-2292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sz="1400" spc="-5" dirty="0">
                <a:latin typeface="Gill Sans MT"/>
                <a:cs typeface="Gill Sans MT"/>
              </a:rPr>
              <a:t>…</a:t>
            </a:r>
          </a:p>
          <a:p>
            <a:pPr marL="12065">
              <a:lnSpc>
                <a:spcPct val="100000"/>
              </a:lnSpc>
              <a:spcBef>
                <a:spcPts val="869"/>
              </a:spcBef>
              <a:tabLst>
                <a:tab pos="241300" algn="l"/>
                <a:tab pos="241935" algn="l"/>
              </a:tabLst>
            </a:pPr>
            <a:endParaRPr lang="en-AU" sz="1400" spc="-5" dirty="0">
              <a:latin typeface="Gill Sans MT"/>
              <a:cs typeface="Gill Sans MT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2A032E24-0EDA-41E8-88EE-5926F6D4484A}"/>
              </a:ext>
            </a:extLst>
          </p:cNvPr>
          <p:cNvSpPr txBox="1"/>
          <p:nvPr/>
        </p:nvSpPr>
        <p:spPr>
          <a:xfrm>
            <a:off x="401361" y="4372171"/>
            <a:ext cx="5851315" cy="9887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69"/>
              </a:spcBef>
              <a:tabLst>
                <a:tab pos="241300" algn="l"/>
                <a:tab pos="241935" algn="l"/>
              </a:tabLst>
            </a:pPr>
            <a:r>
              <a:rPr lang="en-AU" sz="1400" spc="-5" dirty="0">
                <a:latin typeface="Gill Sans MT"/>
                <a:cs typeface="Gill Sans MT"/>
              </a:rPr>
              <a:t>How do you proceed in interpreting the results?</a:t>
            </a:r>
          </a:p>
          <a:p>
            <a:pPr marL="241300" indent="-2292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sz="1400" spc="-5" dirty="0">
                <a:latin typeface="Gill Sans MT"/>
                <a:cs typeface="Gill Sans MT"/>
              </a:rPr>
              <a:t>…</a:t>
            </a:r>
          </a:p>
          <a:p>
            <a:pPr marL="12065">
              <a:lnSpc>
                <a:spcPct val="100000"/>
              </a:lnSpc>
              <a:spcBef>
                <a:spcPts val="869"/>
              </a:spcBef>
              <a:tabLst>
                <a:tab pos="241300" algn="l"/>
                <a:tab pos="241935" algn="l"/>
              </a:tabLst>
            </a:pPr>
            <a:endParaRPr lang="en-AU" sz="1400" spc="-5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42677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Gill Sans MT</vt:lpstr>
      <vt:lpstr>Noto Sans Light</vt:lpstr>
      <vt:lpstr>Office Theme</vt:lpstr>
      <vt:lpstr>Formel</vt:lpstr>
      <vt:lpstr>Assingment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Conrad Ziller</dc:creator>
  <cp:lastModifiedBy>Conrad Ziller</cp:lastModifiedBy>
  <cp:revision>86</cp:revision>
  <dcterms:created xsi:type="dcterms:W3CDTF">2021-08-03T10:23:47Z</dcterms:created>
  <dcterms:modified xsi:type="dcterms:W3CDTF">2021-11-14T10:47:32Z</dcterms:modified>
</cp:coreProperties>
</file>