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29F4C31-1FA4-47C8-A760-9FB46F23D2D7}">
  <a:tblStyle styleId="{E29F4C31-1FA4-47C8-A760-9FB46F23D2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Gabe</a:t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Gabe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Gabe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Conrad</a:t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Conrad</a:t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Conrad</a:t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Conrad</a:t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Conrad</a:t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Conrad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Gabe</a:t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Conrad</a:t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Gabe</a:t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Conrad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Gabe</a:t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Gabe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Gabe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Gabe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Gabe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small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Shape 1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Shape 1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image" Target="../media/image10.jpg"/><Relationship Id="rId5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csbe.gov/election-resul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-5"/>
            <a:ext cx="12191696" cy="47307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8719939" y="3753695"/>
            <a:ext cx="3472060" cy="825932"/>
          </a:xfrm>
          <a:custGeom>
            <a:pathLst>
              <a:path extrusionOk="0" h="825932" w="347206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0" y="4055533"/>
            <a:ext cx="12192000" cy="2802467"/>
          </a:xfrm>
          <a:custGeom>
            <a:pathLst>
              <a:path extrusionOk="0" h="2802467" w="12192000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Shape 150"/>
          <p:cNvSpPr txBox="1"/>
          <p:nvPr>
            <p:ph type="ctrTitle"/>
          </p:nvPr>
        </p:nvSpPr>
        <p:spPr>
          <a:xfrm>
            <a:off x="965505" y="623571"/>
            <a:ext cx="10260990" cy="3523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Predicting Congressional Election Outcomes </a:t>
            </a:r>
            <a:endParaRPr/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965505" y="4777380"/>
            <a:ext cx="10260990" cy="1209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GABRIEL VALLADARES AND CONRAD MITCHELL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- Nearest Neighbor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104287" y="1753693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322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80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decided that based on the amount of data that we had and the type of the data to use a nearest neighbor classifier with k=9 </a:t>
            </a:r>
            <a:endParaRPr sz="1800"/>
          </a:p>
          <a:p>
            <a:pPr indent="-36322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80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ran the algorithm across three different elections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322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800"/>
              <a:buFont typeface="Noto Sans Symbols"/>
              <a:buChar char="▶"/>
            </a:pPr>
            <a:r>
              <a:rPr lang="en-US" sz="1800"/>
              <a:t>Results </a:t>
            </a:r>
            <a:endParaRPr sz="1800"/>
          </a:p>
          <a:p>
            <a:pPr indent="-28321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2004 Election: </a:t>
            </a:r>
            <a:endParaRPr sz="1400"/>
          </a:p>
          <a:p>
            <a:pPr indent="-236219" lvl="2" marL="11430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Accuracy: 0.8405</a:t>
            </a:r>
            <a:endParaRPr sz="1400"/>
          </a:p>
          <a:p>
            <a:pPr indent="-236219" lvl="2" marL="11430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 Accuracy: 0.7887</a:t>
            </a:r>
            <a:endParaRPr sz="1400"/>
          </a:p>
          <a:p>
            <a:pPr indent="-28321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2006 Election: </a:t>
            </a:r>
            <a:endParaRPr sz="1400"/>
          </a:p>
          <a:p>
            <a:pPr indent="-236219" lvl="2" marL="11430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Accuracy: 0.7923</a:t>
            </a:r>
            <a:endParaRPr sz="1400"/>
          </a:p>
          <a:p>
            <a:pPr indent="-236219" lvl="2" marL="11430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 Accuracy: 0.7304</a:t>
            </a:r>
            <a:endParaRPr sz="1400"/>
          </a:p>
          <a:p>
            <a:pPr indent="-28321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2008 Election:</a:t>
            </a:r>
            <a:endParaRPr sz="1400"/>
          </a:p>
          <a:p>
            <a:pPr indent="-236219" lvl="2" marL="11430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Accuracy: 0.7761</a:t>
            </a:r>
            <a:endParaRPr sz="1400"/>
          </a:p>
          <a:p>
            <a:pPr indent="-236219" lvl="2" marL="11430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 Accuracy: 07271</a:t>
            </a:r>
            <a:endParaRPr sz="1400"/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332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- Naive Bayes 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In addition to running the nearest neighbors classifier, we also used a Gaussian Naive Bayes Classifier in order to examine which classifier would perform better with these data sets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Results </a:t>
            </a:r>
            <a:endParaRPr/>
          </a:p>
          <a:p>
            <a:pPr indent="-320040" lvl="1" marL="9144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2004 Election</a:t>
            </a:r>
            <a:endParaRPr/>
          </a:p>
          <a:p>
            <a:pPr indent="-309880" lvl="2" marL="137160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Train Accuracy: 0.7379</a:t>
            </a:r>
            <a:endParaRPr/>
          </a:p>
          <a:p>
            <a:pPr indent="-309880" lvl="2" marL="137160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Test Accuracy: 0.7302</a:t>
            </a:r>
            <a:endParaRPr/>
          </a:p>
          <a:p>
            <a:pPr indent="-320040" lvl="1" marL="9144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2006 Election </a:t>
            </a:r>
            <a:endParaRPr/>
          </a:p>
          <a:p>
            <a:pPr indent="-309880" lvl="2" marL="137160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Train Accuracy: 0.6187</a:t>
            </a:r>
            <a:endParaRPr/>
          </a:p>
          <a:p>
            <a:pPr indent="-309880" lvl="2" marL="137160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Test Accuracy: 0.6357</a:t>
            </a:r>
            <a:endParaRPr/>
          </a:p>
          <a:p>
            <a:pPr indent="-320040" lvl="1" marL="9144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2008 Election </a:t>
            </a:r>
            <a:endParaRPr/>
          </a:p>
          <a:p>
            <a:pPr indent="-309880" lvl="2" marL="137160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Train Accuracy: 0.6308</a:t>
            </a:r>
            <a:endParaRPr/>
          </a:p>
          <a:p>
            <a:pPr indent="-309880" lvl="2" marL="137160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Test Accuracy: 0.6441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Naive Bayes vs Nearest Neighbor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Comparison of Bayes vs Nearest Neighbor classifiers using the average accuracies across the three elections: 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3" name="Shape 223"/>
          <p:cNvGraphicFramePr/>
          <p:nvPr/>
        </p:nvGraphicFramePr>
        <p:xfrm>
          <a:off x="952500" y="351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{E29F4C31-1FA4-47C8-A760-9FB46F23D2D7}</a:tableStyleId>
              </a:tblPr>
              <a:tblGrid>
                <a:gridCol w="3539350"/>
                <a:gridCol w="3539350"/>
                <a:gridCol w="3539350"/>
              </a:tblGrid>
              <a:tr h="6363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Naive Bayes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Nearest Neighbors 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302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Training Accuracy 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0.6625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0.8030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302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Testing Accuracy 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0.6700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0.7487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Precinct/County Breakdown	</a:t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00" y="1549694"/>
            <a:ext cx="11545899" cy="5068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Precinct/County Breakdown	</a:t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00" y="1584225"/>
            <a:ext cx="11774500" cy="4750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Precinct/County Breakdown	</a:t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500" y="1413126"/>
            <a:ext cx="10408501" cy="50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Precinct/County Breakdown	</a:t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25" y="1513002"/>
            <a:ext cx="11471374" cy="49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Relevant Features</a:t>
            </a:r>
            <a:endParaRPr/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947708" y="1610100"/>
            <a:ext cx="29661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Race demographic features proved to be the most </a:t>
            </a:r>
            <a:r>
              <a:rPr lang="en-US"/>
              <a:t>significant</a:t>
            </a:r>
            <a:r>
              <a:rPr lang="en-US"/>
              <a:t> predictors of election outcomes</a:t>
            </a: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525" y="1693875"/>
            <a:ext cx="6792424" cy="49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100" y="4082125"/>
            <a:ext cx="33718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75" y="5858238"/>
            <a:ext cx="3419475" cy="69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Shape 257"/>
          <p:cNvCxnSpPr>
            <a:stCxn id="256" idx="3"/>
          </p:cNvCxnSpPr>
          <p:nvPr/>
        </p:nvCxnSpPr>
        <p:spPr>
          <a:xfrm flipH="1" rot="10800000">
            <a:off x="4041750" y="5566000"/>
            <a:ext cx="2385600" cy="6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Shape 258"/>
          <p:cNvCxnSpPr>
            <a:stCxn id="255" idx="3"/>
          </p:cNvCxnSpPr>
          <p:nvPr/>
        </p:nvCxnSpPr>
        <p:spPr>
          <a:xfrm flipH="1" rot="10800000">
            <a:off x="4017950" y="2920938"/>
            <a:ext cx="2289600" cy="14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Unresolved Issues </a:t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Originally, we wanted to include more features in our predictors such as income but we were unable to find that data. 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There are many features related to elections that we were not able to measure in this project such as how a representative’s </a:t>
            </a:r>
            <a:r>
              <a:rPr lang="en-US"/>
              <a:t>incumbency</a:t>
            </a:r>
            <a:r>
              <a:rPr lang="en-US"/>
              <a:t> might affect their chances at winning. 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We were only able to analyze based on static demographic results as censuses only occur every 10 years </a:t>
            </a:r>
            <a:endParaRPr/>
          </a:p>
          <a:p>
            <a:pPr indent="-320040" lvl="1" marL="91440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It might have improved our accuracy to see how changing demographics affected outcomes, however, we did not have access to more data.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Conclusions</a:t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Based on our analysis, demographic data is a useful measure when trying to determine the election results of precincts in North Carolina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Congresspeople can thus use this data in order to gerrymander districts in such a way that would benefit them.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Problem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Analyze the demographic data of precincts in North Carolina and use that data to predict the results of the elections.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Determine which classifier to use in order to best predict the outcomes of elections.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Determine if demographic data is a significant predictor of election results.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Approach 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Gather data on the precinct level 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Demographic data 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Election results from elections that took place from 2004-2012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Clean the data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 the data through a nearest neighbor classifier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Analyze the results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Cleaning the Data 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The data used in this project: </a:t>
            </a:r>
            <a:endParaRPr/>
          </a:p>
          <a:p>
            <a:pPr indent="-320040" lvl="1" marL="9144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Congressional Election Results of each precinct in North Carolina</a:t>
            </a:r>
            <a:endParaRPr/>
          </a:p>
          <a:p>
            <a:pPr indent="-309880" lvl="2" marL="137160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https://www.ncsbe.gov/election-results</a:t>
            </a:r>
            <a:endParaRPr/>
          </a:p>
          <a:p>
            <a:pPr indent="-320040" lvl="1" marL="9144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Demographics of each precinct</a:t>
            </a:r>
            <a:endParaRPr/>
          </a:p>
          <a:p>
            <a:pPr indent="-309880" lvl="2" marL="137160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data2.nhgis.org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Cleaning the data </a:t>
            </a:r>
            <a:endParaRPr/>
          </a:p>
          <a:p>
            <a:pPr indent="-320040" lvl="1" marL="9144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Different election years had different formats </a:t>
            </a:r>
            <a:endParaRPr/>
          </a:p>
          <a:p>
            <a:pPr indent="-320040" lvl="1" marL="9144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Connecting the election results from each precinct to the demographics from that precinct</a:t>
            </a:r>
            <a:endParaRPr/>
          </a:p>
          <a:p>
            <a:pPr indent="-320040" lvl="1" marL="91440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Similarity analysis to match keys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used the demographic data from each precinct within North Carolina as the features of our classifier.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Demographic Features: 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Race, Gender, Age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Outcome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outcome that we tested with was whether a precinct voted for a Republican or a Democratic candidate </a:t>
            </a:r>
            <a:endParaRPr/>
          </a:p>
          <a:p>
            <a: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Demographic data visualized - age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300" y="1409075"/>
            <a:ext cx="9289875" cy="5120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Demographic data visualized - Party Affiliation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66906" t="0"/>
          <a:stretch/>
        </p:blipFill>
        <p:spPr>
          <a:xfrm>
            <a:off x="265175" y="1833100"/>
            <a:ext cx="11661656" cy="44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Demographic data visualized - Race 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79767" t="0"/>
          <a:stretch/>
        </p:blipFill>
        <p:spPr>
          <a:xfrm>
            <a:off x="391325" y="1753225"/>
            <a:ext cx="11409348" cy="466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Classifiers 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This project examined two types of classifiers that attempted to predict election results based on demographic data. 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Two Classifiers: </a:t>
            </a:r>
            <a:endParaRPr/>
          </a:p>
          <a:p>
            <a:pPr indent="-320040" lvl="1" marL="9144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Naive Bayes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1" marL="9144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Nearest Neighbor </a:t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175" y="3528538"/>
            <a:ext cx="40767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2088" y="3214213"/>
            <a:ext cx="39147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