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51206400"/>
  <p:notesSz cx="6858000" cy="9144000"/>
  <p:defaultTextStyle>
    <a:defPPr>
      <a:defRPr lang="en-US"/>
    </a:defPPr>
    <a:lvl1pPr marL="0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C8C8C8"/>
    <a:srgbClr val="BEBEBE"/>
    <a:srgbClr val="B9B9B9"/>
    <a:srgbClr val="AFAFAF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1" d="100"/>
          <a:sy n="41" d="100"/>
        </p:scale>
        <p:origin x="-992" y="6088"/>
      </p:cViewPr>
      <p:guideLst>
        <p:guide orient="horz" pos="1612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5907177"/>
            <a:ext cx="2798064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9016960"/>
            <a:ext cx="230428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2050634"/>
            <a:ext cx="7406640" cy="4369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2050634"/>
            <a:ext cx="21671280" cy="4369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32904857"/>
            <a:ext cx="27980640" cy="101701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21703461"/>
            <a:ext cx="27980640" cy="11201396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1948164"/>
            <a:ext cx="14538960" cy="33793857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1948164"/>
            <a:ext cx="14538960" cy="33793857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462177"/>
            <a:ext cx="14544677" cy="4776890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6239067"/>
            <a:ext cx="14544677" cy="29502950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11462177"/>
            <a:ext cx="14550390" cy="4776890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6239067"/>
            <a:ext cx="14550390" cy="29502950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2038773"/>
            <a:ext cx="10829927" cy="86766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2038777"/>
            <a:ext cx="18402300" cy="43703244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10715417"/>
            <a:ext cx="10829927" cy="35026604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5844480"/>
            <a:ext cx="19751040" cy="4231644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4575387"/>
            <a:ext cx="19751040" cy="307238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40076124"/>
            <a:ext cx="19751040" cy="6009636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050630"/>
            <a:ext cx="29626560" cy="8534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948164"/>
            <a:ext cx="29626560" cy="33793857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7460750"/>
            <a:ext cx="7680960" cy="272626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D48F-F6E4-4002-9EB5-5B40BEDCEF1C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7460750"/>
            <a:ext cx="10424160" cy="272626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7460750"/>
            <a:ext cx="7680960" cy="272626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AAF7-9679-4445-B880-63A51275E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07092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4807092" rtl="0" eaLnBrk="1" latinLnBrk="0" hangingPunct="1">
        <a:spcBef>
          <a:spcPct val="20000"/>
        </a:spcBef>
        <a:buFont typeface="Arial" pitchFamily="34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4807092" rtl="0" eaLnBrk="1" latinLnBrk="0" hangingPunct="1">
        <a:spcBef>
          <a:spcPct val="20000"/>
        </a:spcBef>
        <a:buFont typeface="Arial" pitchFamily="34" charset="0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4807092" rtl="0" eaLnBrk="1" latinLnBrk="0" hangingPunct="1">
        <a:spcBef>
          <a:spcPct val="20000"/>
        </a:spcBef>
        <a:buFont typeface="Arial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4807092" rtl="0" eaLnBrk="1" latinLnBrk="0" hangingPunct="1">
        <a:spcBef>
          <a:spcPct val="20000"/>
        </a:spcBef>
        <a:buFont typeface="Arial" pitchFamily="34" charset="0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4807092" rtl="0" eaLnBrk="1" latinLnBrk="0" hangingPunct="1">
        <a:spcBef>
          <a:spcPct val="20000"/>
        </a:spcBef>
        <a:buFont typeface="Arial" pitchFamily="34" charset="0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4807092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4807092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4807092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4807092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://www.youtube.com/playlist?list=PL044EEBC1FB091DCC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57200" y="13944600"/>
            <a:ext cx="10058400" cy="1135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57200" y="38505948"/>
            <a:ext cx="10058400" cy="120146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2326600" y="25450800"/>
            <a:ext cx="10058400" cy="16764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Granger analysis requires modeling the predicted future value of one variable based on all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non-redundant, potentially causal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signals (ROIs). The GUI can create the ROIs automatically, or with user intervention.</a:t>
            </a: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ROI centroids are identified based on peaks in MNE activation, phase locking to a reference ROI, or a weighted combination of both</a:t>
            </a: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ROIs are grown from these centroids based on adjacency and wave similarity (mean difference between standardized waves (- mean, /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stdev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Redundant ROIs are identified and rejected based on the above similarity comparison</a:t>
            </a: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Automatic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parcellation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used to label all ROIs based on centroid location</a:t>
            </a:r>
          </a:p>
          <a:p>
            <a:pPr>
              <a:buFont typeface="Arial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See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video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above for a review of the process</a:t>
            </a: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1582400"/>
            <a:ext cx="32918400" cy="1676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figures_gpap_brai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00600"/>
            <a:ext cx="12133869" cy="8153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257799" y="0"/>
            <a:ext cx="27646503" cy="4724400"/>
          </a:xfrm>
          <a:prstGeom prst="roundRect">
            <a:avLst/>
          </a:prstGeom>
          <a:ln w="76200" cmpd="sng">
            <a:prstDash val="solid"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A graphic user interface-based automated processing stream for Granger analysis of source space reconstructions of MEG/EEG data</a:t>
            </a:r>
          </a:p>
          <a:p>
            <a:pPr algn="r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4400" dirty="0" smtClean="0">
                <a:latin typeface="Arial" pitchFamily="34" charset="0"/>
                <a:cs typeface="Arial" pitchFamily="34" charset="0"/>
              </a:rPr>
              <a:t>A. Conrad </a:t>
            </a:r>
            <a:r>
              <a:rPr lang="de-DE" sz="4400" dirty="0" err="1" smtClean="0">
                <a:latin typeface="Arial" pitchFamily="34" charset="0"/>
                <a:cs typeface="Arial" pitchFamily="34" charset="0"/>
              </a:rPr>
              <a:t>Nied</a:t>
            </a:r>
            <a:r>
              <a:rPr lang="de-DE" sz="4400" dirty="0" smtClean="0">
                <a:latin typeface="Arial" pitchFamily="34" charset="0"/>
                <a:cs typeface="Arial" pitchFamily="34" charset="0"/>
              </a:rPr>
              <a:t>, Seppo </a:t>
            </a:r>
            <a:r>
              <a:rPr lang="de-DE" sz="4400" dirty="0" err="1" smtClean="0">
                <a:latin typeface="Arial" pitchFamily="34" charset="0"/>
                <a:cs typeface="Arial" pitchFamily="34" charset="0"/>
              </a:rPr>
              <a:t>Ahlfors</a:t>
            </a:r>
            <a:r>
              <a:rPr lang="de-DE" sz="4400" dirty="0" smtClean="0">
                <a:latin typeface="Arial" pitchFamily="34" charset="0"/>
                <a:cs typeface="Arial" pitchFamily="34" charset="0"/>
              </a:rPr>
              <a:t>, David W. Gow Jr.</a:t>
            </a:r>
            <a:r>
              <a:rPr lang="de-DE" sz="4400" baseline="30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19200" y="13411200"/>
            <a:ext cx="8458200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Granger Processing Stream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241000" y="24231600"/>
            <a:ext cx="8229600" cy="1981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Region of Interest (ROI) Identification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figure_g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47653752"/>
            <a:ext cx="5047619" cy="1419048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2133600" y="38023800"/>
            <a:ext cx="6172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File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5045" y="14782800"/>
            <a:ext cx="9053355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Intuitive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Graphic user interface (GUI) allows non-programmers to perform sophisticated effective connectivity analyses of MEG data without extensive training</a:t>
            </a:r>
          </a:p>
          <a:p>
            <a:pPr marL="571500" indent="-571500">
              <a:buFont typeface="Arial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Source-space analysis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Source space reconstructions of brain activity based on MRI-constrained MEG/EEG data</a:t>
            </a:r>
          </a:p>
          <a:p>
            <a:pPr marL="571500" indent="-571500">
              <a:buFont typeface="Arial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Effective connectivity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Continuous measures of Granger causality for large networks using time-varying models generated using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Kalman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filter techniques</a:t>
            </a:r>
          </a:p>
          <a:p>
            <a:pPr marL="571500" indent="-571500">
              <a:buFont typeface="Arial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Automated: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Optimized to require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inimal user input.</a:t>
            </a:r>
          </a:p>
          <a:p>
            <a:pPr marL="571500" indent="-571500">
              <a:buFont typeface="Arial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Flexible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Menu-driven interface provides interactive algorithm-driven ROI identification and exploratory analysis and visualization of Granger causality and graph theoretic analyses of effective connectivity</a:t>
            </a:r>
          </a:p>
          <a:p>
            <a:pPr marL="571500" indent="-571500">
              <a:buFont typeface="Arial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Built 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on top of widely available MNE and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Freesurfer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analysis packages</a:t>
            </a:r>
          </a:p>
          <a:p>
            <a:pPr marL="571500" indent="-571500">
              <a:buFont typeface="Arial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3300" y="39345811"/>
            <a:ext cx="6591300" cy="827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Data is broken down into 3 categories: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Parameters: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Study, condition, and subject analysis specifications are saved in the GUI’s main directory 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Functions: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Routines used to perform the analysis. This includes wrapper functions that refer to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Freesurfer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and MNE toolboxes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Analysis: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Raw signal data, reconstructions of activity, and Granger analyses and visualizations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Each of these types of data are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automatically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arranged in explicit hierarchical folders as well as named with useful keywords.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43200" y="49072800"/>
            <a:ext cx="6919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Parameters can be edited by opening the .mat files or using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GPS_edit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structure hierarchy editor.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90" y="39963684"/>
            <a:ext cx="2123810" cy="8695239"/>
          </a:xfrm>
          <a:prstGeom prst="rect">
            <a:avLst/>
          </a:prstGeom>
        </p:spPr>
      </p:pic>
      <p:pic>
        <p:nvPicPr>
          <p:cNvPr id="3" name="Picture 2" descr="GPS_rois_mneroi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0" y="35890200"/>
            <a:ext cx="8514106" cy="5688696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22326600" y="14097000"/>
            <a:ext cx="10058400" cy="9829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Granger causality analysis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is a measure of directed statistical causality based on the premise that causes precede and uniquely predict their immediate effects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Does not require the specification of an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 priori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model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use of time-varying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Kalman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-filter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based multivariate modeling allows the analysis of non-stationary signals without transformation or windowing techniques that limit the number of ROIs that can be included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Provides a continuous measure of spontaneous causal effect size in the form of a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time varying partial Granger causation index (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tvpGCI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Statistical significance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calculated independently at each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timepoint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and comparison based on a bootstrapping technique</a:t>
            </a:r>
          </a:p>
          <a:p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3012400" y="13411200"/>
            <a:ext cx="8763000" cy="1524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Kalman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-filter based Granger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326600" y="43662600"/>
            <a:ext cx="10058400" cy="6781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Arial" charset="0"/>
              </a:rPr>
              <a:t>This work was supported by NIDCD grant R013108 and also benefited from funding from the MIND Institute and NCRR grant </a:t>
            </a:r>
            <a:r>
              <a:rPr lang="en-US" sz="2800" dirty="0">
                <a:latin typeface="Arial"/>
                <a:cs typeface="Arial"/>
              </a:rPr>
              <a:t>S10RR014978</a:t>
            </a:r>
            <a:r>
              <a:rPr lang="en-US" sz="2800" dirty="0" smtClean="0">
                <a:latin typeface="Arial" charset="0"/>
              </a:rPr>
              <a:t>. The authors would like to thank Jennifer </a:t>
            </a:r>
            <a:r>
              <a:rPr lang="en-US" sz="2800" dirty="0" err="1" smtClean="0">
                <a:latin typeface="Arial" charset="0"/>
              </a:rPr>
              <a:t>Segawa</a:t>
            </a:r>
            <a:r>
              <a:rPr lang="en-US" sz="2800" dirty="0" smtClean="0">
                <a:latin typeface="Arial" charset="0"/>
              </a:rPr>
              <a:t>, Ricky </a:t>
            </a:r>
            <a:r>
              <a:rPr lang="en-US" sz="2800" dirty="0" err="1" smtClean="0">
                <a:latin typeface="Arial" charset="0"/>
              </a:rPr>
              <a:t>Sachdeva</a:t>
            </a:r>
            <a:r>
              <a:rPr lang="en-US" sz="2800" dirty="0" smtClean="0">
                <a:latin typeface="Arial" charset="0"/>
              </a:rPr>
              <a:t>, Reid </a:t>
            </a:r>
            <a:r>
              <a:rPr lang="en-US" sz="2800" dirty="0" err="1" smtClean="0">
                <a:latin typeface="Arial" charset="0"/>
              </a:rPr>
              <a:t>Vancelette</a:t>
            </a:r>
            <a:r>
              <a:rPr lang="en-US" sz="2800" dirty="0" smtClean="0">
                <a:latin typeface="Arial" charset="0"/>
              </a:rPr>
              <a:t>, Mark </a:t>
            </a:r>
            <a:r>
              <a:rPr lang="en-US" sz="2800" dirty="0" err="1" smtClean="0">
                <a:latin typeface="Arial" charset="0"/>
              </a:rPr>
              <a:t>Vangel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800" dirty="0" err="1" smtClean="0">
                <a:latin typeface="Arial" charset="0"/>
              </a:rPr>
              <a:t>Fa-Hsuan</a:t>
            </a:r>
            <a:r>
              <a:rPr lang="en-US" sz="2800" dirty="0" smtClean="0">
                <a:latin typeface="Arial" charset="0"/>
              </a:rPr>
              <a:t> Lin, David </a:t>
            </a:r>
            <a:r>
              <a:rPr lang="en-US" sz="2800" dirty="0" err="1" smtClean="0">
                <a:latin typeface="Arial" charset="0"/>
              </a:rPr>
              <a:t>Caplan</a:t>
            </a:r>
            <a:r>
              <a:rPr lang="en-US" sz="2800" dirty="0" smtClean="0">
                <a:latin typeface="Arial" charset="0"/>
              </a:rPr>
              <a:t>, David Cohen, </a:t>
            </a:r>
            <a:r>
              <a:rPr lang="en-US" sz="2800" dirty="0" err="1" smtClean="0">
                <a:latin typeface="Arial" charset="0"/>
              </a:rPr>
              <a:t>Matti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Hämäläinen</a:t>
            </a:r>
            <a:r>
              <a:rPr lang="en-US" sz="2800" dirty="0" smtClean="0">
                <a:latin typeface="Arial" charset="0"/>
              </a:rPr>
              <a:t>,  </a:t>
            </a:r>
            <a:r>
              <a:rPr lang="en-US" sz="2800" dirty="0" err="1" smtClean="0">
                <a:latin typeface="Arial" charset="0"/>
              </a:rPr>
              <a:t>Sheraz</a:t>
            </a:r>
            <a:r>
              <a:rPr lang="en-US" sz="2800" dirty="0" smtClean="0">
                <a:latin typeface="Arial" charset="0"/>
              </a:rPr>
              <a:t> Khan and </a:t>
            </a:r>
            <a:r>
              <a:rPr lang="en-US" sz="2800" dirty="0" err="1" smtClean="0">
                <a:latin typeface="Arial" charset="0"/>
              </a:rPr>
              <a:t>Tapsya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Nayak</a:t>
            </a:r>
            <a:r>
              <a:rPr lang="en-US" sz="2800" dirty="0" smtClean="0">
                <a:latin typeface="Arial" charset="0"/>
              </a:rPr>
              <a:t> for their support and contributions to the development of this processing framework.</a:t>
            </a: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800" dirty="0" smtClean="0">
              <a:latin typeface="Arial" charset="0"/>
            </a:endParaRPr>
          </a:p>
          <a:p>
            <a:pPr marL="1143000" indent="-1143000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3393400" y="42672000"/>
            <a:ext cx="7848600" cy="1524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Acknowledgments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1426824" y="16154400"/>
            <a:ext cx="10058400" cy="77724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Scan the QR code above with your smartphone or go to </a:t>
            </a:r>
            <a:r>
              <a:rPr lang="en-US" sz="2800" dirty="0" smtClean="0">
                <a:latin typeface="Arial" pitchFamily="34" charset="0"/>
                <a:cs typeface="Arial" pitchFamily="34" charset="0"/>
                <a:hlinkClick r:id="rId6"/>
              </a:rPr>
              <a:t>http://www.youtube.com/playlist?list=PL044EEBC1FB091DCC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to view videos produced by GPS illustrating Granger causality and demonstrating the ROI selection process.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1887200" y="13411200"/>
            <a:ext cx="9067800" cy="1828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ROI Creation and Dynamic Visualization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02013" y="48387000"/>
            <a:ext cx="28971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64800" y="48463200"/>
            <a:ext cx="13716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136600" y="48387000"/>
            <a:ext cx="1574800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457200" y="25450502"/>
            <a:ext cx="10058400" cy="12344698"/>
            <a:chOff x="685800" y="25374302"/>
            <a:chExt cx="10058400" cy="12344698"/>
          </a:xfrm>
        </p:grpSpPr>
        <p:sp>
          <p:nvSpPr>
            <p:cNvPr id="48" name="Rounded Rectangle 47"/>
            <p:cNvSpPr/>
            <p:nvPr/>
          </p:nvSpPr>
          <p:spPr>
            <a:xfrm>
              <a:off x="685800" y="25983902"/>
              <a:ext cx="10058400" cy="117350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971800" y="25374302"/>
              <a:ext cx="4953000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Arial" pitchFamily="34" charset="0"/>
                  <a:cs typeface="Arial" pitchFamily="34" charset="0"/>
                </a:rPr>
                <a:t>Automation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0523" y="26593800"/>
              <a:ext cx="922887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en-US" sz="2800" dirty="0">
                  <a:latin typeface="Arial" pitchFamily="34" charset="0"/>
                  <a:cs typeface="Arial" pitchFamily="34" charset="0"/>
                </a:rPr>
                <a:t>All processing steps are fully automated with the exception of </a:t>
              </a: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necessarily manual preprocessing 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and parameterization </a:t>
              </a: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steps, streamlined to reduce workload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800" y="37043380"/>
              <a:ext cx="533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Primary graphical user interface</a:t>
              </a:r>
            </a:p>
          </p:txBody>
        </p:sp>
        <p:pic>
          <p:nvPicPr>
            <p:cNvPr id="7" name="Picture 6" descr="GPS_analysi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12" y="28399409"/>
              <a:ext cx="7943088" cy="863379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/>
          <a:srcRect t="11238" b="11216"/>
          <a:stretch/>
        </p:blipFill>
        <p:spPr>
          <a:xfrm>
            <a:off x="0" y="838199"/>
            <a:ext cx="5219700" cy="257089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100" y="16649700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400" y="4800600"/>
            <a:ext cx="8911681" cy="845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11430000" y="24460200"/>
            <a:ext cx="10058400" cy="26060400"/>
            <a:chOff x="11734800" y="24460200"/>
            <a:chExt cx="10058400" cy="25946100"/>
          </a:xfrm>
        </p:grpSpPr>
        <p:sp>
          <p:nvSpPr>
            <p:cNvPr id="34" name="Rounded Rectangle 33"/>
            <p:cNvSpPr/>
            <p:nvPr/>
          </p:nvSpPr>
          <p:spPr>
            <a:xfrm>
              <a:off x="11734800" y="25260300"/>
              <a:ext cx="10058400" cy="25146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106400" y="24460200"/>
              <a:ext cx="7010400" cy="1371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Arial" pitchFamily="34" charset="0"/>
                  <a:cs typeface="Arial" pitchFamily="34" charset="0"/>
                </a:rPr>
                <a:t>Analysis/Visualization</a:t>
              </a:r>
              <a:endParaRPr lang="en-US" sz="4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2192000" y="27149563"/>
              <a:ext cx="9126976" cy="5638800"/>
              <a:chOff x="11963400" y="27432000"/>
              <a:chExt cx="9126976" cy="5638800"/>
            </a:xfrm>
          </p:grpSpPr>
          <p:pic>
            <p:nvPicPr>
              <p:cNvPr id="6" name="Picture 5" descr="GPS_plot_act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63400" y="27432000"/>
                <a:ext cx="2346347" cy="5638800"/>
              </a:xfrm>
              <a:prstGeom prst="rect">
                <a:avLst/>
              </a:prstGeom>
            </p:spPr>
          </p:pic>
          <p:pic>
            <p:nvPicPr>
              <p:cNvPr id="11" name="Picture 10" descr="GPS_plot_actvis.pn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01799" y="27432000"/>
                <a:ext cx="6688577" cy="5638800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12153900" y="33451800"/>
              <a:ext cx="9245599" cy="5113465"/>
              <a:chOff x="11963400" y="33528000"/>
              <a:chExt cx="9245599" cy="5113465"/>
            </a:xfrm>
          </p:grpSpPr>
          <p:pic>
            <p:nvPicPr>
              <p:cNvPr id="19" name="Picture 18" descr="figures_gpsp_arrowbrain_brain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48638" y="33536065"/>
                <a:ext cx="6760361" cy="5105400"/>
              </a:xfrm>
              <a:prstGeom prst="rect">
                <a:avLst/>
              </a:prstGeom>
            </p:spPr>
          </p:pic>
          <p:pic>
            <p:nvPicPr>
              <p:cNvPr id="20" name="Picture 19" descr="figures_gpsp_arrowbrain_menu[2]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63400" y="33528000"/>
                <a:ext cx="2362200" cy="5113465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12254688" y="45117096"/>
              <a:ext cx="9033687" cy="4648201"/>
              <a:chOff x="12073713" y="45110400"/>
              <a:chExt cx="9033687" cy="4648201"/>
            </a:xfrm>
          </p:grpSpPr>
          <p:pic>
            <p:nvPicPr>
              <p:cNvPr id="4" name="Picture 3" descr="figures_gpsp_pairings_menu.png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3713" y="45110400"/>
                <a:ext cx="2251887" cy="4572000"/>
              </a:xfrm>
              <a:prstGeom prst="rect">
                <a:avLst/>
              </a:prstGeom>
            </p:spPr>
          </p:pic>
          <p:pic>
            <p:nvPicPr>
              <p:cNvPr id="9" name="Picture 8" descr="figures_gpsp_pairings_grey[2].png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1" y="45110401"/>
                <a:ext cx="6629399" cy="4648200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12153900" y="39227760"/>
              <a:ext cx="9220200" cy="5120640"/>
              <a:chOff x="11963400" y="39014400"/>
              <a:chExt cx="9220200" cy="5120640"/>
            </a:xfrm>
          </p:grpSpPr>
          <p:pic>
            <p:nvPicPr>
              <p:cNvPr id="31" name="Picture 30" descr="nodebrainmenunew[2].png"/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155"/>
              <a:stretch/>
            </p:blipFill>
            <p:spPr>
              <a:xfrm>
                <a:off x="11963400" y="39014400"/>
                <a:ext cx="2332263" cy="5120640"/>
              </a:xfrm>
              <a:prstGeom prst="rect">
                <a:avLst/>
              </a:prstGeom>
            </p:spPr>
          </p:pic>
          <p:pic>
            <p:nvPicPr>
              <p:cNvPr id="37" name="Picture 36" descr="figures_gpsp_nodes_3.png"/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522"/>
              <a:stretch/>
            </p:blipFill>
            <p:spPr>
              <a:xfrm>
                <a:off x="14478000" y="39014400"/>
                <a:ext cx="6705600" cy="5111496"/>
              </a:xfrm>
              <a:prstGeom prst="rect">
                <a:avLst/>
              </a:prstGeom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12608687" y="26134100"/>
              <a:ext cx="88035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itchFamily="34" charset="0"/>
                  <a:cs typeface="Arial" pitchFamily="34" charset="0"/>
                </a:rPr>
                <a:t>Visualization of MNE activation or phase locking to a specified reference ROI over inflated or </a:t>
              </a:r>
              <a:r>
                <a:rPr lang="en-US" sz="2800" dirty="0" err="1">
                  <a:latin typeface="Arial" pitchFamily="34" charset="0"/>
                  <a:cs typeface="Arial" pitchFamily="34" charset="0"/>
                </a:rPr>
                <a:t>pial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 surface</a:t>
              </a:r>
            </a:p>
            <a:p>
              <a:endParaRPr lang="en-US" sz="2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54200" y="32918400"/>
              <a:ext cx="45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Granger causation arrows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465148" y="38719780"/>
              <a:ext cx="7033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Identifying processing hubs by ROI input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949238" y="44587180"/>
              <a:ext cx="7972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Instantaneous Granger plotting with significance</a:t>
              </a: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081" y="4800600"/>
            <a:ext cx="12029222" cy="83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675</Words>
  <Application>Microsoft Macintosh PowerPoint</Application>
  <PresentationFormat>Custom</PresentationFormat>
  <Paragraphs>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A. Conrad Nied</dc:creator>
  <cp:lastModifiedBy>David Gow</cp:lastModifiedBy>
  <cp:revision>97</cp:revision>
  <cp:lastPrinted>2012-08-23T18:41:48Z</cp:lastPrinted>
  <dcterms:created xsi:type="dcterms:W3CDTF">2012-08-22T02:02:31Z</dcterms:created>
  <dcterms:modified xsi:type="dcterms:W3CDTF">2012-08-23T18:42:25Z</dcterms:modified>
</cp:coreProperties>
</file>