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57D8F-15FD-4B85-9B79-8F440DD1C19A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A61CB-DB72-4A49-9E1B-918F87A66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82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-500063" y="306388"/>
            <a:ext cx="8010526" cy="4506912"/>
          </a:xfrm>
          <a:prstGeom prst="rect">
            <a:avLst/>
          </a:prstGeo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11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04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85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49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5300" y="687388"/>
            <a:ext cx="6110288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333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59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98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3821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88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227013" algn="l" defTabSz="93821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4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28A7-343B-4C62-A0C8-3DD840B8D76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4A49-3883-423C-AD5C-F57541D8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9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28A7-343B-4C62-A0C8-3DD840B8D76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4A49-3883-423C-AD5C-F57541D8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6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28A7-343B-4C62-A0C8-3DD840B8D76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4A49-3883-423C-AD5C-F57541D8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0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28A7-343B-4C62-A0C8-3DD840B8D76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4A49-3883-423C-AD5C-F57541D8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8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28A7-343B-4C62-A0C8-3DD840B8D76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4A49-3883-423C-AD5C-F57541D8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6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28A7-343B-4C62-A0C8-3DD840B8D76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4A49-3883-423C-AD5C-F57541D8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9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28A7-343B-4C62-A0C8-3DD840B8D76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4A49-3883-423C-AD5C-F57541D8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7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28A7-343B-4C62-A0C8-3DD840B8D76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4A49-3883-423C-AD5C-F57541D8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1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28A7-343B-4C62-A0C8-3DD840B8D76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4A49-3883-423C-AD5C-F57541D8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28A7-343B-4C62-A0C8-3DD840B8D76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4A49-3883-423C-AD5C-F57541D8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1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28A7-343B-4C62-A0C8-3DD840B8D76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4A49-3883-423C-AD5C-F57541D8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3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628A7-343B-4C62-A0C8-3DD840B8D76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44A49-3883-423C-AD5C-F57541D8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4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6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ight Bracket 62"/>
          <p:cNvSpPr/>
          <p:nvPr/>
        </p:nvSpPr>
        <p:spPr bwMode="auto">
          <a:xfrm rot="3543941">
            <a:off x="3998098" y="3536496"/>
            <a:ext cx="272035" cy="3445202"/>
          </a:xfrm>
          <a:prstGeom prst="rightBracke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683" y="0"/>
            <a:ext cx="7315200" cy="712788"/>
          </a:xfrm>
        </p:spPr>
        <p:txBody>
          <a:bodyPr/>
          <a:lstStyle/>
          <a:p>
            <a:r>
              <a:rPr lang="en-US" dirty="0" smtClean="0"/>
              <a:t>Study Timeline and Way Ahead</a:t>
            </a:r>
            <a:endParaRPr lang="en-US" dirty="0"/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0296526" y="6626225"/>
            <a:ext cx="365125" cy="228600"/>
          </a:xfrm>
        </p:spPr>
        <p:txBody>
          <a:bodyPr/>
          <a:lstStyle/>
          <a:p>
            <a:pPr>
              <a:defRPr/>
            </a:pPr>
            <a:fld id="{E21D691E-974B-4523-BE0A-DFBA1C5265B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2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0" y="6626225"/>
            <a:ext cx="1828800" cy="2286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XX XXXXX 2017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ight Bracket 35"/>
          <p:cNvSpPr/>
          <p:nvPr/>
        </p:nvSpPr>
        <p:spPr bwMode="auto">
          <a:xfrm rot="3554327">
            <a:off x="6341167" y="2902549"/>
            <a:ext cx="262982" cy="1913512"/>
          </a:xfrm>
          <a:prstGeom prst="rightBracke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9" name="Slide Number Placeholder 2"/>
          <p:cNvSpPr txBox="1">
            <a:spLocks/>
          </p:cNvSpPr>
          <p:nvPr/>
        </p:nvSpPr>
        <p:spPr bwMode="auto">
          <a:xfrm>
            <a:off x="10296526" y="6626225"/>
            <a:ext cx="3651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9" tIns="45714" rIns="91429" bIns="45714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lang="en-US" sz="800" b="1" kern="1200">
                <a:solidFill>
                  <a:srgbClr val="969696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79C08C6-1765-4A7E-8E22-E5C126275C8F}" type="slidenum">
              <a:rPr lang="en-US"/>
              <a:pPr/>
              <a:t>10</a:t>
            </a:fld>
            <a:endParaRPr lang="en-US" dirty="0"/>
          </a:p>
        </p:txBody>
      </p:sp>
      <p:cxnSp>
        <p:nvCxnSpPr>
          <p:cNvPr id="42" name="Straight Arrow Connector 41"/>
          <p:cNvCxnSpPr>
            <a:stCxn id="43" idx="7"/>
          </p:cNvCxnSpPr>
          <p:nvPr/>
        </p:nvCxnSpPr>
        <p:spPr bwMode="auto">
          <a:xfrm flipV="1">
            <a:off x="2620211" y="1287666"/>
            <a:ext cx="7877544" cy="4663572"/>
          </a:xfrm>
          <a:prstGeom prst="straightConnector1">
            <a:avLst/>
          </a:prstGeom>
          <a:solidFill>
            <a:srgbClr val="A953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Oval 42"/>
          <p:cNvSpPr/>
          <p:nvPr/>
        </p:nvSpPr>
        <p:spPr bwMode="auto">
          <a:xfrm>
            <a:off x="2509765" y="5928500"/>
            <a:ext cx="129396" cy="155275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 rot="19781343">
            <a:off x="3025201" y="5335055"/>
            <a:ext cx="2433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Phase I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 rot="19725214">
            <a:off x="5179931" y="3982101"/>
            <a:ext cx="2928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Phase II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 rot="19735593">
            <a:off x="7130845" y="3053299"/>
            <a:ext cx="216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Phase III-</a:t>
            </a:r>
          </a:p>
        </p:txBody>
      </p:sp>
      <p:sp>
        <p:nvSpPr>
          <p:cNvPr id="82" name="TextBox 81"/>
          <p:cNvSpPr txBox="1"/>
          <p:nvPr/>
        </p:nvSpPr>
        <p:spPr>
          <a:xfrm rot="19757207">
            <a:off x="8755948" y="2136261"/>
            <a:ext cx="18055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Phase IV</a:t>
            </a:r>
            <a:endParaRPr lang="en-US" sz="1000" dirty="0"/>
          </a:p>
        </p:txBody>
      </p:sp>
      <p:pic>
        <p:nvPicPr>
          <p:cNvPr id="85" name="Picture 74" descr="OFFC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7536" y="3821058"/>
            <a:ext cx="347797" cy="169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Slide Number Placeholder 2"/>
          <p:cNvSpPr txBox="1">
            <a:spLocks/>
          </p:cNvSpPr>
          <p:nvPr/>
        </p:nvSpPr>
        <p:spPr bwMode="auto">
          <a:xfrm>
            <a:off x="10296526" y="6626225"/>
            <a:ext cx="3651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9" tIns="45714" rIns="91429" bIns="45714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800" b="1" kern="1200">
                <a:solidFill>
                  <a:srgbClr val="969696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9C08C6-1765-4A7E-8E22-E5C126275C8F}" type="slidenum">
              <a:rPr lang="en-US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77614" y="3256971"/>
            <a:ext cx="377875" cy="309309"/>
          </a:xfrm>
          <a:prstGeom prst="rect">
            <a:avLst/>
          </a:prstGeom>
        </p:spPr>
      </p:pic>
      <p:sp>
        <p:nvSpPr>
          <p:cNvPr id="116" name="Right Bracket 115"/>
          <p:cNvSpPr/>
          <p:nvPr/>
        </p:nvSpPr>
        <p:spPr bwMode="auto">
          <a:xfrm rot="3554327">
            <a:off x="7968389" y="1990516"/>
            <a:ext cx="262982" cy="1795200"/>
          </a:xfrm>
          <a:prstGeom prst="rightBracke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8" name="Right Bracket 117"/>
          <p:cNvSpPr/>
          <p:nvPr/>
        </p:nvSpPr>
        <p:spPr bwMode="auto">
          <a:xfrm rot="3554327">
            <a:off x="9360457" y="1367357"/>
            <a:ext cx="262982" cy="1392686"/>
          </a:xfrm>
          <a:prstGeom prst="rightBracke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764819" y="1003856"/>
            <a:ext cx="2292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solidFill>
                  <a:srgbClr val="0000FF"/>
                </a:solidFill>
              </a:rPr>
              <a:t>Final Results Brief and Report </a:t>
            </a:r>
            <a:r>
              <a:rPr lang="en-US" sz="1000" dirty="0"/>
              <a:t>to </a:t>
            </a:r>
          </a:p>
          <a:p>
            <a:pPr algn="r"/>
            <a:r>
              <a:rPr lang="en-US" sz="1000" dirty="0"/>
              <a:t>Customer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524001" y="5641814"/>
            <a:ext cx="1629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Initial Meeting with XXXX on ….</a:t>
            </a:r>
            <a:endParaRPr lang="en-US" sz="1000" dirty="0"/>
          </a:p>
        </p:txBody>
      </p:sp>
      <p:sp>
        <p:nvSpPr>
          <p:cNvPr id="131" name="Content Placeholder 6"/>
          <p:cNvSpPr>
            <a:spLocks noGrp="1"/>
          </p:cNvSpPr>
          <p:nvPr>
            <p:ph idx="1"/>
          </p:nvPr>
        </p:nvSpPr>
        <p:spPr>
          <a:xfrm>
            <a:off x="6611325" y="4904881"/>
            <a:ext cx="3766853" cy="725645"/>
          </a:xfrm>
          <a:solidFill>
            <a:srgbClr val="F3EDCF"/>
          </a:solidFill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Study Plan Approval.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Receive Guidance.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7556501" y="6624638"/>
            <a:ext cx="2741613" cy="228600"/>
          </a:xfrm>
        </p:spPr>
        <p:txBody>
          <a:bodyPr/>
          <a:lstStyle/>
          <a:p>
            <a:r>
              <a:rPr lang="en-US" dirty="0" smtClean="0"/>
              <a:t>ERCA C-BA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4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6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80407" y="689077"/>
            <a:ext cx="8226425" cy="1371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XXXXX </a:t>
            </a:r>
            <a:r>
              <a:rPr lang="en-US" sz="3600" dirty="0" err="1"/>
              <a:t>xXXXXXX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Study Plan Brief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2906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Briefing to XX. XXXXX (Customer)</a:t>
            </a:r>
            <a:endParaRPr lang="en-US" sz="2800" dirty="0"/>
          </a:p>
          <a:p>
            <a:r>
              <a:rPr lang="en-US" dirty="0" smtClean="0"/>
              <a:t>XX XXXXX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2461" y="1724024"/>
            <a:ext cx="6472265" cy="384182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  <a:p>
            <a:pPr marL="280987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Background.</a:t>
            </a:r>
          </a:p>
          <a:p>
            <a:pPr marL="280987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M&amp;S Related Directives.</a:t>
            </a:r>
          </a:p>
          <a:p>
            <a:pPr marL="280987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Overview of Simulations.</a:t>
            </a:r>
          </a:p>
          <a:p>
            <a:pPr marL="280987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DA/DXTRS Development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History.  </a:t>
            </a:r>
          </a:p>
          <a:p>
            <a:pPr marL="280987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Proposed Problem Statement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Analytic Question.</a:t>
            </a:r>
          </a:p>
          <a:p>
            <a:pPr marL="280987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Study Team and Stakeholders.   </a:t>
            </a:r>
          </a:p>
          <a:p>
            <a:pPr marL="280987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Study Purpose and Objectives.</a:t>
            </a:r>
          </a:p>
          <a:p>
            <a:pPr marL="280987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Constraints, Limitations and Assumptions. </a:t>
            </a:r>
          </a:p>
          <a:p>
            <a:pPr marL="280987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Study Methodology.</a:t>
            </a:r>
          </a:p>
          <a:p>
            <a:pPr marL="280987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Study Timeline and Way Ahead.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XX XXXXX 2017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9C08C6-1765-4A7E-8E22-E5C126275C8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ERCA C-BA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41854" y="0"/>
            <a:ext cx="7315200" cy="712788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Purpose and Agenda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80926" y="986969"/>
            <a:ext cx="7230138" cy="506016"/>
          </a:xfrm>
          <a:prstGeom prst="rect">
            <a:avLst/>
          </a:prstGeom>
          <a:solidFill>
            <a:srgbClr val="B6CCA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Purpose: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obtain approval of TRAC’s study plan.  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73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1015" y="1006115"/>
            <a:ext cx="8683625" cy="5200476"/>
          </a:xfrm>
        </p:spPr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9C08C6-1765-4A7E-8E22-E5C126275C8F}" type="slidenum">
              <a:rPr smtClean="0"/>
              <a:pPr/>
              <a:t>4</a:t>
            </a:fld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31972" y="0"/>
            <a:ext cx="7315200" cy="712788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0" y="6626225"/>
            <a:ext cx="1828800" cy="2286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XX XXXXX 2017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7556501" y="6624638"/>
            <a:ext cx="2741613" cy="228600"/>
          </a:xfrm>
        </p:spPr>
        <p:txBody>
          <a:bodyPr/>
          <a:lstStyle/>
          <a:p>
            <a:r>
              <a:rPr lang="en-US" dirty="0" smtClean="0"/>
              <a:t>ERCA C-BA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17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9C08C6-1765-4A7E-8E22-E5C126275C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32683" y="0"/>
            <a:ext cx="7315200" cy="7127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Proposed Problem Statement and </a:t>
            </a:r>
            <a:br>
              <a:rPr lang="en-US" dirty="0" smtClean="0"/>
            </a:br>
            <a:r>
              <a:rPr lang="en-US" dirty="0" smtClean="0"/>
              <a:t>Analytic Question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7322" y="1005640"/>
            <a:ext cx="8597356" cy="400110"/>
          </a:xfrm>
          <a:prstGeom prst="rect">
            <a:avLst/>
          </a:prstGeom>
          <a:solidFill>
            <a:srgbClr val="B6CCA8"/>
          </a:solidFill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kern="0" dirty="0">
                <a:latin typeface="Arial"/>
              </a:rPr>
              <a:t>Problem </a:t>
            </a:r>
            <a:r>
              <a:rPr lang="en-US" sz="2000" kern="0" dirty="0">
                <a:latin typeface="Arial"/>
              </a:rPr>
              <a:t>Statement:</a:t>
            </a:r>
            <a:endParaRPr lang="en-US" dirty="0"/>
          </a:p>
        </p:txBody>
      </p:sp>
      <p:sp>
        <p:nvSpPr>
          <p:cNvPr id="14" name="Content Placeholder 1"/>
          <p:cNvSpPr>
            <a:spLocks noGrp="1"/>
          </p:cNvSpPr>
          <p:nvPr>
            <p:ph idx="1"/>
          </p:nvPr>
        </p:nvSpPr>
        <p:spPr>
          <a:xfrm>
            <a:off x="1750465" y="2965800"/>
            <a:ext cx="8683625" cy="3571851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ct val="0"/>
              </a:spcAft>
            </a:pPr>
            <a:r>
              <a:rPr lang="en-US" sz="2000" b="1" dirty="0"/>
              <a:t>Analytic </a:t>
            </a:r>
            <a:r>
              <a:rPr lang="en-US" sz="2000" b="1" dirty="0"/>
              <a:t>Question:</a:t>
            </a:r>
            <a:endParaRPr lang="en-US" sz="2000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0" y="6626225"/>
            <a:ext cx="1828800" cy="2286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XX XXXXX 2017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7556501" y="6624638"/>
            <a:ext cx="2741613" cy="228600"/>
          </a:xfrm>
        </p:spPr>
        <p:txBody>
          <a:bodyPr/>
          <a:lstStyle/>
          <a:p>
            <a:r>
              <a:rPr lang="en-US" dirty="0" smtClean="0"/>
              <a:t>ERCA C-BA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30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3" name="Rectangle 84"/>
          <p:cNvSpPr>
            <a:spLocks noChangeArrowheads="1"/>
          </p:cNvSpPr>
          <p:nvPr/>
        </p:nvSpPr>
        <p:spPr bwMode="auto">
          <a:xfrm>
            <a:off x="4589585" y="2400853"/>
            <a:ext cx="3230783" cy="3578533"/>
          </a:xfrm>
          <a:prstGeom prst="rect">
            <a:avLst/>
          </a:prstGeom>
          <a:solidFill>
            <a:srgbClr val="B6CCA8"/>
          </a:solidFill>
          <a:ln w="12700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80000"/>
              </a:lnSpc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Supporting Elements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59" name="Text Box 5"/>
          <p:cNvSpPr txBox="1">
            <a:spLocks noChangeArrowheads="1"/>
          </p:cNvSpPr>
          <p:nvPr/>
        </p:nvSpPr>
        <p:spPr bwMode="auto">
          <a:xfrm>
            <a:off x="4957421" y="4998387"/>
            <a:ext cx="2458544" cy="264688"/>
          </a:xfrm>
          <a:prstGeom prst="rect">
            <a:avLst/>
          </a:prstGeom>
          <a:solidFill>
            <a:srgbClr val="F3EDCF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91440" tIns="45720" rIns="91440" bIns="45720" anchor="t" anchorCtr="0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ts val="400"/>
              </a:spcBef>
              <a:defRPr/>
            </a:pPr>
            <a:endParaRPr lang="en-US" sz="14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4957421" y="2706241"/>
            <a:ext cx="2458544" cy="264688"/>
          </a:xfrm>
          <a:prstGeom prst="rect">
            <a:avLst/>
          </a:prstGeom>
          <a:solidFill>
            <a:srgbClr val="F3EDCF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91440" tIns="45720" rIns="91440" bIns="45720" anchor="t" anchorCtr="0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ts val="400"/>
              </a:spcBef>
              <a:defRPr/>
            </a:pPr>
            <a:endParaRPr lang="en-US" sz="1400" dirty="0"/>
          </a:p>
        </p:txBody>
      </p:sp>
      <p:sp>
        <p:nvSpPr>
          <p:cNvPr id="26634" name="Text Box 5"/>
          <p:cNvSpPr txBox="1">
            <a:spLocks noChangeArrowheads="1"/>
          </p:cNvSpPr>
          <p:nvPr/>
        </p:nvSpPr>
        <p:spPr bwMode="auto">
          <a:xfrm>
            <a:off x="4685167" y="1012391"/>
            <a:ext cx="3110757" cy="1216073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91440" tIns="45720" rIns="91440" bIns="45720" anchor="t" anchorCtr="0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u="sng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endParaRPr lang="en-US" u="sng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hangingPunct="0">
              <a:lnSpc>
                <a:spcPct val="90000"/>
              </a:lnSpc>
              <a:defRPr/>
            </a:pPr>
            <a:endParaRPr lang="en-US" sz="16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44F8AE-18AF-475E-B997-94AAA33A10DD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0" y="6626225"/>
            <a:ext cx="1828800" cy="2286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XX XXXXX 2017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4969743" y="3475225"/>
            <a:ext cx="2446222" cy="264688"/>
          </a:xfrm>
          <a:prstGeom prst="rect">
            <a:avLst/>
          </a:prstGeom>
          <a:solidFill>
            <a:srgbClr val="F3EDCF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91440" tIns="45720" rIns="91440" bIns="45720" anchor="t" anchorCtr="0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ts val="400"/>
              </a:spcBef>
              <a:defRPr/>
            </a:pPr>
            <a:endParaRPr lang="en-US" sz="1400" dirty="0"/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4969743" y="4191928"/>
            <a:ext cx="2446222" cy="264688"/>
          </a:xfrm>
          <a:prstGeom prst="rect">
            <a:avLst/>
          </a:prstGeom>
          <a:solidFill>
            <a:srgbClr val="F3EDCF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91440" tIns="45720" rIns="91440" bIns="45720" anchor="t" anchorCtr="0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ts val="400"/>
              </a:spcBef>
              <a:defRPr/>
            </a:pPr>
            <a:endParaRPr lang="en-US" sz="14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2440775" y="0"/>
            <a:ext cx="7315200" cy="712788"/>
          </a:xfrm>
        </p:spPr>
        <p:txBody>
          <a:bodyPr/>
          <a:lstStyle/>
          <a:p>
            <a:r>
              <a:rPr lang="en-US" dirty="0" smtClean="0"/>
              <a:t>Study Team</a:t>
            </a:r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7556501" y="6624638"/>
            <a:ext cx="2741613" cy="228600"/>
          </a:xfrm>
        </p:spPr>
        <p:txBody>
          <a:bodyPr/>
          <a:lstStyle/>
          <a:p>
            <a:r>
              <a:rPr lang="en-US" dirty="0" smtClean="0"/>
              <a:t>ERCA C-BA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81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62498" y="2283479"/>
            <a:ext cx="8683625" cy="1921369"/>
          </a:xfrm>
        </p:spPr>
        <p:txBody>
          <a:bodyPr/>
          <a:lstStyle/>
          <a:p>
            <a:r>
              <a:rPr lang="en-US" b="1" dirty="0" smtClean="0"/>
              <a:t>Objectives:</a:t>
            </a:r>
          </a:p>
          <a:p>
            <a:pPr lvl="1"/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9C08C6-1765-4A7E-8E22-E5C126275C8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32683" y="0"/>
            <a:ext cx="7315200" cy="712788"/>
          </a:xfrm>
        </p:spPr>
        <p:txBody>
          <a:bodyPr/>
          <a:lstStyle/>
          <a:p>
            <a:r>
              <a:rPr lang="en-US" dirty="0" smtClean="0"/>
              <a:t>Study Purpose and Objectives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162849" y="988474"/>
            <a:ext cx="7878650" cy="1158038"/>
          </a:xfrm>
          <a:prstGeom prst="rect">
            <a:avLst/>
          </a:prstGeom>
          <a:solidFill>
            <a:srgbClr val="B6CCA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kern="0" dirty="0">
                <a:latin typeface="Arial"/>
              </a:rPr>
              <a:t>Purpose:</a:t>
            </a:r>
            <a:endParaRPr lang="en-US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0" y="6626225"/>
            <a:ext cx="1828800" cy="2286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XX XXXXX 2017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7556501" y="6624638"/>
            <a:ext cx="2741613" cy="228600"/>
          </a:xfrm>
        </p:spPr>
        <p:txBody>
          <a:bodyPr/>
          <a:lstStyle/>
          <a:p>
            <a:r>
              <a:rPr lang="en-US" dirty="0" smtClean="0"/>
              <a:t>ERCA C-BA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18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1014" y="863654"/>
            <a:ext cx="8683625" cy="562713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ct val="0"/>
              </a:spcAft>
            </a:pPr>
            <a:r>
              <a:rPr lang="en-US" sz="2000" b="1" dirty="0"/>
              <a:t>Constraints:</a:t>
            </a:r>
          </a:p>
          <a:p>
            <a:pPr marL="625475" lvl="1" indent="-168275">
              <a:spcBef>
                <a:spcPts val="600"/>
              </a:spcBef>
              <a:spcAft>
                <a:spcPct val="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ct val="0"/>
              </a:spcAft>
            </a:pPr>
            <a:r>
              <a:rPr lang="en-US" sz="2000" b="1" dirty="0"/>
              <a:t>Limitations:</a:t>
            </a:r>
          </a:p>
          <a:p>
            <a:pPr marL="625475" lvl="1" indent="-168275">
              <a:spcBef>
                <a:spcPts val="600"/>
              </a:spcBef>
              <a:spcAft>
                <a:spcPct val="0"/>
              </a:spcAft>
            </a:pPr>
            <a:endParaRPr lang="en-US" dirty="0" smtClean="0"/>
          </a:p>
          <a:p>
            <a:pPr>
              <a:spcBef>
                <a:spcPts val="600"/>
              </a:spcBef>
              <a:spcAft>
                <a:spcPct val="0"/>
              </a:spcAft>
            </a:pPr>
            <a:r>
              <a:rPr lang="en-US" sz="2000" b="1" dirty="0"/>
              <a:t>Assumptions</a:t>
            </a:r>
            <a:r>
              <a:rPr lang="en-US" sz="2000" b="1" dirty="0"/>
              <a:t>:</a:t>
            </a:r>
          </a:p>
          <a:p>
            <a:pPr marL="625475" lvl="1" indent="-168275">
              <a:spcBef>
                <a:spcPts val="600"/>
              </a:spcBef>
              <a:spcAft>
                <a:spcPct val="0"/>
              </a:spcAft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9C08C6-1765-4A7E-8E22-E5C126275C8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40775" y="0"/>
            <a:ext cx="7315200" cy="712788"/>
          </a:xfrm>
        </p:spPr>
        <p:txBody>
          <a:bodyPr/>
          <a:lstStyle/>
          <a:p>
            <a:r>
              <a:rPr lang="en-US" sz="2600" dirty="0"/>
              <a:t>Constraints, Limitations, and Assumptions</a:t>
            </a:r>
            <a:endParaRPr lang="en-US" sz="2600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0" y="6626225"/>
            <a:ext cx="1828800" cy="2286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XX XXXXX 2017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7556501" y="6624638"/>
            <a:ext cx="2741613" cy="228600"/>
          </a:xfrm>
        </p:spPr>
        <p:txBody>
          <a:bodyPr/>
          <a:lstStyle/>
          <a:p>
            <a:r>
              <a:rPr lang="en-US" dirty="0" smtClean="0"/>
              <a:t>ERCA C-BA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35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0775" y="0"/>
            <a:ext cx="7315200" cy="712788"/>
          </a:xfrm>
        </p:spPr>
        <p:txBody>
          <a:bodyPr/>
          <a:lstStyle/>
          <a:p>
            <a:r>
              <a:rPr lang="en-US" dirty="0" smtClean="0"/>
              <a:t>Study Methodology</a:t>
            </a:r>
            <a:endParaRPr lang="en-US" dirty="0"/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0296526" y="6626225"/>
            <a:ext cx="365125" cy="228600"/>
          </a:xfrm>
        </p:spPr>
        <p:txBody>
          <a:bodyPr/>
          <a:lstStyle/>
          <a:p>
            <a:pPr>
              <a:defRPr/>
            </a:pPr>
            <a:fld id="{E21D691E-974B-4523-BE0A-DFBA1C5265B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2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0" y="6626225"/>
            <a:ext cx="1828800" cy="2286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XX XXXXX 2017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7556501" y="6624638"/>
            <a:ext cx="2741613" cy="228600"/>
          </a:xfrm>
        </p:spPr>
        <p:txBody>
          <a:bodyPr/>
          <a:lstStyle/>
          <a:p>
            <a:r>
              <a:rPr lang="en-US" dirty="0" smtClean="0"/>
              <a:t>ERCA C-BA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5327945" y="1447198"/>
            <a:ext cx="1676400" cy="54864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327944" y="3197945"/>
            <a:ext cx="1676400" cy="54864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27946" y="2439164"/>
            <a:ext cx="1676400" cy="54864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02149" y="2811581"/>
            <a:ext cx="1676400" cy="54864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02149" y="4189465"/>
            <a:ext cx="1676400" cy="548640"/>
          </a:xfrm>
          <a:prstGeom prst="rect">
            <a:avLst/>
          </a:prstGeom>
          <a:gradFill>
            <a:gsLst>
              <a:gs pos="63718">
                <a:srgbClr val="D2E1CA"/>
              </a:gs>
              <a:gs pos="53102">
                <a:srgbClr val="D8E6D2"/>
              </a:gs>
              <a:gs pos="35372">
                <a:srgbClr val="E3EDDF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35" name="Straight Arrow Connector 34"/>
          <p:cNvCxnSpPr>
            <a:stCxn id="31" idx="2"/>
            <a:endCxn id="33" idx="0"/>
          </p:cNvCxnSpPr>
          <p:nvPr/>
        </p:nvCxnSpPr>
        <p:spPr bwMode="auto">
          <a:xfrm>
            <a:off x="3440349" y="3360221"/>
            <a:ext cx="0" cy="829244"/>
          </a:xfrm>
          <a:prstGeom prst="straightConnector1">
            <a:avLst/>
          </a:prstGeom>
          <a:solidFill>
            <a:srgbClr val="A953FF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Elbow Connector 26"/>
          <p:cNvCxnSpPr>
            <a:stCxn id="27" idx="2"/>
            <a:endCxn id="29" idx="0"/>
          </p:cNvCxnSpPr>
          <p:nvPr/>
        </p:nvCxnSpPr>
        <p:spPr bwMode="auto">
          <a:xfrm rot="16200000" flipH="1">
            <a:off x="5944482" y="2217501"/>
            <a:ext cx="443326" cy="1"/>
          </a:xfrm>
          <a:prstGeom prst="bentConnector3">
            <a:avLst>
              <a:gd name="adj1" fmla="val 50000"/>
            </a:avLst>
          </a:prstGeom>
          <a:solidFill>
            <a:srgbClr val="A953FF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8269736" y="2331653"/>
            <a:ext cx="1676400" cy="54864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38" name="Elbow Connector 26"/>
          <p:cNvCxnSpPr/>
          <p:nvPr/>
        </p:nvCxnSpPr>
        <p:spPr bwMode="auto">
          <a:xfrm rot="5400000">
            <a:off x="6043385" y="3099322"/>
            <a:ext cx="232817" cy="12700"/>
          </a:xfrm>
          <a:prstGeom prst="bentConnector3">
            <a:avLst>
              <a:gd name="adj1" fmla="val 50000"/>
            </a:avLst>
          </a:prstGeom>
          <a:solidFill>
            <a:srgbClr val="A953FF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Rectangle 38"/>
          <p:cNvSpPr/>
          <p:nvPr/>
        </p:nvSpPr>
        <p:spPr>
          <a:xfrm>
            <a:off x="5350955" y="3979403"/>
            <a:ext cx="1676400" cy="54864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40" name="Elbow Connector 26"/>
          <p:cNvCxnSpPr/>
          <p:nvPr/>
        </p:nvCxnSpPr>
        <p:spPr bwMode="auto">
          <a:xfrm rot="5400000">
            <a:off x="6072748" y="3856644"/>
            <a:ext cx="232817" cy="12700"/>
          </a:xfrm>
          <a:prstGeom prst="bentConnector3">
            <a:avLst>
              <a:gd name="adj1" fmla="val 50000"/>
            </a:avLst>
          </a:prstGeom>
          <a:solidFill>
            <a:srgbClr val="A953FF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2602149" y="1417381"/>
            <a:ext cx="1676400" cy="54864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42" name="Straight Arrow Connector 41"/>
          <p:cNvCxnSpPr>
            <a:stCxn id="41" idx="2"/>
            <a:endCxn id="31" idx="0"/>
          </p:cNvCxnSpPr>
          <p:nvPr/>
        </p:nvCxnSpPr>
        <p:spPr bwMode="auto">
          <a:xfrm>
            <a:off x="3440349" y="1966021"/>
            <a:ext cx="0" cy="845560"/>
          </a:xfrm>
          <a:prstGeom prst="straightConnector1">
            <a:avLst/>
          </a:prstGeom>
          <a:solidFill>
            <a:srgbClr val="A953FF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Elbow Connector 42"/>
          <p:cNvCxnSpPr>
            <a:stCxn id="39" idx="3"/>
            <a:endCxn id="37" idx="1"/>
          </p:cNvCxnSpPr>
          <p:nvPr/>
        </p:nvCxnSpPr>
        <p:spPr bwMode="auto">
          <a:xfrm flipV="1">
            <a:off x="7027356" y="2605973"/>
            <a:ext cx="1242381" cy="1647750"/>
          </a:xfrm>
          <a:prstGeom prst="bentConnector3">
            <a:avLst/>
          </a:prstGeom>
          <a:solidFill>
            <a:srgbClr val="A953FF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Elbow Connector 43"/>
          <p:cNvCxnSpPr>
            <a:stCxn id="33" idx="3"/>
            <a:endCxn id="27" idx="1"/>
          </p:cNvCxnSpPr>
          <p:nvPr/>
        </p:nvCxnSpPr>
        <p:spPr bwMode="auto">
          <a:xfrm flipV="1">
            <a:off x="4278549" y="1721519"/>
            <a:ext cx="1049396" cy="2742267"/>
          </a:xfrm>
          <a:prstGeom prst="bentConnector3">
            <a:avLst>
              <a:gd name="adj1" fmla="val 50000"/>
            </a:avLst>
          </a:prstGeom>
          <a:solidFill>
            <a:srgbClr val="A953FF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Rectangle 44"/>
          <p:cNvSpPr/>
          <p:nvPr/>
        </p:nvSpPr>
        <p:spPr>
          <a:xfrm rot="19599872">
            <a:off x="3154345" y="2409577"/>
            <a:ext cx="560121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288386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Widescreen</PresentationFormat>
  <Paragraphs>70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XXXXX xXXXXXX Study Plan Brief</vt:lpstr>
      <vt:lpstr>Purpose and Agenda</vt:lpstr>
      <vt:lpstr>Background</vt:lpstr>
      <vt:lpstr>Proposed Problem Statement and  Analytic Question</vt:lpstr>
      <vt:lpstr>Study Team</vt:lpstr>
      <vt:lpstr>Study Purpose and Objectives</vt:lpstr>
      <vt:lpstr>Constraints, Limitations, and Assumptions</vt:lpstr>
      <vt:lpstr>Study Methodology</vt:lpstr>
      <vt:lpstr>Study Timeline and Way Ahead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DoD Admin</dc:creator>
  <cp:lastModifiedBy>DoD Admin</cp:lastModifiedBy>
  <cp:revision>1</cp:revision>
  <dcterms:created xsi:type="dcterms:W3CDTF">2018-05-16T20:26:03Z</dcterms:created>
  <dcterms:modified xsi:type="dcterms:W3CDTF">2018-05-16T20:26:10Z</dcterms:modified>
</cp:coreProperties>
</file>