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1" r:id="rId5"/>
    <p:sldId id="259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3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C3D948-8B37-2940-A1AF-3E9D66550672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3502D5B-28BC-C84D-B21F-8B38A6CDAACF}">
          <dgm:prSet phldrT="[Text]" custT="1"/>
          <dgm:spPr/>
          <dgm:t>
            <a:bodyPr/>
            <a:lstStyle/>
            <a:p>
              <a:r>
                <a:rPr lang="en-US" sz="1400" dirty="0" smtClean="0"/>
                <a:t>K=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400" i="1" smtClean="0">
                          <a:latin typeface="Cambria Math" charset="0"/>
                        </a:rPr>
                      </m:ctrlPr>
                    </m:sSubPr>
                    <m:e>
                      <m:r>
                        <a:rPr lang="en-US" sz="1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</m:e>
                    <m:sub>
                      <m:r>
                        <a:rPr lang="en-US" sz="1400" b="0" i="1" smtClean="0">
                          <a:latin typeface="Cambria Math" charset="0"/>
                        </a:rPr>
                        <m:t>𝑖</m:t>
                      </m:r>
                    </m:sub>
                  </m:sSub>
                </m:oMath>
              </a14:m>
              <a:endParaRPr lang="en-US" sz="1400" dirty="0"/>
            </a:p>
          </dgm:t>
        </dgm:pt>
      </mc:Choice>
      <mc:Fallback xmlns="">
        <dgm:pt modelId="{D3502D5B-28BC-C84D-B21F-8B38A6CDAACF}">
          <dgm:prSet phldrT="[Text]" custT="1"/>
          <dgm:spPr/>
          <dgm:t>
            <a:bodyPr/>
            <a:lstStyle/>
            <a:p>
              <a:r>
                <a:rPr lang="en-US" sz="1400" dirty="0" smtClean="0"/>
                <a:t>K=</a:t>
              </a:r>
              <a:r>
                <a:rPr lang="en-US" sz="1400" i="0" smtClean="0">
                  <a:latin typeface="Cambria Math" charset="0"/>
                  <a:ea typeface="Cambria Math" charset="0"/>
                  <a:cs typeface="Cambria Math" charset="0"/>
                </a:rPr>
                <a:t>𝜆_</a:t>
              </a:r>
              <a:r>
                <a:rPr lang="en-US" sz="1400" b="0" i="0" smtClean="0">
                  <a:latin typeface="Cambria Math" charset="0"/>
                </a:rPr>
                <a:t>𝑖</a:t>
              </a:r>
              <a:endParaRPr lang="en-US" sz="1400" dirty="0"/>
            </a:p>
          </dgm:t>
        </dgm:pt>
      </mc:Fallback>
    </mc:AlternateContent>
    <dgm:pt modelId="{5736F296-DF81-B743-81DE-D7E1BAE8C5FC}" type="parTrans" cxnId="{EC9D0CD6-C2A6-EA4C-8700-79A9F1C32845}">
      <dgm:prSet/>
      <dgm:spPr/>
      <dgm:t>
        <a:bodyPr/>
        <a:lstStyle/>
        <a:p>
          <a:endParaRPr lang="en-US"/>
        </a:p>
      </dgm:t>
    </dgm:pt>
    <dgm:pt modelId="{5C3C67CE-ADD6-5E42-990B-E896165D68D3}" type="sibTrans" cxnId="{EC9D0CD6-C2A6-EA4C-8700-79A9F1C32845}">
      <dgm:prSet/>
      <dgm:spPr/>
      <dgm:t>
        <a:bodyPr/>
        <a:lstStyle/>
        <a:p>
          <a:endParaRPr lang="en-US"/>
        </a:p>
      </dgm:t>
    </dgm:pt>
    <dgm:pt modelId="{D3338A55-761B-AD4B-BA18-66BC15EBFFFF}">
      <dgm:prSet phldrT="[Text]" custT="1"/>
      <dgm:spPr/>
      <dgm:t>
        <a:bodyPr/>
        <a:lstStyle/>
        <a:p>
          <a:r>
            <a:rPr lang="en-US" sz="1400" dirty="0" smtClean="0">
              <a:latin typeface="Georgia" charset="0"/>
              <a:ea typeface="Georgia" charset="0"/>
              <a:cs typeface="Georgia" charset="0"/>
            </a:rPr>
            <a:t>Plot</a:t>
          </a:r>
          <a:endParaRPr lang="en-US" sz="1400" dirty="0">
            <a:latin typeface="Georgia" charset="0"/>
            <a:ea typeface="Georgia" charset="0"/>
            <a:cs typeface="Georgia" charset="0"/>
          </a:endParaRPr>
        </a:p>
      </dgm:t>
    </dgm:pt>
    <dgm:pt modelId="{E6F485F8-9BE8-E845-B178-042260648CEF}" type="parTrans" cxnId="{F9825E68-0793-4947-A17E-18ACB1A01119}">
      <dgm:prSet/>
      <dgm:spPr/>
      <dgm:t>
        <a:bodyPr/>
        <a:lstStyle/>
        <a:p>
          <a:endParaRPr lang="en-US"/>
        </a:p>
      </dgm:t>
    </dgm:pt>
    <dgm:pt modelId="{A7306CC1-7F8F-D049-9A6E-270393813884}" type="sibTrans" cxnId="{F9825E68-0793-4947-A17E-18ACB1A01119}">
      <dgm:prSet/>
      <dgm:spPr/>
      <dgm:t>
        <a:bodyPr/>
        <a:lstStyle/>
        <a:p>
          <a:endParaRPr lang="en-US"/>
        </a:p>
      </dgm:t>
    </dgm:pt>
    <dgm:pt modelId="{0C9E0E1E-D576-3A43-91E5-A2A855B20030}">
      <dgm:prSet phldrT="[Text]" custT="1"/>
      <dgm:spPr/>
      <dgm:t>
        <a:bodyPr/>
        <a:lstStyle/>
        <a:p>
          <a:r>
            <a:rPr lang="en-US" sz="1400" dirty="0" smtClean="0"/>
            <a:t>Calculate</a:t>
          </a:r>
          <a:endParaRPr lang="en-US" sz="1400" dirty="0"/>
        </a:p>
      </dgm:t>
    </dgm:pt>
    <dgm:pt modelId="{4C7058B9-9633-4B4B-BE17-7D023EA0BB9B}" type="parTrans" cxnId="{6F2F9C15-B689-0448-A409-5B85511F4C34}">
      <dgm:prSet/>
      <dgm:spPr/>
      <dgm:t>
        <a:bodyPr/>
        <a:lstStyle/>
        <a:p>
          <a:endParaRPr lang="en-US"/>
        </a:p>
      </dgm:t>
    </dgm:pt>
    <dgm:pt modelId="{53DA2021-CDB4-4948-8B93-9332F7172EC2}" type="sibTrans" cxnId="{6F2F9C15-B689-0448-A409-5B85511F4C34}">
      <dgm:prSet/>
      <dgm:spPr/>
      <dgm:t>
        <a:bodyPr/>
        <a:lstStyle/>
        <a:p>
          <a:endParaRPr lang="en-US"/>
        </a:p>
      </dgm:t>
    </dgm:pt>
    <dgm:pt modelId="{EBCCD9C5-C645-B043-BE53-2A138A3F34A9}">
      <dgm:prSet/>
      <dgm:spPr/>
      <dgm:t>
        <a:bodyPr/>
        <a:lstStyle/>
        <a:p>
          <a:r>
            <a:rPr lang="en-US" dirty="0" smtClean="0"/>
            <a:t>Assess</a:t>
          </a:r>
          <a:endParaRPr lang="en-US" dirty="0"/>
        </a:p>
      </dgm:t>
    </dgm:pt>
    <dgm:pt modelId="{52AD8C2B-686E-DE4C-8EC1-3D2D208FE85E}" type="parTrans" cxnId="{47435955-AF55-864D-AD14-C4A2F56BE52F}">
      <dgm:prSet/>
      <dgm:spPr/>
      <dgm:t>
        <a:bodyPr/>
        <a:lstStyle/>
        <a:p>
          <a:endParaRPr lang="en-US"/>
        </a:p>
      </dgm:t>
    </dgm:pt>
    <dgm:pt modelId="{FAA5E5C4-7B79-DD49-9185-B7A826E1035D}" type="sibTrans" cxnId="{47435955-AF55-864D-AD14-C4A2F56BE52F}">
      <dgm:prSet/>
      <dgm:spPr/>
      <dgm:t>
        <a:bodyPr/>
        <a:lstStyle/>
        <a:p>
          <a:endParaRPr lang="en-US"/>
        </a:p>
      </dgm:t>
    </dgm:pt>
    <dgm:pt modelId="{99D8E54E-319C-9D40-8DCF-40FC3A93102C}" type="pres">
      <dgm:prSet presAssocID="{A8C3D948-8B37-2940-A1AF-3E9D6655067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3E1618-BEEC-1843-B169-9003D2A423DB}" type="pres">
      <dgm:prSet presAssocID="{D3502D5B-28BC-C84D-B21F-8B38A6CDAAC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486512-C4F8-2041-A4DC-A8A51239B04D}" type="pres">
      <dgm:prSet presAssocID="{5C3C67CE-ADD6-5E42-990B-E896165D68D3}" presName="sibTrans" presStyleLbl="sibTrans2D1" presStyleIdx="0" presStyleCnt="4"/>
      <dgm:spPr/>
      <dgm:t>
        <a:bodyPr/>
        <a:lstStyle/>
        <a:p>
          <a:endParaRPr lang="en-US"/>
        </a:p>
      </dgm:t>
    </dgm:pt>
    <dgm:pt modelId="{485614EA-0C29-7F48-B9BB-FAF5C58F4C5E}" type="pres">
      <dgm:prSet presAssocID="{5C3C67CE-ADD6-5E42-990B-E896165D68D3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6EE9BD6B-ABAE-B249-9B31-18AC4FE33366}" type="pres">
      <dgm:prSet presAssocID="{D3338A55-761B-AD4B-BA18-66BC15EBFFF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EAD03D-8D84-B147-8143-086A991F092F}" type="pres">
      <dgm:prSet presAssocID="{A7306CC1-7F8F-D049-9A6E-270393813884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4448B15-FC90-264B-9297-E20AF2DE7063}" type="pres">
      <dgm:prSet presAssocID="{A7306CC1-7F8F-D049-9A6E-270393813884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A2AA3285-AE1F-DD4A-A675-08F695EC7984}" type="pres">
      <dgm:prSet presAssocID="{0C9E0E1E-D576-3A43-91E5-A2A855B20030}" presName="node" presStyleLbl="node1" presStyleIdx="2" presStyleCnt="4" custScaleX="1355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2CE5A3-2A36-BD45-BFE1-8E8A8B6E7545}" type="pres">
      <dgm:prSet presAssocID="{53DA2021-CDB4-4948-8B93-9332F7172EC2}" presName="sibTrans" presStyleLbl="sibTrans2D1" presStyleIdx="2" presStyleCnt="4"/>
      <dgm:spPr/>
      <dgm:t>
        <a:bodyPr/>
        <a:lstStyle/>
        <a:p>
          <a:endParaRPr lang="en-US"/>
        </a:p>
      </dgm:t>
    </dgm:pt>
    <dgm:pt modelId="{028C1A9F-6C28-114C-8B46-21DF65FE897E}" type="pres">
      <dgm:prSet presAssocID="{53DA2021-CDB4-4948-8B93-9332F7172EC2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C9F32FA5-FCBA-8246-85F9-C5495D7730FC}" type="pres">
      <dgm:prSet presAssocID="{EBCCD9C5-C645-B043-BE53-2A138A3F34A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128609-744D-1840-88AC-41500066E6A0}" type="pres">
      <dgm:prSet presAssocID="{FAA5E5C4-7B79-DD49-9185-B7A826E1035D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44F2238-124A-7E43-B54A-18798CE173DB}" type="pres">
      <dgm:prSet presAssocID="{FAA5E5C4-7B79-DD49-9185-B7A826E1035D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DDB44D2B-7253-894D-AED1-5A1F56476EA4}" type="presOf" srcId="{5C3C67CE-ADD6-5E42-990B-E896165D68D3}" destId="{F5486512-C4F8-2041-A4DC-A8A51239B04D}" srcOrd="0" destOrd="0" presId="urn:microsoft.com/office/officeart/2005/8/layout/cycle2"/>
    <dgm:cxn modelId="{F2080774-9D2D-884E-B4E0-B74E0F9956F6}" type="presOf" srcId="{53DA2021-CDB4-4948-8B93-9332F7172EC2}" destId="{C32CE5A3-2A36-BD45-BFE1-8E8A8B6E7545}" srcOrd="0" destOrd="0" presId="urn:microsoft.com/office/officeart/2005/8/layout/cycle2"/>
    <dgm:cxn modelId="{EC9D0CD6-C2A6-EA4C-8700-79A9F1C32845}" srcId="{A8C3D948-8B37-2940-A1AF-3E9D66550672}" destId="{D3502D5B-28BC-C84D-B21F-8B38A6CDAACF}" srcOrd="0" destOrd="0" parTransId="{5736F296-DF81-B743-81DE-D7E1BAE8C5FC}" sibTransId="{5C3C67CE-ADD6-5E42-990B-E896165D68D3}"/>
    <dgm:cxn modelId="{93982CE9-F666-2A41-8852-4B07CDD75FD4}" type="presOf" srcId="{A7306CC1-7F8F-D049-9A6E-270393813884}" destId="{74448B15-FC90-264B-9297-E20AF2DE7063}" srcOrd="1" destOrd="0" presId="urn:microsoft.com/office/officeart/2005/8/layout/cycle2"/>
    <dgm:cxn modelId="{1320B48B-0C70-3146-93F8-392FC19C495B}" type="presOf" srcId="{A8C3D948-8B37-2940-A1AF-3E9D66550672}" destId="{99D8E54E-319C-9D40-8DCF-40FC3A93102C}" srcOrd="0" destOrd="0" presId="urn:microsoft.com/office/officeart/2005/8/layout/cycle2"/>
    <dgm:cxn modelId="{A2BB155A-1E38-154E-83FF-B315AA04D5FC}" type="presOf" srcId="{53DA2021-CDB4-4948-8B93-9332F7172EC2}" destId="{028C1A9F-6C28-114C-8B46-21DF65FE897E}" srcOrd="1" destOrd="0" presId="urn:microsoft.com/office/officeart/2005/8/layout/cycle2"/>
    <dgm:cxn modelId="{2B3F1FD7-9504-2246-9695-01A3A2A5C5FD}" type="presOf" srcId="{FAA5E5C4-7B79-DD49-9185-B7A826E1035D}" destId="{97128609-744D-1840-88AC-41500066E6A0}" srcOrd="0" destOrd="0" presId="urn:microsoft.com/office/officeart/2005/8/layout/cycle2"/>
    <dgm:cxn modelId="{2539E11C-6395-B14D-AC43-8589D2A9DFD1}" type="presOf" srcId="{EBCCD9C5-C645-B043-BE53-2A138A3F34A9}" destId="{C9F32FA5-FCBA-8246-85F9-C5495D7730FC}" srcOrd="0" destOrd="0" presId="urn:microsoft.com/office/officeart/2005/8/layout/cycle2"/>
    <dgm:cxn modelId="{FCF1DA0A-C992-0348-9507-235B6D84C8B0}" type="presOf" srcId="{0C9E0E1E-D576-3A43-91E5-A2A855B20030}" destId="{A2AA3285-AE1F-DD4A-A675-08F695EC7984}" srcOrd="0" destOrd="0" presId="urn:microsoft.com/office/officeart/2005/8/layout/cycle2"/>
    <dgm:cxn modelId="{5BA17228-E216-9A40-BBFF-62BF49EFBC8B}" type="presOf" srcId="{A7306CC1-7F8F-D049-9A6E-270393813884}" destId="{54EAD03D-8D84-B147-8143-086A991F092F}" srcOrd="0" destOrd="0" presId="urn:microsoft.com/office/officeart/2005/8/layout/cycle2"/>
    <dgm:cxn modelId="{3C87A831-CE52-4A42-B02B-82507D50FDC1}" type="presOf" srcId="{D3338A55-761B-AD4B-BA18-66BC15EBFFFF}" destId="{6EE9BD6B-ABAE-B249-9B31-18AC4FE33366}" srcOrd="0" destOrd="0" presId="urn:microsoft.com/office/officeart/2005/8/layout/cycle2"/>
    <dgm:cxn modelId="{2E783F84-656D-4D40-8F12-61C0AE43FFA2}" type="presOf" srcId="{FAA5E5C4-7B79-DD49-9185-B7A826E1035D}" destId="{C44F2238-124A-7E43-B54A-18798CE173DB}" srcOrd="1" destOrd="0" presId="urn:microsoft.com/office/officeart/2005/8/layout/cycle2"/>
    <dgm:cxn modelId="{F9825E68-0793-4947-A17E-18ACB1A01119}" srcId="{A8C3D948-8B37-2940-A1AF-3E9D66550672}" destId="{D3338A55-761B-AD4B-BA18-66BC15EBFFFF}" srcOrd="1" destOrd="0" parTransId="{E6F485F8-9BE8-E845-B178-042260648CEF}" sibTransId="{A7306CC1-7F8F-D049-9A6E-270393813884}"/>
    <dgm:cxn modelId="{47435955-AF55-864D-AD14-C4A2F56BE52F}" srcId="{A8C3D948-8B37-2940-A1AF-3E9D66550672}" destId="{EBCCD9C5-C645-B043-BE53-2A138A3F34A9}" srcOrd="3" destOrd="0" parTransId="{52AD8C2B-686E-DE4C-8EC1-3D2D208FE85E}" sibTransId="{FAA5E5C4-7B79-DD49-9185-B7A826E1035D}"/>
    <dgm:cxn modelId="{3B8BA36F-0554-974F-86F4-6148BEF28696}" type="presOf" srcId="{D3502D5B-28BC-C84D-B21F-8B38A6CDAACF}" destId="{E93E1618-BEEC-1843-B169-9003D2A423DB}" srcOrd="0" destOrd="0" presId="urn:microsoft.com/office/officeart/2005/8/layout/cycle2"/>
    <dgm:cxn modelId="{6F2F9C15-B689-0448-A409-5B85511F4C34}" srcId="{A8C3D948-8B37-2940-A1AF-3E9D66550672}" destId="{0C9E0E1E-D576-3A43-91E5-A2A855B20030}" srcOrd="2" destOrd="0" parTransId="{4C7058B9-9633-4B4B-BE17-7D023EA0BB9B}" sibTransId="{53DA2021-CDB4-4948-8B93-9332F7172EC2}"/>
    <dgm:cxn modelId="{C7E76CC2-5864-CF46-BE2B-13552D84FB72}" type="presOf" srcId="{5C3C67CE-ADD6-5E42-990B-E896165D68D3}" destId="{485614EA-0C29-7F48-B9BB-FAF5C58F4C5E}" srcOrd="1" destOrd="0" presId="urn:microsoft.com/office/officeart/2005/8/layout/cycle2"/>
    <dgm:cxn modelId="{78D148D8-A655-F242-AE47-63A84F3F45D0}" type="presParOf" srcId="{99D8E54E-319C-9D40-8DCF-40FC3A93102C}" destId="{E93E1618-BEEC-1843-B169-9003D2A423DB}" srcOrd="0" destOrd="0" presId="urn:microsoft.com/office/officeart/2005/8/layout/cycle2"/>
    <dgm:cxn modelId="{1410F713-28A1-2641-AD36-998D635BE395}" type="presParOf" srcId="{99D8E54E-319C-9D40-8DCF-40FC3A93102C}" destId="{F5486512-C4F8-2041-A4DC-A8A51239B04D}" srcOrd="1" destOrd="0" presId="urn:microsoft.com/office/officeart/2005/8/layout/cycle2"/>
    <dgm:cxn modelId="{560D6686-2CB0-0644-8593-574F4EBD003F}" type="presParOf" srcId="{F5486512-C4F8-2041-A4DC-A8A51239B04D}" destId="{485614EA-0C29-7F48-B9BB-FAF5C58F4C5E}" srcOrd="0" destOrd="0" presId="urn:microsoft.com/office/officeart/2005/8/layout/cycle2"/>
    <dgm:cxn modelId="{72E1F238-9978-D944-B835-79D380C26EC1}" type="presParOf" srcId="{99D8E54E-319C-9D40-8DCF-40FC3A93102C}" destId="{6EE9BD6B-ABAE-B249-9B31-18AC4FE33366}" srcOrd="2" destOrd="0" presId="urn:microsoft.com/office/officeart/2005/8/layout/cycle2"/>
    <dgm:cxn modelId="{CB584CF0-DABF-9641-9C8A-6A1C41E850FE}" type="presParOf" srcId="{99D8E54E-319C-9D40-8DCF-40FC3A93102C}" destId="{54EAD03D-8D84-B147-8143-086A991F092F}" srcOrd="3" destOrd="0" presId="urn:microsoft.com/office/officeart/2005/8/layout/cycle2"/>
    <dgm:cxn modelId="{3F6DA74A-7BCA-324B-A28E-E858A41C6A5B}" type="presParOf" srcId="{54EAD03D-8D84-B147-8143-086A991F092F}" destId="{74448B15-FC90-264B-9297-E20AF2DE7063}" srcOrd="0" destOrd="0" presId="urn:microsoft.com/office/officeart/2005/8/layout/cycle2"/>
    <dgm:cxn modelId="{207CC27F-40AE-744B-B03E-050C98084331}" type="presParOf" srcId="{99D8E54E-319C-9D40-8DCF-40FC3A93102C}" destId="{A2AA3285-AE1F-DD4A-A675-08F695EC7984}" srcOrd="4" destOrd="0" presId="urn:microsoft.com/office/officeart/2005/8/layout/cycle2"/>
    <dgm:cxn modelId="{A3BDD9B8-A93E-E742-B91A-61B06B691B65}" type="presParOf" srcId="{99D8E54E-319C-9D40-8DCF-40FC3A93102C}" destId="{C32CE5A3-2A36-BD45-BFE1-8E8A8B6E7545}" srcOrd="5" destOrd="0" presId="urn:microsoft.com/office/officeart/2005/8/layout/cycle2"/>
    <dgm:cxn modelId="{75D9F2B7-3D79-FE47-B35C-6AB5FDC96C92}" type="presParOf" srcId="{C32CE5A3-2A36-BD45-BFE1-8E8A8B6E7545}" destId="{028C1A9F-6C28-114C-8B46-21DF65FE897E}" srcOrd="0" destOrd="0" presId="urn:microsoft.com/office/officeart/2005/8/layout/cycle2"/>
    <dgm:cxn modelId="{5D9ED2E7-EF6F-BC44-B9D1-2D4153BCC424}" type="presParOf" srcId="{99D8E54E-319C-9D40-8DCF-40FC3A93102C}" destId="{C9F32FA5-FCBA-8246-85F9-C5495D7730FC}" srcOrd="6" destOrd="0" presId="urn:microsoft.com/office/officeart/2005/8/layout/cycle2"/>
    <dgm:cxn modelId="{89F945EA-8C72-0B4D-AD77-3ACD7E4AD3B3}" type="presParOf" srcId="{99D8E54E-319C-9D40-8DCF-40FC3A93102C}" destId="{97128609-744D-1840-88AC-41500066E6A0}" srcOrd="7" destOrd="0" presId="urn:microsoft.com/office/officeart/2005/8/layout/cycle2"/>
    <dgm:cxn modelId="{62DE3627-1F22-F74A-BA7B-033C6818B9BF}" type="presParOf" srcId="{97128609-744D-1840-88AC-41500066E6A0}" destId="{C44F2238-124A-7E43-B54A-18798CE173D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C3D948-8B37-2940-A1AF-3E9D66550672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502D5B-28BC-C84D-B21F-8B38A6CDAACF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736F296-DF81-B743-81DE-D7E1BAE8C5FC}" type="parTrans" cxnId="{EC9D0CD6-C2A6-EA4C-8700-79A9F1C32845}">
      <dgm:prSet/>
      <dgm:spPr/>
      <dgm:t>
        <a:bodyPr/>
        <a:lstStyle/>
        <a:p>
          <a:endParaRPr lang="en-US"/>
        </a:p>
      </dgm:t>
    </dgm:pt>
    <dgm:pt modelId="{5C3C67CE-ADD6-5E42-990B-E896165D68D3}" type="sibTrans" cxnId="{EC9D0CD6-C2A6-EA4C-8700-79A9F1C32845}">
      <dgm:prSet/>
      <dgm:spPr/>
      <dgm:t>
        <a:bodyPr/>
        <a:lstStyle/>
        <a:p>
          <a:endParaRPr lang="en-US"/>
        </a:p>
      </dgm:t>
    </dgm:pt>
    <dgm:pt modelId="{D3338A55-761B-AD4B-BA18-66BC15EBFFFF}">
      <dgm:prSet phldrT="[Text]" custT="1"/>
      <dgm:spPr/>
      <dgm:t>
        <a:bodyPr/>
        <a:lstStyle/>
        <a:p>
          <a:r>
            <a:rPr lang="en-US" sz="1400" dirty="0" smtClean="0">
              <a:latin typeface="Georgia" charset="0"/>
              <a:ea typeface="Georgia" charset="0"/>
              <a:cs typeface="Georgia" charset="0"/>
            </a:rPr>
            <a:t>Plot</a:t>
          </a:r>
          <a:endParaRPr lang="en-US" sz="1400" dirty="0">
            <a:latin typeface="Georgia" charset="0"/>
            <a:ea typeface="Georgia" charset="0"/>
            <a:cs typeface="Georgia" charset="0"/>
          </a:endParaRPr>
        </a:p>
      </dgm:t>
    </dgm:pt>
    <dgm:pt modelId="{E6F485F8-9BE8-E845-B178-042260648CEF}" type="parTrans" cxnId="{F9825E68-0793-4947-A17E-18ACB1A01119}">
      <dgm:prSet/>
      <dgm:spPr/>
      <dgm:t>
        <a:bodyPr/>
        <a:lstStyle/>
        <a:p>
          <a:endParaRPr lang="en-US"/>
        </a:p>
      </dgm:t>
    </dgm:pt>
    <dgm:pt modelId="{A7306CC1-7F8F-D049-9A6E-270393813884}" type="sibTrans" cxnId="{F9825E68-0793-4947-A17E-18ACB1A01119}">
      <dgm:prSet/>
      <dgm:spPr/>
      <dgm:t>
        <a:bodyPr/>
        <a:lstStyle/>
        <a:p>
          <a:endParaRPr lang="en-US"/>
        </a:p>
      </dgm:t>
    </dgm:pt>
    <dgm:pt modelId="{0C9E0E1E-D576-3A43-91E5-A2A855B20030}">
      <dgm:prSet phldrT="[Text]" custT="1"/>
      <dgm:spPr/>
      <dgm:t>
        <a:bodyPr/>
        <a:lstStyle/>
        <a:p>
          <a:r>
            <a:rPr lang="en-US" sz="1400" dirty="0" smtClean="0"/>
            <a:t>Calculate</a:t>
          </a:r>
          <a:endParaRPr lang="en-US" sz="1400" dirty="0"/>
        </a:p>
      </dgm:t>
    </dgm:pt>
    <dgm:pt modelId="{4C7058B9-9633-4B4B-BE17-7D023EA0BB9B}" type="parTrans" cxnId="{6F2F9C15-B689-0448-A409-5B85511F4C34}">
      <dgm:prSet/>
      <dgm:spPr/>
      <dgm:t>
        <a:bodyPr/>
        <a:lstStyle/>
        <a:p>
          <a:endParaRPr lang="en-US"/>
        </a:p>
      </dgm:t>
    </dgm:pt>
    <dgm:pt modelId="{53DA2021-CDB4-4948-8B93-9332F7172EC2}" type="sibTrans" cxnId="{6F2F9C15-B689-0448-A409-5B85511F4C34}">
      <dgm:prSet/>
      <dgm:spPr/>
      <dgm:t>
        <a:bodyPr/>
        <a:lstStyle/>
        <a:p>
          <a:endParaRPr lang="en-US"/>
        </a:p>
      </dgm:t>
    </dgm:pt>
    <dgm:pt modelId="{EBCCD9C5-C645-B043-BE53-2A138A3F34A9}">
      <dgm:prSet/>
      <dgm:spPr/>
      <dgm:t>
        <a:bodyPr/>
        <a:lstStyle/>
        <a:p>
          <a:r>
            <a:rPr lang="en-US" dirty="0" smtClean="0"/>
            <a:t>Assess</a:t>
          </a:r>
          <a:endParaRPr lang="en-US" dirty="0"/>
        </a:p>
      </dgm:t>
    </dgm:pt>
    <dgm:pt modelId="{52AD8C2B-686E-DE4C-8EC1-3D2D208FE85E}" type="parTrans" cxnId="{47435955-AF55-864D-AD14-C4A2F56BE52F}">
      <dgm:prSet/>
      <dgm:spPr/>
      <dgm:t>
        <a:bodyPr/>
        <a:lstStyle/>
        <a:p>
          <a:endParaRPr lang="en-US"/>
        </a:p>
      </dgm:t>
    </dgm:pt>
    <dgm:pt modelId="{FAA5E5C4-7B79-DD49-9185-B7A826E1035D}" type="sibTrans" cxnId="{47435955-AF55-864D-AD14-C4A2F56BE52F}">
      <dgm:prSet/>
      <dgm:spPr/>
      <dgm:t>
        <a:bodyPr/>
        <a:lstStyle/>
        <a:p>
          <a:endParaRPr lang="en-US"/>
        </a:p>
      </dgm:t>
    </dgm:pt>
    <dgm:pt modelId="{99D8E54E-319C-9D40-8DCF-40FC3A93102C}" type="pres">
      <dgm:prSet presAssocID="{A8C3D948-8B37-2940-A1AF-3E9D66550672}" presName="cycle" presStyleCnt="0">
        <dgm:presLayoutVars>
          <dgm:dir/>
          <dgm:resizeHandles val="exact"/>
        </dgm:presLayoutVars>
      </dgm:prSet>
      <dgm:spPr/>
    </dgm:pt>
    <dgm:pt modelId="{E93E1618-BEEC-1843-B169-9003D2A423DB}" type="pres">
      <dgm:prSet presAssocID="{D3502D5B-28BC-C84D-B21F-8B38A6CDAACF}" presName="node" presStyleLbl="node1" presStyleIdx="0" presStyleCnt="4">
        <dgm:presLayoutVars>
          <dgm:bulletEnabled val="1"/>
        </dgm:presLayoutVars>
      </dgm:prSet>
      <dgm:spPr/>
    </dgm:pt>
    <dgm:pt modelId="{F5486512-C4F8-2041-A4DC-A8A51239B04D}" type="pres">
      <dgm:prSet presAssocID="{5C3C67CE-ADD6-5E42-990B-E896165D68D3}" presName="sibTrans" presStyleLbl="sibTrans2D1" presStyleIdx="0" presStyleCnt="4"/>
      <dgm:spPr/>
    </dgm:pt>
    <dgm:pt modelId="{485614EA-0C29-7F48-B9BB-FAF5C58F4C5E}" type="pres">
      <dgm:prSet presAssocID="{5C3C67CE-ADD6-5E42-990B-E896165D68D3}" presName="connectorText" presStyleLbl="sibTrans2D1" presStyleIdx="0" presStyleCnt="4"/>
      <dgm:spPr/>
    </dgm:pt>
    <dgm:pt modelId="{6EE9BD6B-ABAE-B249-9B31-18AC4FE33366}" type="pres">
      <dgm:prSet presAssocID="{D3338A55-761B-AD4B-BA18-66BC15EBFFFF}" presName="node" presStyleLbl="node1" presStyleIdx="1" presStyleCnt="4">
        <dgm:presLayoutVars>
          <dgm:bulletEnabled val="1"/>
        </dgm:presLayoutVars>
      </dgm:prSet>
      <dgm:spPr/>
    </dgm:pt>
    <dgm:pt modelId="{54EAD03D-8D84-B147-8143-086A991F092F}" type="pres">
      <dgm:prSet presAssocID="{A7306CC1-7F8F-D049-9A6E-270393813884}" presName="sibTrans" presStyleLbl="sibTrans2D1" presStyleIdx="1" presStyleCnt="4"/>
      <dgm:spPr/>
    </dgm:pt>
    <dgm:pt modelId="{74448B15-FC90-264B-9297-E20AF2DE7063}" type="pres">
      <dgm:prSet presAssocID="{A7306CC1-7F8F-D049-9A6E-270393813884}" presName="connectorText" presStyleLbl="sibTrans2D1" presStyleIdx="1" presStyleCnt="4"/>
      <dgm:spPr/>
    </dgm:pt>
    <dgm:pt modelId="{A2AA3285-AE1F-DD4A-A675-08F695EC7984}" type="pres">
      <dgm:prSet presAssocID="{0C9E0E1E-D576-3A43-91E5-A2A855B20030}" presName="node" presStyleLbl="node1" presStyleIdx="2" presStyleCnt="4" custScaleX="1355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2CE5A3-2A36-BD45-BFE1-8E8A8B6E7545}" type="pres">
      <dgm:prSet presAssocID="{53DA2021-CDB4-4948-8B93-9332F7172EC2}" presName="sibTrans" presStyleLbl="sibTrans2D1" presStyleIdx="2" presStyleCnt="4"/>
      <dgm:spPr/>
    </dgm:pt>
    <dgm:pt modelId="{028C1A9F-6C28-114C-8B46-21DF65FE897E}" type="pres">
      <dgm:prSet presAssocID="{53DA2021-CDB4-4948-8B93-9332F7172EC2}" presName="connectorText" presStyleLbl="sibTrans2D1" presStyleIdx="2" presStyleCnt="4"/>
      <dgm:spPr/>
    </dgm:pt>
    <dgm:pt modelId="{C9F32FA5-FCBA-8246-85F9-C5495D7730FC}" type="pres">
      <dgm:prSet presAssocID="{EBCCD9C5-C645-B043-BE53-2A138A3F34A9}" presName="node" presStyleLbl="node1" presStyleIdx="3" presStyleCnt="4">
        <dgm:presLayoutVars>
          <dgm:bulletEnabled val="1"/>
        </dgm:presLayoutVars>
      </dgm:prSet>
      <dgm:spPr/>
    </dgm:pt>
    <dgm:pt modelId="{97128609-744D-1840-88AC-41500066E6A0}" type="pres">
      <dgm:prSet presAssocID="{FAA5E5C4-7B79-DD49-9185-B7A826E1035D}" presName="sibTrans" presStyleLbl="sibTrans2D1" presStyleIdx="3" presStyleCnt="4"/>
      <dgm:spPr/>
    </dgm:pt>
    <dgm:pt modelId="{C44F2238-124A-7E43-B54A-18798CE173DB}" type="pres">
      <dgm:prSet presAssocID="{FAA5E5C4-7B79-DD49-9185-B7A826E1035D}" presName="connectorText" presStyleLbl="sibTrans2D1" presStyleIdx="3" presStyleCnt="4"/>
      <dgm:spPr/>
    </dgm:pt>
  </dgm:ptLst>
  <dgm:cxnLst>
    <dgm:cxn modelId="{DDB44D2B-7253-894D-AED1-5A1F56476EA4}" type="presOf" srcId="{5C3C67CE-ADD6-5E42-990B-E896165D68D3}" destId="{F5486512-C4F8-2041-A4DC-A8A51239B04D}" srcOrd="0" destOrd="0" presId="urn:microsoft.com/office/officeart/2005/8/layout/cycle2"/>
    <dgm:cxn modelId="{F2080774-9D2D-884E-B4E0-B74E0F9956F6}" type="presOf" srcId="{53DA2021-CDB4-4948-8B93-9332F7172EC2}" destId="{C32CE5A3-2A36-BD45-BFE1-8E8A8B6E7545}" srcOrd="0" destOrd="0" presId="urn:microsoft.com/office/officeart/2005/8/layout/cycle2"/>
    <dgm:cxn modelId="{EC9D0CD6-C2A6-EA4C-8700-79A9F1C32845}" srcId="{A8C3D948-8B37-2940-A1AF-3E9D66550672}" destId="{D3502D5B-28BC-C84D-B21F-8B38A6CDAACF}" srcOrd="0" destOrd="0" parTransId="{5736F296-DF81-B743-81DE-D7E1BAE8C5FC}" sibTransId="{5C3C67CE-ADD6-5E42-990B-E896165D68D3}"/>
    <dgm:cxn modelId="{93982CE9-F666-2A41-8852-4B07CDD75FD4}" type="presOf" srcId="{A7306CC1-7F8F-D049-9A6E-270393813884}" destId="{74448B15-FC90-264B-9297-E20AF2DE7063}" srcOrd="1" destOrd="0" presId="urn:microsoft.com/office/officeart/2005/8/layout/cycle2"/>
    <dgm:cxn modelId="{1320B48B-0C70-3146-93F8-392FC19C495B}" type="presOf" srcId="{A8C3D948-8B37-2940-A1AF-3E9D66550672}" destId="{99D8E54E-319C-9D40-8DCF-40FC3A93102C}" srcOrd="0" destOrd="0" presId="urn:microsoft.com/office/officeart/2005/8/layout/cycle2"/>
    <dgm:cxn modelId="{A2BB155A-1E38-154E-83FF-B315AA04D5FC}" type="presOf" srcId="{53DA2021-CDB4-4948-8B93-9332F7172EC2}" destId="{028C1A9F-6C28-114C-8B46-21DF65FE897E}" srcOrd="1" destOrd="0" presId="urn:microsoft.com/office/officeart/2005/8/layout/cycle2"/>
    <dgm:cxn modelId="{2B3F1FD7-9504-2246-9695-01A3A2A5C5FD}" type="presOf" srcId="{FAA5E5C4-7B79-DD49-9185-B7A826E1035D}" destId="{97128609-744D-1840-88AC-41500066E6A0}" srcOrd="0" destOrd="0" presId="urn:microsoft.com/office/officeart/2005/8/layout/cycle2"/>
    <dgm:cxn modelId="{2539E11C-6395-B14D-AC43-8589D2A9DFD1}" type="presOf" srcId="{EBCCD9C5-C645-B043-BE53-2A138A3F34A9}" destId="{C9F32FA5-FCBA-8246-85F9-C5495D7730FC}" srcOrd="0" destOrd="0" presId="urn:microsoft.com/office/officeart/2005/8/layout/cycle2"/>
    <dgm:cxn modelId="{FCF1DA0A-C992-0348-9507-235B6D84C8B0}" type="presOf" srcId="{0C9E0E1E-D576-3A43-91E5-A2A855B20030}" destId="{A2AA3285-AE1F-DD4A-A675-08F695EC7984}" srcOrd="0" destOrd="0" presId="urn:microsoft.com/office/officeart/2005/8/layout/cycle2"/>
    <dgm:cxn modelId="{5BA17228-E216-9A40-BBFF-62BF49EFBC8B}" type="presOf" srcId="{A7306CC1-7F8F-D049-9A6E-270393813884}" destId="{54EAD03D-8D84-B147-8143-086A991F092F}" srcOrd="0" destOrd="0" presId="urn:microsoft.com/office/officeart/2005/8/layout/cycle2"/>
    <dgm:cxn modelId="{3C87A831-CE52-4A42-B02B-82507D50FDC1}" type="presOf" srcId="{D3338A55-761B-AD4B-BA18-66BC15EBFFFF}" destId="{6EE9BD6B-ABAE-B249-9B31-18AC4FE33366}" srcOrd="0" destOrd="0" presId="urn:microsoft.com/office/officeart/2005/8/layout/cycle2"/>
    <dgm:cxn modelId="{2E783F84-656D-4D40-8F12-61C0AE43FFA2}" type="presOf" srcId="{FAA5E5C4-7B79-DD49-9185-B7A826E1035D}" destId="{C44F2238-124A-7E43-B54A-18798CE173DB}" srcOrd="1" destOrd="0" presId="urn:microsoft.com/office/officeart/2005/8/layout/cycle2"/>
    <dgm:cxn modelId="{F9825E68-0793-4947-A17E-18ACB1A01119}" srcId="{A8C3D948-8B37-2940-A1AF-3E9D66550672}" destId="{D3338A55-761B-AD4B-BA18-66BC15EBFFFF}" srcOrd="1" destOrd="0" parTransId="{E6F485F8-9BE8-E845-B178-042260648CEF}" sibTransId="{A7306CC1-7F8F-D049-9A6E-270393813884}"/>
    <dgm:cxn modelId="{47435955-AF55-864D-AD14-C4A2F56BE52F}" srcId="{A8C3D948-8B37-2940-A1AF-3E9D66550672}" destId="{EBCCD9C5-C645-B043-BE53-2A138A3F34A9}" srcOrd="3" destOrd="0" parTransId="{52AD8C2B-686E-DE4C-8EC1-3D2D208FE85E}" sibTransId="{FAA5E5C4-7B79-DD49-9185-B7A826E1035D}"/>
    <dgm:cxn modelId="{3B8BA36F-0554-974F-86F4-6148BEF28696}" type="presOf" srcId="{D3502D5B-28BC-C84D-B21F-8B38A6CDAACF}" destId="{E93E1618-BEEC-1843-B169-9003D2A423DB}" srcOrd="0" destOrd="0" presId="urn:microsoft.com/office/officeart/2005/8/layout/cycle2"/>
    <dgm:cxn modelId="{6F2F9C15-B689-0448-A409-5B85511F4C34}" srcId="{A8C3D948-8B37-2940-A1AF-3E9D66550672}" destId="{0C9E0E1E-D576-3A43-91E5-A2A855B20030}" srcOrd="2" destOrd="0" parTransId="{4C7058B9-9633-4B4B-BE17-7D023EA0BB9B}" sibTransId="{53DA2021-CDB4-4948-8B93-9332F7172EC2}"/>
    <dgm:cxn modelId="{C7E76CC2-5864-CF46-BE2B-13552D84FB72}" type="presOf" srcId="{5C3C67CE-ADD6-5E42-990B-E896165D68D3}" destId="{485614EA-0C29-7F48-B9BB-FAF5C58F4C5E}" srcOrd="1" destOrd="0" presId="urn:microsoft.com/office/officeart/2005/8/layout/cycle2"/>
    <dgm:cxn modelId="{78D148D8-A655-F242-AE47-63A84F3F45D0}" type="presParOf" srcId="{99D8E54E-319C-9D40-8DCF-40FC3A93102C}" destId="{E93E1618-BEEC-1843-B169-9003D2A423DB}" srcOrd="0" destOrd="0" presId="urn:microsoft.com/office/officeart/2005/8/layout/cycle2"/>
    <dgm:cxn modelId="{1410F713-28A1-2641-AD36-998D635BE395}" type="presParOf" srcId="{99D8E54E-319C-9D40-8DCF-40FC3A93102C}" destId="{F5486512-C4F8-2041-A4DC-A8A51239B04D}" srcOrd="1" destOrd="0" presId="urn:microsoft.com/office/officeart/2005/8/layout/cycle2"/>
    <dgm:cxn modelId="{560D6686-2CB0-0644-8593-574F4EBD003F}" type="presParOf" srcId="{F5486512-C4F8-2041-A4DC-A8A51239B04D}" destId="{485614EA-0C29-7F48-B9BB-FAF5C58F4C5E}" srcOrd="0" destOrd="0" presId="urn:microsoft.com/office/officeart/2005/8/layout/cycle2"/>
    <dgm:cxn modelId="{72E1F238-9978-D944-B835-79D380C26EC1}" type="presParOf" srcId="{99D8E54E-319C-9D40-8DCF-40FC3A93102C}" destId="{6EE9BD6B-ABAE-B249-9B31-18AC4FE33366}" srcOrd="2" destOrd="0" presId="urn:microsoft.com/office/officeart/2005/8/layout/cycle2"/>
    <dgm:cxn modelId="{CB584CF0-DABF-9641-9C8A-6A1C41E850FE}" type="presParOf" srcId="{99D8E54E-319C-9D40-8DCF-40FC3A93102C}" destId="{54EAD03D-8D84-B147-8143-086A991F092F}" srcOrd="3" destOrd="0" presId="urn:microsoft.com/office/officeart/2005/8/layout/cycle2"/>
    <dgm:cxn modelId="{3F6DA74A-7BCA-324B-A28E-E858A41C6A5B}" type="presParOf" srcId="{54EAD03D-8D84-B147-8143-086A991F092F}" destId="{74448B15-FC90-264B-9297-E20AF2DE7063}" srcOrd="0" destOrd="0" presId="urn:microsoft.com/office/officeart/2005/8/layout/cycle2"/>
    <dgm:cxn modelId="{207CC27F-40AE-744B-B03E-050C98084331}" type="presParOf" srcId="{99D8E54E-319C-9D40-8DCF-40FC3A93102C}" destId="{A2AA3285-AE1F-DD4A-A675-08F695EC7984}" srcOrd="4" destOrd="0" presId="urn:microsoft.com/office/officeart/2005/8/layout/cycle2"/>
    <dgm:cxn modelId="{A3BDD9B8-A93E-E742-B91A-61B06B691B65}" type="presParOf" srcId="{99D8E54E-319C-9D40-8DCF-40FC3A93102C}" destId="{C32CE5A3-2A36-BD45-BFE1-8E8A8B6E7545}" srcOrd="5" destOrd="0" presId="urn:microsoft.com/office/officeart/2005/8/layout/cycle2"/>
    <dgm:cxn modelId="{75D9F2B7-3D79-FE47-B35C-6AB5FDC96C92}" type="presParOf" srcId="{C32CE5A3-2A36-BD45-BFE1-8E8A8B6E7545}" destId="{028C1A9F-6C28-114C-8B46-21DF65FE897E}" srcOrd="0" destOrd="0" presId="urn:microsoft.com/office/officeart/2005/8/layout/cycle2"/>
    <dgm:cxn modelId="{5D9ED2E7-EF6F-BC44-B9D1-2D4153BCC424}" type="presParOf" srcId="{99D8E54E-319C-9D40-8DCF-40FC3A93102C}" destId="{C9F32FA5-FCBA-8246-85F9-C5495D7730FC}" srcOrd="6" destOrd="0" presId="urn:microsoft.com/office/officeart/2005/8/layout/cycle2"/>
    <dgm:cxn modelId="{89F945EA-8C72-0B4D-AD77-3ACD7E4AD3B3}" type="presParOf" srcId="{99D8E54E-319C-9D40-8DCF-40FC3A93102C}" destId="{97128609-744D-1840-88AC-41500066E6A0}" srcOrd="7" destOrd="0" presId="urn:microsoft.com/office/officeart/2005/8/layout/cycle2"/>
    <dgm:cxn modelId="{62DE3627-1F22-F74A-BA7B-033C6818B9BF}" type="presParOf" srcId="{97128609-744D-1840-88AC-41500066E6A0}" destId="{C44F2238-124A-7E43-B54A-18798CE173D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E1618-BEEC-1843-B169-9003D2A423DB}">
      <dsp:nvSpPr>
        <dsp:cNvPr id="0" name=""/>
        <dsp:cNvSpPr/>
      </dsp:nvSpPr>
      <dsp:spPr>
        <a:xfrm>
          <a:off x="1140949" y="150"/>
          <a:ext cx="901567" cy="90156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K=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400" i="1" kern="1200" smtClean="0">
                      <a:latin typeface="Cambria Math" charset="0"/>
                    </a:rPr>
                  </m:ctrlPr>
                </m:sSubPr>
                <m:e>
                  <m:r>
                    <a:rPr lang="en-US" sz="1400" i="1" kern="1200" smtClean="0">
                      <a:latin typeface="Cambria Math" charset="0"/>
                      <a:ea typeface="Cambria Math" charset="0"/>
                      <a:cs typeface="Cambria Math" charset="0"/>
                    </a:rPr>
                    <m:t>𝜆</m:t>
                  </m:r>
                </m:e>
                <m:sub>
                  <m:r>
                    <a:rPr lang="en-US" sz="1400" b="0" i="1" kern="1200" smtClean="0">
                      <a:latin typeface="Cambria Math" charset="0"/>
                    </a:rPr>
                    <m:t>𝑖</m:t>
                  </m:r>
                </m:sub>
              </m:sSub>
            </m:oMath>
          </a14:m>
          <a:endParaRPr lang="en-US" sz="1400" kern="1200" dirty="0"/>
        </a:p>
      </dsp:txBody>
      <dsp:txXfrm>
        <a:off x="1272980" y="132181"/>
        <a:ext cx="637505" cy="637505"/>
      </dsp:txXfrm>
    </dsp:sp>
    <dsp:sp modelId="{F5486512-C4F8-2041-A4DC-A8A51239B04D}">
      <dsp:nvSpPr>
        <dsp:cNvPr id="0" name=""/>
        <dsp:cNvSpPr/>
      </dsp:nvSpPr>
      <dsp:spPr>
        <a:xfrm rot="2700000">
          <a:off x="1945743" y="772674"/>
          <a:ext cx="239737" cy="3042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956276" y="808102"/>
        <a:ext cx="167816" cy="182567"/>
      </dsp:txXfrm>
    </dsp:sp>
    <dsp:sp modelId="{6EE9BD6B-ABAE-B249-9B31-18AC4FE33366}">
      <dsp:nvSpPr>
        <dsp:cNvPr id="0" name=""/>
        <dsp:cNvSpPr/>
      </dsp:nvSpPr>
      <dsp:spPr>
        <a:xfrm>
          <a:off x="2098303" y="957504"/>
          <a:ext cx="901567" cy="90156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Georgia" charset="0"/>
              <a:ea typeface="Georgia" charset="0"/>
              <a:cs typeface="Georgia" charset="0"/>
            </a:rPr>
            <a:t>Plot</a:t>
          </a:r>
          <a:endParaRPr lang="en-US" sz="1400" kern="1200" dirty="0">
            <a:latin typeface="Georgia" charset="0"/>
            <a:ea typeface="Georgia" charset="0"/>
            <a:cs typeface="Georgia" charset="0"/>
          </a:endParaRPr>
        </a:p>
      </dsp:txBody>
      <dsp:txXfrm>
        <a:off x="2230334" y="1089535"/>
        <a:ext cx="637505" cy="637505"/>
      </dsp:txXfrm>
    </dsp:sp>
    <dsp:sp modelId="{54EAD03D-8D84-B147-8143-086A991F092F}">
      <dsp:nvSpPr>
        <dsp:cNvPr id="0" name=""/>
        <dsp:cNvSpPr/>
      </dsp:nvSpPr>
      <dsp:spPr>
        <a:xfrm rot="8100000">
          <a:off x="1993168" y="1708688"/>
          <a:ext cx="206758" cy="3042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2046111" y="1747614"/>
        <a:ext cx="144731" cy="182567"/>
      </dsp:txXfrm>
    </dsp:sp>
    <dsp:sp modelId="{A2AA3285-AE1F-DD4A-A675-08F695EC7984}">
      <dsp:nvSpPr>
        <dsp:cNvPr id="0" name=""/>
        <dsp:cNvSpPr/>
      </dsp:nvSpPr>
      <dsp:spPr>
        <a:xfrm>
          <a:off x="980695" y="1914858"/>
          <a:ext cx="1222075" cy="90156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Calculate</a:t>
          </a:r>
          <a:endParaRPr lang="en-US" sz="1400" kern="1200" dirty="0"/>
        </a:p>
      </dsp:txBody>
      <dsp:txXfrm>
        <a:off x="1159664" y="2046889"/>
        <a:ext cx="864137" cy="637505"/>
      </dsp:txXfrm>
    </dsp:sp>
    <dsp:sp modelId="{C32CE5A3-2A36-BD45-BFE1-8E8A8B6E7545}">
      <dsp:nvSpPr>
        <dsp:cNvPr id="0" name=""/>
        <dsp:cNvSpPr/>
      </dsp:nvSpPr>
      <dsp:spPr>
        <a:xfrm rot="13500000">
          <a:off x="991815" y="1716964"/>
          <a:ext cx="206758" cy="3042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1044758" y="1799750"/>
        <a:ext cx="144731" cy="182567"/>
      </dsp:txXfrm>
    </dsp:sp>
    <dsp:sp modelId="{C9F32FA5-FCBA-8246-85F9-C5495D7730FC}">
      <dsp:nvSpPr>
        <dsp:cNvPr id="0" name=""/>
        <dsp:cNvSpPr/>
      </dsp:nvSpPr>
      <dsp:spPr>
        <a:xfrm>
          <a:off x="183595" y="957504"/>
          <a:ext cx="901567" cy="90156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Assess</a:t>
          </a:r>
          <a:endParaRPr lang="en-US" sz="1600" kern="1200" dirty="0"/>
        </a:p>
      </dsp:txBody>
      <dsp:txXfrm>
        <a:off x="315626" y="1089535"/>
        <a:ext cx="637505" cy="637505"/>
      </dsp:txXfrm>
    </dsp:sp>
    <dsp:sp modelId="{97128609-744D-1840-88AC-41500066E6A0}">
      <dsp:nvSpPr>
        <dsp:cNvPr id="0" name=""/>
        <dsp:cNvSpPr/>
      </dsp:nvSpPr>
      <dsp:spPr>
        <a:xfrm rot="18900000">
          <a:off x="988389" y="782269"/>
          <a:ext cx="239737" cy="3042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998922" y="868553"/>
        <a:ext cx="167816" cy="182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D57B1-68B6-5B4F-A405-436943A68C36}" type="datetimeFigureOut">
              <a:rPr lang="en-US" smtClean="0"/>
              <a:t>3/10/17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78F0C-9101-C244-9FEA-E07314E29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16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79F6F-5D7A-C84D-A4CA-3E8CDDE7BDF3}" type="datetimeFigureOut">
              <a:rPr lang="en-US" smtClean="0"/>
              <a:t>3/10/17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6362A-299F-4B4C-A194-A889DA606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86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me.com/money/collection/best-places-to-live/" TargetMode="External"/><Relationship Id="rId3" Type="http://schemas.openxmlformats.org/officeDocument/2006/relationships/hyperlink" Target="http://247wallst.com/special-report/2016/06/28/the-worst-cities-to-live-in/11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1.xml"/><Relationship Id="rId10" Type="http://schemas.openxmlformats.org/officeDocument/2006/relationships/diagramQuickStyle" Target="../diagrams/quickStyle1.xml"/><Relationship Id="rId11" Type="http://schemas.openxmlformats.org/officeDocument/2006/relationships/diagramColors" Target="../diagrams/colors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atoday.com/story/money/business/2015/11/05/24-7-wall-st-best-cities-to-live-in/75177096/" TargetMode="External"/><Relationship Id="rId4" Type="http://schemas.openxmlformats.org/officeDocument/2006/relationships/hyperlink" Target="http://www.usatoday.com/story/money/2016/06/30/50-worst-cities-to-live-24-7-wallst/86480244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usatoday.com/story/money/business/2014/11/15/24-7-wall-st-safest-cities/18933099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5232" y="2104372"/>
            <a:ext cx="7753612" cy="271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Blake Conrad</a:t>
            </a:r>
          </a:p>
          <a:p>
            <a:pPr algn="ctr"/>
            <a:r>
              <a:rPr lang="en-US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CSCI-49500</a:t>
            </a:r>
          </a:p>
          <a:p>
            <a:pPr algn="ctr"/>
            <a:r>
              <a:rPr lang="en-US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Research Findings</a:t>
            </a:r>
            <a:endParaRPr 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Advisor: Murat Dundar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6663" y="5674290"/>
            <a:ext cx="3832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 February 2017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89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3896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Corrections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7334" y="1532351"/>
            <a:ext cx="8596668" cy="3880773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Skewed by population</a:t>
            </a:r>
            <a:endParaRPr lang="en-US" sz="2400" dirty="0" smtClean="0"/>
          </a:p>
          <a:p>
            <a:r>
              <a:rPr lang="en-US" sz="2600" b="1" dirty="0" smtClean="0"/>
              <a:t>New sources </a:t>
            </a:r>
            <a:r>
              <a:rPr lang="en-US" sz="2600" b="1" dirty="0" smtClean="0"/>
              <a:t>(recommended by advisor) that are not </a:t>
            </a:r>
            <a:r>
              <a:rPr lang="en-US" sz="2600" b="1" dirty="0" smtClean="0"/>
              <a:t>skewed</a:t>
            </a:r>
            <a:r>
              <a:rPr lang="en-US" sz="2600" dirty="0" smtClean="0"/>
              <a:t>:</a:t>
            </a:r>
          </a:p>
          <a:p>
            <a:pPr lvl="1"/>
            <a:r>
              <a:rPr lang="en-US" sz="2400" dirty="0" smtClean="0"/>
              <a:t>Best 50 - </a:t>
            </a: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time.com/money/collection/best-places-to-live/</a:t>
            </a:r>
            <a:endParaRPr lang="en-US" sz="2400" dirty="0" smtClean="0"/>
          </a:p>
          <a:p>
            <a:pPr lvl="1"/>
            <a:r>
              <a:rPr lang="en-US" sz="2200" dirty="0" smtClean="0"/>
              <a:t>Worst 50 - </a:t>
            </a:r>
            <a:r>
              <a:rPr lang="en-US" sz="2200" dirty="0">
                <a:hlinkClick r:id="rId3"/>
              </a:rPr>
              <a:t>http://247wallst.com/special-report/2016/06/28/the-worst-cities-to-live-in/11</a:t>
            </a:r>
            <a:r>
              <a:rPr lang="en-US" sz="2200" dirty="0" smtClean="0">
                <a:hlinkClick r:id="rId3"/>
              </a:rPr>
              <a:t>/</a:t>
            </a:r>
            <a:endParaRPr lang="en-US" sz="22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3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211551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New Approach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1532351"/>
            <a:ext cx="8596668" cy="2563659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Apply K-means from 5..25</a:t>
            </a:r>
          </a:p>
          <a:p>
            <a:r>
              <a:rPr lang="en-US" sz="2600" dirty="0" smtClean="0"/>
              <a:t>View the top 50 best/worst cities</a:t>
            </a:r>
          </a:p>
          <a:p>
            <a:r>
              <a:rPr lang="en-US" sz="2600" dirty="0" smtClean="0"/>
              <a:t>Expect maximum differences in excel</a:t>
            </a:r>
            <a:endParaRPr lang="en-US" sz="2400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09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7334" y="203896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Looking Forward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77334" y="1524696"/>
            <a:ext cx="8596668" cy="2563659"/>
          </a:xfrm>
        </p:spPr>
        <p:txBody>
          <a:bodyPr>
            <a:normAutofit/>
          </a:bodyPr>
          <a:lstStyle/>
          <a:p>
            <a:r>
              <a:rPr lang="en-US" sz="2600" dirty="0" smtClean="0"/>
              <a:t>Get the K</a:t>
            </a:r>
          </a:p>
          <a:p>
            <a:r>
              <a:rPr lang="en-US" sz="2600" dirty="0" smtClean="0"/>
              <a:t>Determine more favorable crime patterns</a:t>
            </a:r>
          </a:p>
          <a:p>
            <a:r>
              <a:rPr lang="en-US" sz="2600" dirty="0" smtClean="0"/>
              <a:t>Visualize relationships over time </a:t>
            </a:r>
            <a:r>
              <a:rPr lang="en-US" sz="2600" dirty="0" err="1" smtClean="0"/>
              <a:t>w.r.t</a:t>
            </a:r>
            <a:r>
              <a:rPr lang="en-US" sz="2600" dirty="0" smtClean="0"/>
              <a:t> clusters</a:t>
            </a:r>
          </a:p>
          <a:p>
            <a:r>
              <a:rPr lang="en-US" sz="2600" dirty="0" smtClean="0"/>
              <a:t>Make conclusions on city(s) with unusual patterns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9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2351"/>
            <a:ext cx="8596668" cy="388077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Suggestions, questions, or thoughts regarding the project?</a:t>
            </a:r>
          </a:p>
          <a:p>
            <a:pPr lvl="1"/>
            <a:r>
              <a:rPr lang="en-US" dirty="0" smtClean="0"/>
              <a:t>Feedback is both valued and appreciated.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196241"/>
            <a:ext cx="8596668" cy="66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Closing thoughts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02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6241"/>
            <a:ext cx="8596668" cy="668055"/>
          </a:xfrm>
        </p:spPr>
        <p:txBody>
          <a:bodyPr/>
          <a:lstStyle/>
          <a:p>
            <a:pPr algn="ctr"/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Purpose &amp; Agenda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818356"/>
            <a:ext cx="8596668" cy="4039644"/>
          </a:xfrm>
        </p:spPr>
        <p:txBody>
          <a:bodyPr>
            <a:normAutofit/>
          </a:bodyPr>
          <a:lstStyle/>
          <a:p>
            <a:r>
              <a:rPr lang="en-US" sz="2600" dirty="0" smtClean="0"/>
              <a:t>Project overview:</a:t>
            </a:r>
          </a:p>
          <a:p>
            <a:r>
              <a:rPr lang="en-US" sz="2600" dirty="0" smtClean="0"/>
              <a:t>Prior Solution:</a:t>
            </a:r>
          </a:p>
          <a:p>
            <a:pPr lvl="1"/>
            <a:r>
              <a:rPr lang="en-US" sz="2200" dirty="0" smtClean="0"/>
              <a:t>Finding K.</a:t>
            </a:r>
          </a:p>
          <a:p>
            <a:pPr lvl="1"/>
            <a:r>
              <a:rPr lang="en-US" sz="2200" dirty="0"/>
              <a:t>Verifying K with Visualizations</a:t>
            </a:r>
            <a:r>
              <a:rPr lang="en-US" sz="2200" dirty="0" smtClean="0"/>
              <a:t>.</a:t>
            </a:r>
          </a:p>
          <a:p>
            <a:r>
              <a:rPr lang="en-US" sz="2600" dirty="0" smtClean="0"/>
              <a:t>Updated Solution(s)</a:t>
            </a:r>
          </a:p>
          <a:p>
            <a:r>
              <a:rPr lang="en-US" sz="2600" dirty="0" smtClean="0"/>
              <a:t>Looking Forward</a:t>
            </a:r>
          </a:p>
          <a:p>
            <a:pPr lvl="1"/>
            <a:endParaRPr lang="en-US" b="1" dirty="0" smtClean="0"/>
          </a:p>
          <a:p>
            <a:pPr lvl="1"/>
            <a:endParaRPr lang="en-US" b="1" dirty="0"/>
          </a:p>
          <a:p>
            <a:endParaRPr lang="en-US" b="1" dirty="0" smtClean="0"/>
          </a:p>
          <a:p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7334" y="961476"/>
            <a:ext cx="8596668" cy="89255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640080" indent="-457200"/>
            <a:r>
              <a:rPr lang="en-US" sz="2600" b="1" dirty="0" smtClean="0">
                <a:latin typeface="Georgia" charset="0"/>
                <a:ea typeface="Georgia" charset="0"/>
                <a:cs typeface="Georgia" charset="0"/>
              </a:rPr>
              <a:t>Purpose</a:t>
            </a:r>
            <a:r>
              <a:rPr lang="en-US" sz="2200" b="1" dirty="0" smtClean="0">
                <a:latin typeface="Georgia" charset="0"/>
                <a:ea typeface="Georgia" charset="0"/>
                <a:cs typeface="Georgia" charset="0"/>
              </a:rPr>
              <a:t>: </a:t>
            </a:r>
            <a:r>
              <a:rPr lang="en-US" sz="2600" dirty="0" smtClean="0">
                <a:latin typeface="Georgia" charset="0"/>
                <a:ea typeface="Georgia" charset="0"/>
                <a:cs typeface="Georgia" charset="0"/>
              </a:rPr>
              <a:t>Provide a concise overview of my research findings up to this point in time and looking forward </a:t>
            </a:r>
            <a:endParaRPr lang="en-US" sz="26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47909" y="2059193"/>
            <a:ext cx="2655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 smtClean="0"/>
              <a:t>Agenda</a:t>
            </a:r>
            <a:endParaRPr lang="en-US" sz="3000" b="1" u="sng" dirty="0"/>
          </a:p>
        </p:txBody>
      </p:sp>
    </p:spTree>
    <p:extLst>
      <p:ext uri="{BB962C8B-B14F-4D97-AF65-F5344CB8AC3E}">
        <p14:creationId xmlns:p14="http://schemas.microsoft.com/office/powerpoint/2010/main" val="175679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32351"/>
                <a:ext cx="8596668" cy="3880773"/>
              </a:xfrm>
            </p:spPr>
            <p:txBody>
              <a:bodyPr/>
              <a:lstStyle/>
              <a:p>
                <a:r>
                  <a:rPr lang="en-US" sz="2600" b="1" dirty="0" smtClean="0">
                    <a:latin typeface="Georgia" charset="0"/>
                    <a:ea typeface="Georgia" charset="0"/>
                    <a:cs typeface="Georgia" charset="0"/>
                  </a:rPr>
                  <a:t>FBI Crime Data:</a:t>
                </a:r>
              </a:p>
              <a:p>
                <a:pPr lvl="1"/>
                <a:r>
                  <a:rPr lang="en-US" sz="2200" dirty="0" smtClean="0">
                    <a:latin typeface="Georgia" charset="0"/>
                    <a:ea typeface="Georgia" charset="0"/>
                    <a:cs typeface="Georgia" charset="0"/>
                  </a:rPr>
                  <a:t>302,595 </a:t>
                </a:r>
                <a:r>
                  <a:rPr lang="en-US" sz="2200" dirty="0">
                    <a:latin typeface="Georgia" charset="0"/>
                    <a:ea typeface="Georgia" charset="0"/>
                    <a:cs typeface="Georgia" charset="0"/>
                  </a:rPr>
                  <a:t>observations of crime in the U.S from 1979-2014</a:t>
                </a:r>
                <a:r>
                  <a:rPr lang="en-US" sz="2200" dirty="0" smtClean="0">
                    <a:latin typeface="Georgia" charset="0"/>
                    <a:ea typeface="Georgia" charset="0"/>
                    <a:cs typeface="Georgia" charset="0"/>
                  </a:rPr>
                  <a:t>.</a:t>
                </a:r>
              </a:p>
              <a:p>
                <a:pPr lvl="2"/>
                <a:r>
                  <a:rPr lang="en-US" sz="2000" dirty="0" smtClean="0">
                    <a:latin typeface="Georgia" charset="0"/>
                    <a:ea typeface="Georgia" charset="0"/>
                    <a:cs typeface="Georgia" charset="0"/>
                  </a:rPr>
                  <a:t>Provided by </a:t>
                </a:r>
                <a:r>
                  <a:rPr lang="en-US" sz="2000" i="1" dirty="0" smtClean="0">
                    <a:latin typeface="Georgia" charset="0"/>
                    <a:ea typeface="Georgia" charset="0"/>
                    <a:cs typeface="Georgia" charset="0"/>
                  </a:rPr>
                  <a:t>Dr. Murat Dundar</a:t>
                </a:r>
                <a:r>
                  <a:rPr lang="en-US" sz="2000" dirty="0" smtClean="0">
                    <a:latin typeface="Georgia" charset="0"/>
                    <a:ea typeface="Georgia" charset="0"/>
                    <a:cs typeface="Georgia" charset="0"/>
                  </a:rPr>
                  <a:t>.</a:t>
                </a:r>
              </a:p>
              <a:p>
                <a:r>
                  <a:rPr lang="en-US" sz="2600" b="1" dirty="0" smtClean="0">
                    <a:latin typeface="Georgia" charset="0"/>
                    <a:ea typeface="Georgia" charset="0"/>
                    <a:cs typeface="Georgia" charset="0"/>
                  </a:rPr>
                  <a:t>Detecting </a:t>
                </a:r>
                <a:r>
                  <a:rPr lang="en-US" sz="2600" b="1" dirty="0">
                    <a:latin typeface="Georgia" charset="0"/>
                    <a:ea typeface="Georgia" charset="0"/>
                    <a:cs typeface="Georgia" charset="0"/>
                  </a:rPr>
                  <a:t>crime patterns:</a:t>
                </a:r>
              </a:p>
              <a:p>
                <a:pPr lvl="1"/>
                <a:r>
                  <a:rPr lang="en-US" sz="2200" dirty="0">
                    <a:latin typeface="Georgia" charset="0"/>
                    <a:ea typeface="Georgia" charset="0"/>
                    <a:cs typeface="Georgia" charset="0"/>
                  </a:rPr>
                  <a:t>K-means Clustering</a:t>
                </a:r>
                <a:r>
                  <a:rPr lang="en-US" sz="2200" dirty="0" smtClean="0">
                    <a:latin typeface="Georgia" charset="0"/>
                    <a:ea typeface="Georgia" charset="0"/>
                    <a:cs typeface="Georgia" charset="0"/>
                  </a:rPr>
                  <a:t>.</a:t>
                </a:r>
              </a:p>
              <a:p>
                <a:pPr lvl="2"/>
                <a:r>
                  <a:rPr lang="en-US" sz="2000" dirty="0" smtClean="0">
                    <a:latin typeface="Georgia" charset="0"/>
                    <a:ea typeface="Georgia" charset="0"/>
                    <a:cs typeface="Georgia" charset="0"/>
                  </a:rPr>
                  <a:t>How many crime patterns are in the data? (K=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Georgia" charset="0"/>
                    <a:ea typeface="Georgia" charset="0"/>
                    <a:cs typeface="Georgia" charset="0"/>
                  </a:rPr>
                  <a:t>)</a:t>
                </a:r>
              </a:p>
              <a:p>
                <a:pPr lvl="2"/>
                <a:r>
                  <a:rPr lang="en-US" sz="2000" dirty="0" smtClean="0">
                    <a:latin typeface="Georgia" charset="0"/>
                    <a:ea typeface="Georgia" charset="0"/>
                    <a:cs typeface="Georgia" charset="0"/>
                  </a:rPr>
                  <a:t>How desirable is a given cities crime pattern?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32351"/>
                <a:ext cx="8596668" cy="3880773"/>
              </a:xfrm>
              <a:blipFill rotWithShape="0">
                <a:blip r:embed="rId2"/>
                <a:stretch>
                  <a:fillRect l="-709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677334" y="196241"/>
            <a:ext cx="8596668" cy="66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Project overview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51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4" y="0"/>
            <a:ext cx="8212666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1238110262"/>
                  </p:ext>
                </p:extLst>
              </p:nvPr>
            </p:nvGraphicFramePr>
            <p:xfrm>
              <a:off x="7439379" y="338360"/>
              <a:ext cx="3183467" cy="281657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1238110262"/>
                  </p:ext>
                </p:extLst>
              </p:nvPr>
            </p:nvGraphicFramePr>
            <p:xfrm>
              <a:off x="7439379" y="338360"/>
              <a:ext cx="3183467" cy="281657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3" name="Freeform 2"/>
          <p:cNvSpPr/>
          <p:nvPr/>
        </p:nvSpPr>
        <p:spPr>
          <a:xfrm>
            <a:off x="3488267" y="575733"/>
            <a:ext cx="3951112" cy="1636889"/>
          </a:xfrm>
          <a:custGeom>
            <a:avLst/>
            <a:gdLst>
              <a:gd name="connsiteX0" fmla="*/ 959555 w 3951112"/>
              <a:gd name="connsiteY0" fmla="*/ 56445 h 1636889"/>
              <a:gd name="connsiteX1" fmla="*/ 835377 w 3951112"/>
              <a:gd name="connsiteY1" fmla="*/ 45156 h 1636889"/>
              <a:gd name="connsiteX2" fmla="*/ 790222 w 3951112"/>
              <a:gd name="connsiteY2" fmla="*/ 33867 h 1636889"/>
              <a:gd name="connsiteX3" fmla="*/ 688622 w 3951112"/>
              <a:gd name="connsiteY3" fmla="*/ 22578 h 1636889"/>
              <a:gd name="connsiteX4" fmla="*/ 508000 w 3951112"/>
              <a:gd name="connsiteY4" fmla="*/ 0 h 1636889"/>
              <a:gd name="connsiteX5" fmla="*/ 395111 w 3951112"/>
              <a:gd name="connsiteY5" fmla="*/ 11289 h 1636889"/>
              <a:gd name="connsiteX6" fmla="*/ 270933 w 3951112"/>
              <a:gd name="connsiteY6" fmla="*/ 90311 h 1636889"/>
              <a:gd name="connsiteX7" fmla="*/ 180622 w 3951112"/>
              <a:gd name="connsiteY7" fmla="*/ 158045 h 1636889"/>
              <a:gd name="connsiteX8" fmla="*/ 158044 w 3951112"/>
              <a:gd name="connsiteY8" fmla="*/ 191911 h 1636889"/>
              <a:gd name="connsiteX9" fmla="*/ 101600 w 3951112"/>
              <a:gd name="connsiteY9" fmla="*/ 225778 h 1636889"/>
              <a:gd name="connsiteX10" fmla="*/ 56444 w 3951112"/>
              <a:gd name="connsiteY10" fmla="*/ 270934 h 1636889"/>
              <a:gd name="connsiteX11" fmla="*/ 45155 w 3951112"/>
              <a:gd name="connsiteY11" fmla="*/ 304800 h 1636889"/>
              <a:gd name="connsiteX12" fmla="*/ 11289 w 3951112"/>
              <a:gd name="connsiteY12" fmla="*/ 338667 h 1636889"/>
              <a:gd name="connsiteX13" fmla="*/ 0 w 3951112"/>
              <a:gd name="connsiteY13" fmla="*/ 395111 h 1636889"/>
              <a:gd name="connsiteX14" fmla="*/ 22577 w 3951112"/>
              <a:gd name="connsiteY14" fmla="*/ 564445 h 1636889"/>
              <a:gd name="connsiteX15" fmla="*/ 33866 w 3951112"/>
              <a:gd name="connsiteY15" fmla="*/ 598311 h 1636889"/>
              <a:gd name="connsiteX16" fmla="*/ 146755 w 3951112"/>
              <a:gd name="connsiteY16" fmla="*/ 733778 h 1636889"/>
              <a:gd name="connsiteX17" fmla="*/ 169333 w 3951112"/>
              <a:gd name="connsiteY17" fmla="*/ 801511 h 1636889"/>
              <a:gd name="connsiteX18" fmla="*/ 191911 w 3951112"/>
              <a:gd name="connsiteY18" fmla="*/ 1049867 h 1636889"/>
              <a:gd name="connsiteX19" fmla="*/ 259644 w 3951112"/>
              <a:gd name="connsiteY19" fmla="*/ 1095023 h 1636889"/>
              <a:gd name="connsiteX20" fmla="*/ 304800 w 3951112"/>
              <a:gd name="connsiteY20" fmla="*/ 1128889 h 1636889"/>
              <a:gd name="connsiteX21" fmla="*/ 372533 w 3951112"/>
              <a:gd name="connsiteY21" fmla="*/ 1140178 h 1636889"/>
              <a:gd name="connsiteX22" fmla="*/ 485422 w 3951112"/>
              <a:gd name="connsiteY22" fmla="*/ 1162756 h 1636889"/>
              <a:gd name="connsiteX23" fmla="*/ 767644 w 3951112"/>
              <a:gd name="connsiteY23" fmla="*/ 1174045 h 1636889"/>
              <a:gd name="connsiteX24" fmla="*/ 903111 w 3951112"/>
              <a:gd name="connsiteY24" fmla="*/ 1185334 h 1636889"/>
              <a:gd name="connsiteX25" fmla="*/ 982133 w 3951112"/>
              <a:gd name="connsiteY25" fmla="*/ 1196623 h 1636889"/>
              <a:gd name="connsiteX26" fmla="*/ 1151466 w 3951112"/>
              <a:gd name="connsiteY26" fmla="*/ 1207911 h 1636889"/>
              <a:gd name="connsiteX27" fmla="*/ 1219200 w 3951112"/>
              <a:gd name="connsiteY27" fmla="*/ 1219200 h 1636889"/>
              <a:gd name="connsiteX28" fmla="*/ 1332089 w 3951112"/>
              <a:gd name="connsiteY28" fmla="*/ 1230489 h 1636889"/>
              <a:gd name="connsiteX29" fmla="*/ 1422400 w 3951112"/>
              <a:gd name="connsiteY29" fmla="*/ 1253067 h 1636889"/>
              <a:gd name="connsiteX30" fmla="*/ 1535289 w 3951112"/>
              <a:gd name="connsiteY30" fmla="*/ 1298223 h 1636889"/>
              <a:gd name="connsiteX31" fmla="*/ 1569155 w 3951112"/>
              <a:gd name="connsiteY31" fmla="*/ 1309511 h 1636889"/>
              <a:gd name="connsiteX32" fmla="*/ 1659466 w 3951112"/>
              <a:gd name="connsiteY32" fmla="*/ 1388534 h 1636889"/>
              <a:gd name="connsiteX33" fmla="*/ 1704622 w 3951112"/>
              <a:gd name="connsiteY33" fmla="*/ 1422400 h 1636889"/>
              <a:gd name="connsiteX34" fmla="*/ 1761066 w 3951112"/>
              <a:gd name="connsiteY34" fmla="*/ 1512711 h 1636889"/>
              <a:gd name="connsiteX35" fmla="*/ 1783644 w 3951112"/>
              <a:gd name="connsiteY35" fmla="*/ 1557867 h 1636889"/>
              <a:gd name="connsiteX36" fmla="*/ 1817511 w 3951112"/>
              <a:gd name="connsiteY36" fmla="*/ 1625600 h 1636889"/>
              <a:gd name="connsiteX37" fmla="*/ 1851377 w 3951112"/>
              <a:gd name="connsiteY37" fmla="*/ 1636889 h 1636889"/>
              <a:gd name="connsiteX38" fmla="*/ 2099733 w 3951112"/>
              <a:gd name="connsiteY38" fmla="*/ 1625600 h 1636889"/>
              <a:gd name="connsiteX39" fmla="*/ 2167466 w 3951112"/>
              <a:gd name="connsiteY39" fmla="*/ 1603023 h 1636889"/>
              <a:gd name="connsiteX40" fmla="*/ 2201333 w 3951112"/>
              <a:gd name="connsiteY40" fmla="*/ 1591734 h 1636889"/>
              <a:gd name="connsiteX41" fmla="*/ 2269066 w 3951112"/>
              <a:gd name="connsiteY41" fmla="*/ 1546578 h 1636889"/>
              <a:gd name="connsiteX42" fmla="*/ 3149600 w 3951112"/>
              <a:gd name="connsiteY42" fmla="*/ 1569156 h 1636889"/>
              <a:gd name="connsiteX43" fmla="*/ 3296355 w 3951112"/>
              <a:gd name="connsiteY43" fmla="*/ 1591734 h 1636889"/>
              <a:gd name="connsiteX44" fmla="*/ 3420533 w 3951112"/>
              <a:gd name="connsiteY44" fmla="*/ 1603023 h 1636889"/>
              <a:gd name="connsiteX45" fmla="*/ 3702755 w 3951112"/>
              <a:gd name="connsiteY45" fmla="*/ 1580445 h 1636889"/>
              <a:gd name="connsiteX46" fmla="*/ 3759200 w 3951112"/>
              <a:gd name="connsiteY46" fmla="*/ 1557867 h 1636889"/>
              <a:gd name="connsiteX47" fmla="*/ 3793066 w 3951112"/>
              <a:gd name="connsiteY47" fmla="*/ 1524000 h 1636889"/>
              <a:gd name="connsiteX48" fmla="*/ 3860800 w 3951112"/>
              <a:gd name="connsiteY48" fmla="*/ 1467556 h 1636889"/>
              <a:gd name="connsiteX49" fmla="*/ 3872089 w 3951112"/>
              <a:gd name="connsiteY49" fmla="*/ 1433689 h 1636889"/>
              <a:gd name="connsiteX50" fmla="*/ 3939822 w 3951112"/>
              <a:gd name="connsiteY50" fmla="*/ 1354667 h 1636889"/>
              <a:gd name="connsiteX51" fmla="*/ 3951111 w 3951112"/>
              <a:gd name="connsiteY51" fmla="*/ 1320800 h 1636889"/>
              <a:gd name="connsiteX52" fmla="*/ 3939822 w 3951112"/>
              <a:gd name="connsiteY52" fmla="*/ 1230489 h 1636889"/>
              <a:gd name="connsiteX53" fmla="*/ 3894666 w 3951112"/>
              <a:gd name="connsiteY53" fmla="*/ 1185334 h 1636889"/>
              <a:gd name="connsiteX54" fmla="*/ 3860800 w 3951112"/>
              <a:gd name="connsiteY54" fmla="*/ 1162756 h 1636889"/>
              <a:gd name="connsiteX55" fmla="*/ 3691466 w 3951112"/>
              <a:gd name="connsiteY55" fmla="*/ 1106311 h 1636889"/>
              <a:gd name="connsiteX56" fmla="*/ 3533422 w 3951112"/>
              <a:gd name="connsiteY56" fmla="*/ 1072445 h 1636889"/>
              <a:gd name="connsiteX57" fmla="*/ 2528711 w 3951112"/>
              <a:gd name="connsiteY57" fmla="*/ 1049867 h 1636889"/>
              <a:gd name="connsiteX58" fmla="*/ 2370666 w 3951112"/>
              <a:gd name="connsiteY58" fmla="*/ 1027289 h 1636889"/>
              <a:gd name="connsiteX59" fmla="*/ 2269066 w 3951112"/>
              <a:gd name="connsiteY59" fmla="*/ 1004711 h 1636889"/>
              <a:gd name="connsiteX60" fmla="*/ 2133600 w 3951112"/>
              <a:gd name="connsiteY60" fmla="*/ 970845 h 1636889"/>
              <a:gd name="connsiteX61" fmla="*/ 2077155 w 3951112"/>
              <a:gd name="connsiteY61" fmla="*/ 959556 h 1636889"/>
              <a:gd name="connsiteX62" fmla="*/ 2043289 w 3951112"/>
              <a:gd name="connsiteY62" fmla="*/ 936978 h 1636889"/>
              <a:gd name="connsiteX63" fmla="*/ 1998133 w 3951112"/>
              <a:gd name="connsiteY63" fmla="*/ 903111 h 1636889"/>
              <a:gd name="connsiteX64" fmla="*/ 1952977 w 3951112"/>
              <a:gd name="connsiteY64" fmla="*/ 880534 h 1636889"/>
              <a:gd name="connsiteX65" fmla="*/ 1862666 w 3951112"/>
              <a:gd name="connsiteY65" fmla="*/ 812800 h 1636889"/>
              <a:gd name="connsiteX66" fmla="*/ 1817511 w 3951112"/>
              <a:gd name="connsiteY66" fmla="*/ 778934 h 1636889"/>
              <a:gd name="connsiteX67" fmla="*/ 1794933 w 3951112"/>
              <a:gd name="connsiteY67" fmla="*/ 733778 h 1636889"/>
              <a:gd name="connsiteX68" fmla="*/ 1749777 w 3951112"/>
              <a:gd name="connsiteY68" fmla="*/ 270934 h 1636889"/>
              <a:gd name="connsiteX69" fmla="*/ 1738489 w 3951112"/>
              <a:gd name="connsiteY69" fmla="*/ 237067 h 1636889"/>
              <a:gd name="connsiteX70" fmla="*/ 1636889 w 3951112"/>
              <a:gd name="connsiteY70" fmla="*/ 146756 h 1636889"/>
              <a:gd name="connsiteX71" fmla="*/ 1546577 w 3951112"/>
              <a:gd name="connsiteY71" fmla="*/ 112889 h 1636889"/>
              <a:gd name="connsiteX72" fmla="*/ 1501422 w 3951112"/>
              <a:gd name="connsiteY72" fmla="*/ 90311 h 1636889"/>
              <a:gd name="connsiteX73" fmla="*/ 1411111 w 3951112"/>
              <a:gd name="connsiteY73" fmla="*/ 67734 h 1636889"/>
              <a:gd name="connsiteX74" fmla="*/ 1365955 w 3951112"/>
              <a:gd name="connsiteY74" fmla="*/ 56445 h 1636889"/>
              <a:gd name="connsiteX75" fmla="*/ 1320800 w 3951112"/>
              <a:gd name="connsiteY75" fmla="*/ 45156 h 1636889"/>
              <a:gd name="connsiteX76" fmla="*/ 1253066 w 3951112"/>
              <a:gd name="connsiteY76" fmla="*/ 33867 h 1636889"/>
              <a:gd name="connsiteX77" fmla="*/ 1083733 w 3951112"/>
              <a:gd name="connsiteY77" fmla="*/ 45156 h 1636889"/>
              <a:gd name="connsiteX78" fmla="*/ 1049866 w 3951112"/>
              <a:gd name="connsiteY78" fmla="*/ 67734 h 1636889"/>
              <a:gd name="connsiteX79" fmla="*/ 835377 w 3951112"/>
              <a:gd name="connsiteY79" fmla="*/ 56445 h 1636889"/>
              <a:gd name="connsiteX80" fmla="*/ 790222 w 3951112"/>
              <a:gd name="connsiteY80" fmla="*/ 56445 h 163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951112" h="1636889">
                <a:moveTo>
                  <a:pt x="959555" y="56445"/>
                </a:moveTo>
                <a:cubicBezTo>
                  <a:pt x="918162" y="52682"/>
                  <a:pt x="876576" y="50649"/>
                  <a:pt x="835377" y="45156"/>
                </a:cubicBezTo>
                <a:cubicBezTo>
                  <a:pt x="819998" y="43105"/>
                  <a:pt x="805557" y="36226"/>
                  <a:pt x="790222" y="33867"/>
                </a:cubicBezTo>
                <a:cubicBezTo>
                  <a:pt x="756543" y="28686"/>
                  <a:pt x="722489" y="26341"/>
                  <a:pt x="688622" y="22578"/>
                </a:cubicBezTo>
                <a:cubicBezTo>
                  <a:pt x="616734" y="4606"/>
                  <a:pt x="608618" y="0"/>
                  <a:pt x="508000" y="0"/>
                </a:cubicBezTo>
                <a:cubicBezTo>
                  <a:pt x="470183" y="0"/>
                  <a:pt x="432741" y="7526"/>
                  <a:pt x="395111" y="11289"/>
                </a:cubicBezTo>
                <a:cubicBezTo>
                  <a:pt x="317653" y="37108"/>
                  <a:pt x="395721" y="7119"/>
                  <a:pt x="270933" y="90311"/>
                </a:cubicBezTo>
                <a:cubicBezTo>
                  <a:pt x="239666" y="111156"/>
                  <a:pt x="207440" y="131227"/>
                  <a:pt x="180622" y="158045"/>
                </a:cubicBezTo>
                <a:cubicBezTo>
                  <a:pt x="171028" y="167639"/>
                  <a:pt x="168345" y="183081"/>
                  <a:pt x="158044" y="191911"/>
                </a:cubicBezTo>
                <a:cubicBezTo>
                  <a:pt x="141385" y="206190"/>
                  <a:pt x="118920" y="212307"/>
                  <a:pt x="101600" y="225778"/>
                </a:cubicBezTo>
                <a:cubicBezTo>
                  <a:pt x="84797" y="238847"/>
                  <a:pt x="71496" y="255882"/>
                  <a:pt x="56444" y="270934"/>
                </a:cubicBezTo>
                <a:cubicBezTo>
                  <a:pt x="52681" y="282223"/>
                  <a:pt x="51756" y="294899"/>
                  <a:pt x="45155" y="304800"/>
                </a:cubicBezTo>
                <a:cubicBezTo>
                  <a:pt x="36299" y="318084"/>
                  <a:pt x="18429" y="324388"/>
                  <a:pt x="11289" y="338667"/>
                </a:cubicBezTo>
                <a:cubicBezTo>
                  <a:pt x="2708" y="355829"/>
                  <a:pt x="3763" y="376296"/>
                  <a:pt x="0" y="395111"/>
                </a:cubicBezTo>
                <a:cubicBezTo>
                  <a:pt x="7526" y="451556"/>
                  <a:pt x="13216" y="508276"/>
                  <a:pt x="22577" y="564445"/>
                </a:cubicBezTo>
                <a:cubicBezTo>
                  <a:pt x="24533" y="576182"/>
                  <a:pt x="27478" y="588272"/>
                  <a:pt x="33866" y="598311"/>
                </a:cubicBezTo>
                <a:cubicBezTo>
                  <a:pt x="80829" y="672109"/>
                  <a:pt x="93966" y="680989"/>
                  <a:pt x="146755" y="733778"/>
                </a:cubicBezTo>
                <a:cubicBezTo>
                  <a:pt x="154281" y="756356"/>
                  <a:pt x="167178" y="777810"/>
                  <a:pt x="169333" y="801511"/>
                </a:cubicBezTo>
                <a:cubicBezTo>
                  <a:pt x="176859" y="884296"/>
                  <a:pt x="167465" y="970416"/>
                  <a:pt x="191911" y="1049867"/>
                </a:cubicBezTo>
                <a:cubicBezTo>
                  <a:pt x="199891" y="1075802"/>
                  <a:pt x="237936" y="1078742"/>
                  <a:pt x="259644" y="1095023"/>
                </a:cubicBezTo>
                <a:cubicBezTo>
                  <a:pt x="274696" y="1106312"/>
                  <a:pt x="287331" y="1121901"/>
                  <a:pt x="304800" y="1128889"/>
                </a:cubicBezTo>
                <a:cubicBezTo>
                  <a:pt x="326052" y="1137390"/>
                  <a:pt x="350088" y="1135689"/>
                  <a:pt x="372533" y="1140178"/>
                </a:cubicBezTo>
                <a:cubicBezTo>
                  <a:pt x="422315" y="1150134"/>
                  <a:pt x="428320" y="1159072"/>
                  <a:pt x="485422" y="1162756"/>
                </a:cubicBezTo>
                <a:cubicBezTo>
                  <a:pt x="579376" y="1168818"/>
                  <a:pt x="673570" y="1170282"/>
                  <a:pt x="767644" y="1174045"/>
                </a:cubicBezTo>
                <a:cubicBezTo>
                  <a:pt x="812800" y="1177808"/>
                  <a:pt x="858048" y="1180590"/>
                  <a:pt x="903111" y="1185334"/>
                </a:cubicBezTo>
                <a:cubicBezTo>
                  <a:pt x="929573" y="1188119"/>
                  <a:pt x="955634" y="1194214"/>
                  <a:pt x="982133" y="1196623"/>
                </a:cubicBezTo>
                <a:cubicBezTo>
                  <a:pt x="1038470" y="1201744"/>
                  <a:pt x="1095022" y="1204148"/>
                  <a:pt x="1151466" y="1207911"/>
                </a:cubicBezTo>
                <a:cubicBezTo>
                  <a:pt x="1174044" y="1211674"/>
                  <a:pt x="1196487" y="1216361"/>
                  <a:pt x="1219200" y="1219200"/>
                </a:cubicBezTo>
                <a:cubicBezTo>
                  <a:pt x="1256725" y="1223891"/>
                  <a:pt x="1294786" y="1224272"/>
                  <a:pt x="1332089" y="1230489"/>
                </a:cubicBezTo>
                <a:cubicBezTo>
                  <a:pt x="1362697" y="1235590"/>
                  <a:pt x="1422400" y="1253067"/>
                  <a:pt x="1422400" y="1253067"/>
                </a:cubicBezTo>
                <a:cubicBezTo>
                  <a:pt x="1488839" y="1286287"/>
                  <a:pt x="1451594" y="1270325"/>
                  <a:pt x="1535289" y="1298223"/>
                </a:cubicBezTo>
                <a:lnTo>
                  <a:pt x="1569155" y="1309511"/>
                </a:lnTo>
                <a:cubicBezTo>
                  <a:pt x="1683022" y="1394911"/>
                  <a:pt x="1542536" y="1286221"/>
                  <a:pt x="1659466" y="1388534"/>
                </a:cubicBezTo>
                <a:cubicBezTo>
                  <a:pt x="1673626" y="1400924"/>
                  <a:pt x="1689570" y="1411111"/>
                  <a:pt x="1704622" y="1422400"/>
                </a:cubicBezTo>
                <a:cubicBezTo>
                  <a:pt x="1727859" y="1492111"/>
                  <a:pt x="1699712" y="1420680"/>
                  <a:pt x="1761066" y="1512711"/>
                </a:cubicBezTo>
                <a:cubicBezTo>
                  <a:pt x="1770401" y="1526713"/>
                  <a:pt x="1777015" y="1542399"/>
                  <a:pt x="1783644" y="1557867"/>
                </a:cubicBezTo>
                <a:cubicBezTo>
                  <a:pt x="1794314" y="1582765"/>
                  <a:pt x="1793929" y="1606735"/>
                  <a:pt x="1817511" y="1625600"/>
                </a:cubicBezTo>
                <a:cubicBezTo>
                  <a:pt x="1826803" y="1633033"/>
                  <a:pt x="1840088" y="1633126"/>
                  <a:pt x="1851377" y="1636889"/>
                </a:cubicBezTo>
                <a:cubicBezTo>
                  <a:pt x="1934162" y="1633126"/>
                  <a:pt x="2017334" y="1634428"/>
                  <a:pt x="2099733" y="1625600"/>
                </a:cubicBezTo>
                <a:cubicBezTo>
                  <a:pt x="2123396" y="1623065"/>
                  <a:pt x="2144888" y="1610549"/>
                  <a:pt x="2167466" y="1603023"/>
                </a:cubicBezTo>
                <a:cubicBezTo>
                  <a:pt x="2178755" y="1599260"/>
                  <a:pt x="2191432" y="1598335"/>
                  <a:pt x="2201333" y="1591734"/>
                </a:cubicBezTo>
                <a:lnTo>
                  <a:pt x="2269066" y="1546578"/>
                </a:lnTo>
                <a:cubicBezTo>
                  <a:pt x="2278792" y="1546737"/>
                  <a:pt x="2935900" y="1547786"/>
                  <a:pt x="3149600" y="1569156"/>
                </a:cubicBezTo>
                <a:cubicBezTo>
                  <a:pt x="3198848" y="1574081"/>
                  <a:pt x="3247243" y="1585595"/>
                  <a:pt x="3296355" y="1591734"/>
                </a:cubicBezTo>
                <a:cubicBezTo>
                  <a:pt x="3337597" y="1596889"/>
                  <a:pt x="3379140" y="1599260"/>
                  <a:pt x="3420533" y="1603023"/>
                </a:cubicBezTo>
                <a:cubicBezTo>
                  <a:pt x="3449341" y="1601507"/>
                  <a:pt x="3631071" y="1599995"/>
                  <a:pt x="3702755" y="1580445"/>
                </a:cubicBezTo>
                <a:cubicBezTo>
                  <a:pt x="3722305" y="1575113"/>
                  <a:pt x="3740385" y="1565393"/>
                  <a:pt x="3759200" y="1557867"/>
                </a:cubicBezTo>
                <a:cubicBezTo>
                  <a:pt x="3770489" y="1546578"/>
                  <a:pt x="3780801" y="1534220"/>
                  <a:pt x="3793066" y="1524000"/>
                </a:cubicBezTo>
                <a:cubicBezTo>
                  <a:pt x="3887375" y="1445410"/>
                  <a:pt x="3761848" y="1566508"/>
                  <a:pt x="3860800" y="1467556"/>
                </a:cubicBezTo>
                <a:cubicBezTo>
                  <a:pt x="3864563" y="1456267"/>
                  <a:pt x="3866767" y="1444332"/>
                  <a:pt x="3872089" y="1433689"/>
                </a:cubicBezTo>
                <a:cubicBezTo>
                  <a:pt x="3889282" y="1399303"/>
                  <a:pt x="3912047" y="1382442"/>
                  <a:pt x="3939822" y="1354667"/>
                </a:cubicBezTo>
                <a:cubicBezTo>
                  <a:pt x="3943585" y="1343378"/>
                  <a:pt x="3951111" y="1332700"/>
                  <a:pt x="3951111" y="1320800"/>
                </a:cubicBezTo>
                <a:cubicBezTo>
                  <a:pt x="3951111" y="1290462"/>
                  <a:pt x="3951491" y="1258493"/>
                  <a:pt x="3939822" y="1230489"/>
                </a:cubicBezTo>
                <a:cubicBezTo>
                  <a:pt x="3931635" y="1210840"/>
                  <a:pt x="3910828" y="1199187"/>
                  <a:pt x="3894666" y="1185334"/>
                </a:cubicBezTo>
                <a:cubicBezTo>
                  <a:pt x="3884365" y="1176504"/>
                  <a:pt x="3872935" y="1168824"/>
                  <a:pt x="3860800" y="1162756"/>
                </a:cubicBezTo>
                <a:cubicBezTo>
                  <a:pt x="3778390" y="1121550"/>
                  <a:pt x="3782365" y="1130551"/>
                  <a:pt x="3691466" y="1106311"/>
                </a:cubicBezTo>
                <a:cubicBezTo>
                  <a:pt x="3614337" y="1085743"/>
                  <a:pt x="3612875" y="1078557"/>
                  <a:pt x="3533422" y="1072445"/>
                </a:cubicBezTo>
                <a:cubicBezTo>
                  <a:pt x="3241066" y="1049956"/>
                  <a:pt x="2709067" y="1052444"/>
                  <a:pt x="2528711" y="1049867"/>
                </a:cubicBezTo>
                <a:cubicBezTo>
                  <a:pt x="2473218" y="1042930"/>
                  <a:pt x="2424919" y="1038140"/>
                  <a:pt x="2370666" y="1027289"/>
                </a:cubicBezTo>
                <a:cubicBezTo>
                  <a:pt x="2336647" y="1020485"/>
                  <a:pt x="2302815" y="1012747"/>
                  <a:pt x="2269066" y="1004711"/>
                </a:cubicBezTo>
                <a:cubicBezTo>
                  <a:pt x="2223787" y="993930"/>
                  <a:pt x="2179241" y="979973"/>
                  <a:pt x="2133600" y="970845"/>
                </a:cubicBezTo>
                <a:lnTo>
                  <a:pt x="2077155" y="959556"/>
                </a:lnTo>
                <a:cubicBezTo>
                  <a:pt x="2065866" y="952030"/>
                  <a:pt x="2054329" y="944864"/>
                  <a:pt x="2043289" y="936978"/>
                </a:cubicBezTo>
                <a:cubicBezTo>
                  <a:pt x="2027979" y="926042"/>
                  <a:pt x="2014088" y="913083"/>
                  <a:pt x="1998133" y="903111"/>
                </a:cubicBezTo>
                <a:cubicBezTo>
                  <a:pt x="1983862" y="894192"/>
                  <a:pt x="1966979" y="889869"/>
                  <a:pt x="1952977" y="880534"/>
                </a:cubicBezTo>
                <a:cubicBezTo>
                  <a:pt x="1921667" y="859661"/>
                  <a:pt x="1892770" y="835378"/>
                  <a:pt x="1862666" y="812800"/>
                </a:cubicBezTo>
                <a:lnTo>
                  <a:pt x="1817511" y="778934"/>
                </a:lnTo>
                <a:cubicBezTo>
                  <a:pt x="1809985" y="763882"/>
                  <a:pt x="1801183" y="749403"/>
                  <a:pt x="1794933" y="733778"/>
                </a:cubicBezTo>
                <a:cubicBezTo>
                  <a:pt x="1731747" y="575815"/>
                  <a:pt x="1767565" y="496249"/>
                  <a:pt x="1749777" y="270934"/>
                </a:cubicBezTo>
                <a:cubicBezTo>
                  <a:pt x="1748840" y="259071"/>
                  <a:pt x="1744393" y="247399"/>
                  <a:pt x="1738489" y="237067"/>
                </a:cubicBezTo>
                <a:cubicBezTo>
                  <a:pt x="1711507" y="189847"/>
                  <a:pt x="1686867" y="174017"/>
                  <a:pt x="1636889" y="146756"/>
                </a:cubicBezTo>
                <a:cubicBezTo>
                  <a:pt x="1579713" y="115569"/>
                  <a:pt x="1593610" y="133046"/>
                  <a:pt x="1546577" y="112889"/>
                </a:cubicBezTo>
                <a:cubicBezTo>
                  <a:pt x="1531109" y="106260"/>
                  <a:pt x="1517387" y="95633"/>
                  <a:pt x="1501422" y="90311"/>
                </a:cubicBezTo>
                <a:cubicBezTo>
                  <a:pt x="1471984" y="80498"/>
                  <a:pt x="1441215" y="75260"/>
                  <a:pt x="1411111" y="67734"/>
                </a:cubicBezTo>
                <a:lnTo>
                  <a:pt x="1365955" y="56445"/>
                </a:lnTo>
                <a:cubicBezTo>
                  <a:pt x="1350903" y="52682"/>
                  <a:pt x="1336104" y="47707"/>
                  <a:pt x="1320800" y="45156"/>
                </a:cubicBezTo>
                <a:lnTo>
                  <a:pt x="1253066" y="33867"/>
                </a:lnTo>
                <a:cubicBezTo>
                  <a:pt x="1196622" y="37630"/>
                  <a:pt x="1139533" y="35856"/>
                  <a:pt x="1083733" y="45156"/>
                </a:cubicBezTo>
                <a:cubicBezTo>
                  <a:pt x="1070350" y="47387"/>
                  <a:pt x="1063420" y="67118"/>
                  <a:pt x="1049866" y="67734"/>
                </a:cubicBezTo>
                <a:lnTo>
                  <a:pt x="835377" y="56445"/>
                </a:lnTo>
                <a:cubicBezTo>
                  <a:pt x="820340" y="55791"/>
                  <a:pt x="805274" y="56445"/>
                  <a:pt x="790222" y="5644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6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2351"/>
            <a:ext cx="8596668" cy="4505194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latin typeface="Georgia" charset="0"/>
                <a:ea typeface="Georgia" charset="0"/>
                <a:cs typeface="Georgia" charset="0"/>
              </a:rPr>
              <a:t>Leveraging media data:</a:t>
            </a:r>
            <a:r>
              <a:rPr lang="en-US" sz="2600" b="1" u="sng" dirty="0" smtClean="0">
                <a:latin typeface="Georgia" charset="0"/>
                <a:ea typeface="Georgia" charset="0"/>
                <a:cs typeface="Georgia" charset="0"/>
              </a:rPr>
              <a:t> </a:t>
            </a:r>
          </a:p>
          <a:p>
            <a:pPr lvl="1"/>
            <a:r>
              <a:rPr lang="en-US" sz="2200" dirty="0" smtClean="0">
                <a:latin typeface="Georgia" charset="0"/>
                <a:ea typeface="Georgia" charset="0"/>
                <a:cs typeface="Georgia" charset="0"/>
                <a:hlinkClick r:id="rId2"/>
              </a:rPr>
              <a:t>USA Today’s 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10 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  <a:hlinkClick r:id="rId3"/>
              </a:rPr>
              <a:t>best 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and 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  <a:hlinkClick r:id="rId4"/>
              </a:rPr>
              <a:t>worse 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cities:</a:t>
            </a:r>
          </a:p>
          <a:p>
            <a:pPr lvl="2"/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Run K=5..30</a:t>
            </a:r>
          </a:p>
          <a:p>
            <a:pPr lvl="2"/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Plot</a:t>
            </a:r>
          </a:p>
          <a:p>
            <a:pPr lvl="2"/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Calculate </a:t>
            </a:r>
            <a:r>
              <a:rPr lang="en-US" sz="2200" i="1" dirty="0" smtClean="0">
                <a:latin typeface="Georgia" charset="0"/>
                <a:ea typeface="Georgia" charset="0"/>
                <a:cs typeface="Georgia" charset="0"/>
              </a:rPr>
              <a:t>Percent Expected</a:t>
            </a:r>
          </a:p>
          <a:p>
            <a:pPr lvl="2"/>
            <a:r>
              <a:rPr lang="en-US" sz="2200" i="1" dirty="0" smtClean="0">
                <a:latin typeface="Georgia" charset="0"/>
                <a:ea typeface="Georgia" charset="0"/>
                <a:cs typeface="Georgia" charset="0"/>
              </a:rPr>
              <a:t>Find the best K</a:t>
            </a:r>
            <a:endParaRPr lang="en-US" sz="2200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196241"/>
            <a:ext cx="8596668" cy="66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Prior Technique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94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624" y="1391296"/>
            <a:ext cx="4617548" cy="3925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9" y="1448125"/>
            <a:ext cx="5206482" cy="39048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4271" y="5521316"/>
            <a:ext cx="4143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eorgia" charset="0"/>
                <a:ea typeface="Georgia" charset="0"/>
                <a:cs typeface="Georgia" charset="0"/>
              </a:rPr>
              <a:t>K=5</a:t>
            </a:r>
            <a:r>
              <a:rPr lang="en-US" sz="1600" dirty="0">
                <a:latin typeface="Georgia" charset="0"/>
                <a:ea typeface="Georgia" charset="0"/>
                <a:cs typeface="Georgia" charset="0"/>
              </a:rPr>
              <a:t> | Centered Data | Population </a:t>
            </a:r>
            <a:r>
              <a:rPr lang="en-US" sz="1600" dirty="0" smtClean="0">
                <a:latin typeface="Georgia" charset="0"/>
                <a:ea typeface="Georgia" charset="0"/>
                <a:cs typeface="Georgia" charset="0"/>
              </a:rPr>
              <a:t>Included</a:t>
            </a:r>
          </a:p>
          <a:p>
            <a:endParaRPr lang="en-US" sz="1600" dirty="0" smtClean="0">
              <a:latin typeface="Georgia" charset="0"/>
              <a:ea typeface="Georgia" charset="0"/>
              <a:cs typeface="Georgia" charset="0"/>
            </a:endParaRPr>
          </a:p>
          <a:p>
            <a:r>
              <a:rPr lang="en-US" sz="1600" dirty="0" smtClean="0">
                <a:latin typeface="Georgia" charset="0"/>
                <a:ea typeface="Georgia" charset="0"/>
                <a:cs typeface="Georgia" charset="0"/>
              </a:rPr>
              <a:t>Example of </a:t>
            </a:r>
            <a:r>
              <a:rPr lang="en-US" sz="1600" b="1" dirty="0" smtClean="0">
                <a:latin typeface="Georgia" charset="0"/>
                <a:ea typeface="Georgia" charset="0"/>
                <a:cs typeface="Georgia" charset="0"/>
              </a:rPr>
              <a:t>low</a:t>
            </a:r>
            <a:r>
              <a:rPr lang="en-US" sz="1600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sz="1600" i="1" dirty="0" smtClean="0">
                <a:latin typeface="Georgia" charset="0"/>
                <a:ea typeface="Georgia" charset="0"/>
                <a:cs typeface="Georgia" charset="0"/>
              </a:rPr>
              <a:t>Percent Expected</a:t>
            </a:r>
            <a:r>
              <a:rPr lang="en-US" sz="1600" dirty="0" smtClean="0">
                <a:latin typeface="Georgia" charset="0"/>
                <a:ea typeface="Georgia" charset="0"/>
                <a:cs typeface="Georgia" charset="0"/>
              </a:rPr>
              <a:t>: 33%</a:t>
            </a:r>
            <a:endParaRPr lang="en-US" sz="16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04510" y="5521315"/>
            <a:ext cx="4247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eorgia" charset="0"/>
                <a:ea typeface="Georgia" charset="0"/>
                <a:cs typeface="Georgia" charset="0"/>
              </a:rPr>
              <a:t>K=30</a:t>
            </a:r>
            <a:r>
              <a:rPr lang="en-US" sz="1600" dirty="0" smtClean="0">
                <a:latin typeface="Georgia" charset="0"/>
                <a:ea typeface="Georgia" charset="0"/>
                <a:cs typeface="Georgia" charset="0"/>
              </a:rPr>
              <a:t> | Centered Data | Population Included</a:t>
            </a:r>
          </a:p>
          <a:p>
            <a:endParaRPr lang="en-US" sz="1600" dirty="0" smtClean="0">
              <a:latin typeface="Georgia" charset="0"/>
              <a:ea typeface="Georgia" charset="0"/>
              <a:cs typeface="Georgia" charset="0"/>
            </a:endParaRPr>
          </a:p>
          <a:p>
            <a:r>
              <a:rPr lang="en-US" sz="1600" dirty="0" smtClean="0">
                <a:latin typeface="Georgia" charset="0"/>
                <a:ea typeface="Georgia" charset="0"/>
                <a:cs typeface="Georgia" charset="0"/>
              </a:rPr>
              <a:t>Example of </a:t>
            </a:r>
            <a:r>
              <a:rPr lang="en-US" sz="1600" b="1" dirty="0" smtClean="0">
                <a:latin typeface="Georgia" charset="0"/>
                <a:ea typeface="Georgia" charset="0"/>
                <a:cs typeface="Georgia" charset="0"/>
              </a:rPr>
              <a:t>high</a:t>
            </a:r>
            <a:r>
              <a:rPr lang="en-US" sz="1600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sz="1600" i="1" dirty="0" smtClean="0">
                <a:latin typeface="Georgia" charset="0"/>
                <a:ea typeface="Georgia" charset="0"/>
                <a:cs typeface="Georgia" charset="0"/>
              </a:rPr>
              <a:t>Percent Expected: 84.24%</a:t>
            </a:r>
            <a:endParaRPr lang="en-US" sz="1600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14271" y="5914034"/>
            <a:ext cx="4074107" cy="2277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904510" y="5901463"/>
            <a:ext cx="41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14270" y="6352312"/>
            <a:ext cx="4074108" cy="1669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904510" y="6352312"/>
            <a:ext cx="41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>
          <a:xfrm>
            <a:off x="677334" y="196241"/>
            <a:ext cx="8596668" cy="66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Prior Technique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46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905" y="1371486"/>
            <a:ext cx="7237760" cy="452212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77334" y="196241"/>
            <a:ext cx="8596668" cy="66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Prior Technique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83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77334" y="196241"/>
            <a:ext cx="8596668" cy="66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Prior Technique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7334" y="1532351"/>
            <a:ext cx="8596668" cy="3880773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Apply PCA to visualize in lower dimension</a:t>
            </a:r>
            <a:r>
              <a:rPr lang="en-US" sz="2600" dirty="0" smtClean="0"/>
              <a:t>:</a:t>
            </a:r>
          </a:p>
          <a:p>
            <a:pPr lvl="1"/>
            <a:r>
              <a:rPr lang="en-US" sz="2400" dirty="0" smtClean="0"/>
              <a:t>Drop from 11 dimensions to 2 dimensions.</a:t>
            </a:r>
          </a:p>
          <a:p>
            <a:pPr lvl="1"/>
            <a:endParaRPr lang="en-US" sz="2400" dirty="0" smtClean="0"/>
          </a:p>
          <a:p>
            <a:r>
              <a:rPr lang="en-US" sz="2600" b="1" dirty="0" smtClean="0"/>
              <a:t>Apply log(x+1) transformation on projected dimensions</a:t>
            </a:r>
            <a:r>
              <a:rPr lang="en-US" sz="2600" dirty="0" smtClean="0"/>
              <a:t>:</a:t>
            </a:r>
          </a:p>
          <a:p>
            <a:pPr lvl="1"/>
            <a:r>
              <a:rPr lang="en-US" sz="2400" dirty="0" smtClean="0"/>
              <a:t>Centers the data.</a:t>
            </a:r>
          </a:p>
          <a:p>
            <a:pPr lvl="1"/>
            <a:r>
              <a:rPr lang="en-US" sz="2400" dirty="0" smtClean="0"/>
              <a:t>Doesn’t drop zero observations.</a:t>
            </a:r>
          </a:p>
        </p:txBody>
      </p:sp>
    </p:spTree>
    <p:extLst>
      <p:ext uri="{BB962C8B-B14F-4D97-AF65-F5344CB8AC3E}">
        <p14:creationId xmlns:p14="http://schemas.microsoft.com/office/powerpoint/2010/main" val="119981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77334" y="196241"/>
            <a:ext cx="8596668" cy="66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Prior Technique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027135"/>
            <a:ext cx="8596668" cy="538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6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746</TotalTime>
  <Words>295</Words>
  <Application>Microsoft Macintosh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Georgia</vt:lpstr>
      <vt:lpstr>Trebuchet MS</vt:lpstr>
      <vt:lpstr>Wingdings 3</vt:lpstr>
      <vt:lpstr>Facet</vt:lpstr>
      <vt:lpstr>PowerPoint Presentation</vt:lpstr>
      <vt:lpstr>Purpose &amp; 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Corrections</vt:lpstr>
      <vt:lpstr>New Approach</vt:lpstr>
      <vt:lpstr>Looking Forward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Blake Conrad</dc:creator>
  <cp:lastModifiedBy>Blake Conrad</cp:lastModifiedBy>
  <cp:revision>37</cp:revision>
  <dcterms:created xsi:type="dcterms:W3CDTF">2017-01-23T03:06:58Z</dcterms:created>
  <dcterms:modified xsi:type="dcterms:W3CDTF">2017-03-11T00:06:15Z</dcterms:modified>
</cp:coreProperties>
</file>