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4" r:id="rId13"/>
    <p:sldId id="275" r:id="rId14"/>
    <p:sldId id="268" r:id="rId15"/>
    <p:sldId id="272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/>
    <p:restoredTop sz="94586"/>
  </p:normalViewPr>
  <p:slideViewPr>
    <p:cSldViewPr snapToGrid="0" snapToObjects="1">
      <p:cViewPr>
        <p:scale>
          <a:sx n="92" d="100"/>
          <a:sy n="92" d="100"/>
        </p:scale>
        <p:origin x="5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D57B1-68B6-5B4F-A405-436943A68C36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78F0C-9101-C244-9FEA-E07314E29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6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9F6F-5D7A-C84D-A4CA-3E8CDDE7BDF3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6362A-299F-4B4C-A194-A889DA606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me.com/" TargetMode="External"/><Relationship Id="rId3" Type="http://schemas.openxmlformats.org/officeDocument/2006/relationships/hyperlink" Target="http://247wallstre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841" y="2190433"/>
            <a:ext cx="9949218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Blake Conrad</a:t>
            </a:r>
          </a:p>
          <a:p>
            <a:pPr algn="ctr"/>
            <a:r>
              <a:rPr lang="en-US" sz="30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FBI Crime Predictive Analysis Via Unsupervised Learning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Advisor: Murat Dundar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2968" y="5674290"/>
            <a:ext cx="3832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April 2017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1719" y="1524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Plot to show how clusters reflected crime statistics for our decreasing group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6" y="1473200"/>
            <a:ext cx="7919444" cy="47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150214"/>
            <a:ext cx="8596668" cy="45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For both increasing and decreasing cities in worst clusters:</a:t>
            </a:r>
          </a:p>
          <a:p>
            <a:pPr lvl="1"/>
            <a:r>
              <a:rPr lang="en-US" sz="2600" dirty="0" smtClean="0"/>
              <a:t>Dominant and growing or stagnant assault </a:t>
            </a:r>
            <a:r>
              <a:rPr lang="en-US" sz="2600" dirty="0"/>
              <a:t>based crime</a:t>
            </a:r>
          </a:p>
          <a:p>
            <a:pPr lvl="1"/>
            <a:r>
              <a:rPr lang="en-US" sz="2600" dirty="0" smtClean="0"/>
              <a:t>Dominant </a:t>
            </a:r>
            <a:r>
              <a:rPr lang="en-US" sz="2600" smtClean="0"/>
              <a:t>decreasing theft based </a:t>
            </a:r>
            <a:r>
              <a:rPr lang="en-US" sz="2600" dirty="0" smtClean="0"/>
              <a:t>crime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Death based crime is not number one?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Milestones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7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150214"/>
            <a:ext cx="8596668" cy="124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Look at all cities whose AYPI increased between 5% and 10%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Case Study: Indiana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96836"/>
            <a:ext cx="4412672" cy="378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52" y="2396836"/>
            <a:ext cx="4412672" cy="3789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58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150214"/>
            <a:ext cx="8596668" cy="124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Look at all cities whose AYPI increased between 5% and 10%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Case Study: California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89018"/>
            <a:ext cx="7524557" cy="4184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9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150214"/>
            <a:ext cx="8596668" cy="4505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Achievements:</a:t>
            </a:r>
          </a:p>
          <a:p>
            <a:pPr lvl="1"/>
            <a:r>
              <a:rPr lang="en-US" sz="2600" dirty="0" smtClean="0"/>
              <a:t>Developed a good classifier between good and bad cities</a:t>
            </a:r>
          </a:p>
          <a:p>
            <a:pPr lvl="1"/>
            <a:r>
              <a:rPr lang="en-US" sz="2600" dirty="0" smtClean="0"/>
              <a:t>Was able to explain why the classifier acted for increasing/decreasing cities</a:t>
            </a:r>
          </a:p>
          <a:p>
            <a:pPr lvl="1"/>
            <a:r>
              <a:rPr lang="en-US" sz="2600" dirty="0" smtClean="0"/>
              <a:t>Could be used to assess future crime and what to avoid for political personnel</a:t>
            </a:r>
          </a:p>
          <a:p>
            <a:pPr lvl="1"/>
            <a:r>
              <a:rPr lang="en-US" sz="2600" dirty="0" smtClean="0"/>
              <a:t>Case study on Indiana showed positive crime change as population increased</a:t>
            </a:r>
          </a:p>
          <a:p>
            <a:pPr lvl="1"/>
            <a:r>
              <a:rPr lang="en-US" sz="2600" dirty="0" smtClean="0"/>
              <a:t>Case study on California showed positive crime change as population increased</a:t>
            </a:r>
          </a:p>
          <a:p>
            <a:pPr lvl="1"/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Outcomes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3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150214"/>
            <a:ext cx="8596668" cy="4505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Challenges:</a:t>
            </a:r>
          </a:p>
          <a:p>
            <a:pPr lvl="1"/>
            <a:r>
              <a:rPr lang="en-US" sz="2600" dirty="0" smtClean="0"/>
              <a:t>Time</a:t>
            </a:r>
          </a:p>
          <a:p>
            <a:pPr lvl="1"/>
            <a:r>
              <a:rPr lang="en-US" sz="2600" dirty="0" smtClean="0"/>
              <a:t>Clear goal pivots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Lessons Learned:</a:t>
            </a:r>
          </a:p>
          <a:p>
            <a:pPr lvl="1"/>
            <a:r>
              <a:rPr lang="en-US" sz="2600" dirty="0" smtClean="0"/>
              <a:t>Even simple problems can take much longer than expected</a:t>
            </a:r>
          </a:p>
          <a:p>
            <a:pPr lvl="1"/>
            <a:r>
              <a:rPr lang="en-US" sz="2600" dirty="0" smtClean="0"/>
              <a:t>Gain as much domain expertise as possible on data and the problem before starting</a:t>
            </a:r>
            <a:endParaRPr lang="en-US" dirty="0" smtClean="0"/>
          </a:p>
          <a:p>
            <a:pPr lvl="1"/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Outcomes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3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150214"/>
            <a:ext cx="8596668" cy="45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Appreciation:</a:t>
            </a:r>
          </a:p>
          <a:p>
            <a:pPr marL="742950" lvl="2" indent="-342900"/>
            <a:r>
              <a:rPr lang="en-US" sz="2400" dirty="0"/>
              <a:t>Faculty </a:t>
            </a:r>
            <a:r>
              <a:rPr lang="en-US" sz="2400" dirty="0" smtClean="0"/>
              <a:t>advisor</a:t>
            </a:r>
            <a:endParaRPr lang="en-US" sz="2600" dirty="0" smtClean="0"/>
          </a:p>
          <a:p>
            <a:pPr lvl="1"/>
            <a:r>
              <a:rPr lang="en-US" sz="2600" dirty="0" smtClean="0"/>
              <a:t>Data science projects</a:t>
            </a:r>
          </a:p>
          <a:p>
            <a:pPr lvl="1"/>
            <a:r>
              <a:rPr lang="en-US" sz="2600" dirty="0" smtClean="0"/>
              <a:t>Scientific and statistical thinking</a:t>
            </a:r>
            <a:r>
              <a:rPr lang="en-US" sz="2600" dirty="0"/>
              <a:t> </a:t>
            </a:r>
            <a:r>
              <a:rPr lang="en-US" sz="2600" dirty="0" smtClean="0"/>
              <a:t>and problem solving</a:t>
            </a:r>
          </a:p>
          <a:p>
            <a:pPr lvl="1"/>
            <a:r>
              <a:rPr lang="en-US" sz="2600" dirty="0" smtClean="0"/>
              <a:t>Abstract problem solving</a:t>
            </a:r>
          </a:p>
          <a:p>
            <a:pPr lvl="1"/>
            <a:endParaRPr lang="en-US" sz="26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Outcomes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2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Suggestions, questions, or thoughts?</a:t>
            </a:r>
          </a:p>
          <a:p>
            <a:pPr lvl="1"/>
            <a:r>
              <a:rPr lang="en-US" dirty="0" smtClean="0"/>
              <a:t>Feedback is both valued and appreciated.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Closing thoughts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241"/>
            <a:ext cx="8596668" cy="668055"/>
          </a:xfrm>
        </p:spPr>
        <p:txBody>
          <a:bodyPr/>
          <a:lstStyle/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Purpose &amp; Agenda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0624"/>
            <a:ext cx="8596668" cy="4039644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Project overview:</a:t>
            </a:r>
          </a:p>
          <a:p>
            <a:pPr lvl="1"/>
            <a:r>
              <a:rPr lang="en-US" sz="2400" dirty="0" smtClean="0"/>
              <a:t>The dataset</a:t>
            </a:r>
          </a:p>
          <a:p>
            <a:pPr lvl="1"/>
            <a:r>
              <a:rPr lang="en-US" sz="2400" dirty="0" smtClean="0"/>
              <a:t>Project goals</a:t>
            </a:r>
          </a:p>
          <a:p>
            <a:r>
              <a:rPr lang="en-US" sz="2600" dirty="0" smtClean="0"/>
              <a:t>Project Milestones:</a:t>
            </a:r>
          </a:p>
          <a:p>
            <a:pPr lvl="1"/>
            <a:r>
              <a:rPr lang="en-US" sz="2400" dirty="0" smtClean="0"/>
              <a:t>What is a good and bad city?</a:t>
            </a:r>
          </a:p>
          <a:p>
            <a:pPr lvl="1"/>
            <a:r>
              <a:rPr lang="en-US" sz="2200" dirty="0" smtClean="0"/>
              <a:t>How many crime patterns are there?</a:t>
            </a:r>
          </a:p>
          <a:p>
            <a:pPr lvl="1"/>
            <a:r>
              <a:rPr lang="en-US" sz="2200" dirty="0" smtClean="0"/>
              <a:t>How do we group similar cities?</a:t>
            </a:r>
          </a:p>
          <a:p>
            <a:pPr lvl="1"/>
            <a:r>
              <a:rPr lang="en-US" sz="2200" dirty="0" smtClean="0"/>
              <a:t>How do certain groups behave as population changes</a:t>
            </a:r>
          </a:p>
          <a:p>
            <a:r>
              <a:rPr lang="en-US" sz="2600" dirty="0"/>
              <a:t>Case </a:t>
            </a:r>
            <a:r>
              <a:rPr lang="en-US" sz="2600" dirty="0" smtClean="0"/>
              <a:t>Studies</a:t>
            </a:r>
          </a:p>
          <a:p>
            <a:r>
              <a:rPr lang="en-US" sz="2600" dirty="0" smtClean="0"/>
              <a:t>Project Outcomes</a:t>
            </a:r>
          </a:p>
          <a:p>
            <a:r>
              <a:rPr lang="en-US" sz="2600" dirty="0" smtClean="0"/>
              <a:t>Concluding Thoughts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>
                <a:latin typeface="Georgia" charset="0"/>
                <a:ea typeface="Georgia" charset="0"/>
                <a:cs typeface="Georgia" charset="0"/>
              </a:rPr>
              <a:t>FBI Crime Data:</a:t>
            </a:r>
          </a:p>
          <a:p>
            <a:pPr lvl="1"/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Unique City/State/Year observations of a city’s crime</a:t>
            </a:r>
          </a:p>
          <a:p>
            <a:pPr lvl="1"/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Population normalized per capita crime variables</a:t>
            </a:r>
          </a:p>
          <a:p>
            <a:pPr lvl="2"/>
            <a:r>
              <a:rPr lang="en-US" sz="1800" dirty="0">
                <a:latin typeface="Georgia" charset="0"/>
                <a:ea typeface="Georgia" charset="0"/>
                <a:cs typeface="Georgia" charset="0"/>
              </a:rPr>
              <a:t>Murder, manslaughter, total rape, total robbery, total assault, total burglary, total larceny, auto theft, number of officers killed, number of officers </a:t>
            </a:r>
            <a:r>
              <a:rPr lang="en-US" sz="1800" dirty="0" smtClean="0">
                <a:latin typeface="Georgia" charset="0"/>
                <a:ea typeface="Georgia" charset="0"/>
                <a:cs typeface="Georgia" charset="0"/>
              </a:rPr>
              <a:t>assaulted</a:t>
            </a:r>
            <a:endParaRPr lang="en-US" sz="2600" b="1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600" b="1" dirty="0" smtClean="0">
                <a:latin typeface="Georgia" charset="0"/>
                <a:ea typeface="Georgia" charset="0"/>
                <a:cs typeface="Georgia" charset="0"/>
              </a:rPr>
              <a:t>Goal: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Determine what causes a city to become better or worse as population changes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Case study using the classifier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351"/>
            <a:ext cx="8596668" cy="45051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a good and bad city?</a:t>
            </a:r>
          </a:p>
          <a:p>
            <a:r>
              <a:rPr lang="en-US" sz="2600" dirty="0" smtClean="0">
                <a:latin typeface="Georgia" charset="0"/>
                <a:ea typeface="Georgia" charset="0"/>
                <a:cs typeface="Georgia" charset="0"/>
              </a:rPr>
              <a:t>Leveraged Non-population skewed media sources</a:t>
            </a:r>
          </a:p>
          <a:p>
            <a:pPr lvl="1"/>
            <a:r>
              <a:rPr lang="en-US" dirty="0">
                <a:hlinkClick r:id="rId2"/>
              </a:rPr>
              <a:t>http://time.com</a:t>
            </a:r>
            <a:r>
              <a:rPr lang="en-US" dirty="0"/>
              <a:t> – best places to live based on crime</a:t>
            </a:r>
          </a:p>
          <a:p>
            <a:pPr lvl="1"/>
            <a:r>
              <a:rPr lang="en-US" dirty="0">
                <a:hlinkClick r:id="rId3"/>
              </a:rPr>
              <a:t>http://247wallstreet.com</a:t>
            </a:r>
            <a:r>
              <a:rPr lang="en-US" dirty="0"/>
              <a:t> – worst places to live based on </a:t>
            </a:r>
            <a:r>
              <a:rPr lang="en-US" dirty="0" smtClean="0"/>
              <a:t>crime</a:t>
            </a:r>
            <a:endParaRPr lang="en-US" sz="2600" dirty="0">
              <a:latin typeface="Georgia" charset="0"/>
            </a:endParaRPr>
          </a:p>
          <a:p>
            <a:r>
              <a:rPr lang="en-US" sz="2600" dirty="0" smtClean="0">
                <a:latin typeface="Georgia" charset="0"/>
              </a:rPr>
              <a:t>Finding the best 50 and worst 50 gives support to determining the crime clusters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Milestones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394573"/>
            <a:ext cx="7388493" cy="10554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32351"/>
            <a:ext cx="8596668" cy="45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How many crime patterns are there?</a:t>
            </a:r>
          </a:p>
          <a:p>
            <a:r>
              <a:rPr lang="en-US" sz="2600" dirty="0" smtClean="0">
                <a:latin typeface="Georgia" charset="0"/>
                <a:ea typeface="Georgia" charset="0"/>
                <a:cs typeface="Georgia" charset="0"/>
              </a:rPr>
              <a:t>Run K-means several times</a:t>
            </a:r>
          </a:p>
          <a:p>
            <a:pPr lvl="1"/>
            <a:r>
              <a:rPr lang="en-US" sz="2600" dirty="0" smtClean="0"/>
              <a:t>Compute purity of each run</a:t>
            </a:r>
          </a:p>
          <a:p>
            <a:pPr lvl="1"/>
            <a:r>
              <a:rPr lang="en-US" sz="2600" dirty="0" smtClean="0">
                <a:latin typeface="Georgia" charset="0"/>
              </a:rPr>
              <a:t>Determine the highest purity score as our best K</a:t>
            </a:r>
          </a:p>
          <a:p>
            <a:r>
              <a:rPr lang="en-US" sz="2600" dirty="0" smtClean="0">
                <a:latin typeface="Georgia" charset="0"/>
              </a:rPr>
              <a:t>From our best purity score matrix, we can determine the clusters associated with the best and worst cities from our sources</a:t>
            </a:r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pPr lvl="1"/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Milestones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9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150214"/>
            <a:ext cx="8596668" cy="45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How do we group similar cities?</a:t>
            </a:r>
          </a:p>
          <a:p>
            <a:r>
              <a:rPr lang="en-US" sz="2800" dirty="0" smtClean="0"/>
              <a:t>Determine a subset city group of interest:</a:t>
            </a:r>
          </a:p>
          <a:p>
            <a:pPr lvl="1"/>
            <a:r>
              <a:rPr lang="en-US" sz="2600" dirty="0" smtClean="0"/>
              <a:t>Large cities in 2014 (i.e., Population &gt; 50,000)</a:t>
            </a:r>
          </a:p>
          <a:p>
            <a:r>
              <a:rPr lang="en-US" sz="2600" dirty="0" smtClean="0">
                <a:latin typeface="Georgia" charset="0"/>
                <a:ea typeface="Georgia" charset="0"/>
                <a:cs typeface="Georgia" charset="0"/>
              </a:rPr>
              <a:t>Use Average Yearly Population Increase (AYPI) to determine: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Population Increasing Cities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Population Decreasing Cities</a:t>
            </a:r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pPr lvl="1"/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Milestones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6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to describe the AYPI of our subset of cities we are interested in</a:t>
            </a:r>
            <a:endParaRPr lang="en-US" dirty="0"/>
          </a:p>
        </p:txBody>
      </p:sp>
      <p:pic>
        <p:nvPicPr>
          <p:cNvPr id="5" name="Content Placeholder 7" descr="../THE_QUEST___Progress_Folder/images/aypi_increasin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879812" cy="422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7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150214"/>
            <a:ext cx="8596668" cy="45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How do certain groups behave as population changes?</a:t>
            </a:r>
            <a:endParaRPr lang="en-US" dirty="0"/>
          </a:p>
          <a:p>
            <a:r>
              <a:rPr lang="en-US" sz="2800" dirty="0" smtClean="0"/>
              <a:t>Why does the algorithm assign clusters the way it does for increasing/decreasing cities?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196241"/>
            <a:ext cx="8596668" cy="668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Project Milestones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7334" y="864296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9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1719" y="1524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Plot to show how clusters reflected crime statistics for our increasing group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5" y="1473201"/>
            <a:ext cx="7888410" cy="47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1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903</TotalTime>
  <Words>539</Words>
  <Application>Microsoft Macintosh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Trebuchet MS</vt:lpstr>
      <vt:lpstr>Wingdings 3</vt:lpstr>
      <vt:lpstr>Facet</vt:lpstr>
      <vt:lpstr>PowerPoint Presentation</vt:lpstr>
      <vt:lpstr>Purpose &amp; Agenda</vt:lpstr>
      <vt:lpstr>PowerPoint Presentation</vt:lpstr>
      <vt:lpstr>PowerPoint Presentation</vt:lpstr>
      <vt:lpstr>PowerPoint Presentation</vt:lpstr>
      <vt:lpstr>PowerPoint Presentation</vt:lpstr>
      <vt:lpstr>Plot to describe the AYPI of our subset of cities we are interested in</vt:lpstr>
      <vt:lpstr>PowerPoint Presentation</vt:lpstr>
      <vt:lpstr>Plot to show how clusters reflected crime statistics for our increasing group</vt:lpstr>
      <vt:lpstr>Plot to show how clusters reflected crime statistics for our decreasing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Conrad</dc:creator>
  <cp:lastModifiedBy>Blake Conrad</cp:lastModifiedBy>
  <cp:revision>61</cp:revision>
  <dcterms:created xsi:type="dcterms:W3CDTF">2017-01-23T03:06:58Z</dcterms:created>
  <dcterms:modified xsi:type="dcterms:W3CDTF">2017-04-21T14:40:48Z</dcterms:modified>
</cp:coreProperties>
</file>