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997412C-33C7-4866-8CFF-DCBB796C5EE0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5"/>
            <p14:sldId id="274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24657-1A57-46E1-9207-2B03719AFBC6}" type="datetimeFigureOut">
              <a:rPr lang="en-US" smtClean="0"/>
              <a:t>9/16/2013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AA4D-5C1A-4677-90B2-5F48536107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884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24657-1A57-46E1-9207-2B03719AFBC6}" type="datetimeFigureOut">
              <a:rPr lang="en-US" smtClean="0"/>
              <a:t>9/16/2013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AA4D-5C1A-4677-90B2-5F48536107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851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24657-1A57-46E1-9207-2B03719AFBC6}" type="datetimeFigureOut">
              <a:rPr lang="en-US" smtClean="0"/>
              <a:t>9/16/2013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AA4D-5C1A-4677-90B2-5F48536107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066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24657-1A57-46E1-9207-2B03719AFBC6}" type="datetimeFigureOut">
              <a:rPr lang="en-US" smtClean="0"/>
              <a:t>9/16/2013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AA4D-5C1A-4677-90B2-5F48536107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473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24657-1A57-46E1-9207-2B03719AFBC6}" type="datetimeFigureOut">
              <a:rPr lang="en-US" smtClean="0"/>
              <a:t>9/16/2013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AA4D-5C1A-4677-90B2-5F48536107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621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24657-1A57-46E1-9207-2B03719AFBC6}" type="datetimeFigureOut">
              <a:rPr lang="en-US" smtClean="0"/>
              <a:t>9/16/2013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AA4D-5C1A-4677-90B2-5F48536107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289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24657-1A57-46E1-9207-2B03719AFBC6}" type="datetimeFigureOut">
              <a:rPr lang="en-US" smtClean="0"/>
              <a:t>9/16/2013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AA4D-5C1A-4677-90B2-5F48536107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116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24657-1A57-46E1-9207-2B03719AFBC6}" type="datetimeFigureOut">
              <a:rPr lang="en-US" smtClean="0"/>
              <a:t>9/16/2013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AA4D-5C1A-4677-90B2-5F48536107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866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24657-1A57-46E1-9207-2B03719AFBC6}" type="datetimeFigureOut">
              <a:rPr lang="en-US" smtClean="0"/>
              <a:t>9/16/2013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AA4D-5C1A-4677-90B2-5F48536107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39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24657-1A57-46E1-9207-2B03719AFBC6}" type="datetimeFigureOut">
              <a:rPr lang="en-US" smtClean="0"/>
              <a:t>9/16/2013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AA4D-5C1A-4677-90B2-5F48536107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997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24657-1A57-46E1-9207-2B03719AFBC6}" type="datetimeFigureOut">
              <a:rPr lang="en-US" smtClean="0"/>
              <a:t>9/16/2013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AA4D-5C1A-4677-90B2-5F48536107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511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24657-1A57-46E1-9207-2B03719AFBC6}" type="datetimeFigureOut">
              <a:rPr lang="en-US" smtClean="0"/>
              <a:t>9/16/2013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6AA4D-5C1A-4677-90B2-5F48536107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431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Itemset</a:t>
            </a:r>
            <a:r>
              <a:rPr lang="en-US" dirty="0" smtClean="0"/>
              <a:t> Mining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72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Itemset Lattice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38800"/>
            <a:ext cx="8229600" cy="71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Shows the order in which the candidates should be generated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219200"/>
            <a:ext cx="4171950" cy="4129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267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 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5000"/>
            <a:ext cx="8229600" cy="4111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Shows how the candidate should be generated exactly once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619250"/>
            <a:ext cx="6048375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239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Apriori</a:t>
            </a:r>
            <a:r>
              <a:rPr lang="en-US" dirty="0" smtClean="0"/>
              <a:t> algorithm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0"/>
            <a:ext cx="5057775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105400"/>
            <a:ext cx="2847975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252787"/>
            <a:ext cx="563880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481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Apriori</a:t>
            </a:r>
            <a:r>
              <a:rPr lang="en-US" dirty="0" smtClean="0"/>
              <a:t> Algorithm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4" y="1524000"/>
            <a:ext cx="5476875" cy="4851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445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Eclat</a:t>
            </a:r>
            <a:r>
              <a:rPr lang="en-US" dirty="0" smtClean="0"/>
              <a:t> Algorithm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76400"/>
            <a:ext cx="5541913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754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Eclat</a:t>
            </a:r>
            <a:r>
              <a:rPr lang="en-US" dirty="0" smtClean="0"/>
              <a:t> Example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133600"/>
            <a:ext cx="6000750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662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Fp</a:t>
            </a:r>
            <a:r>
              <a:rPr lang="en-US" dirty="0" smtClean="0"/>
              <a:t>-Growth Algorithm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752600"/>
            <a:ext cx="4772025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663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Fp</a:t>
            </a:r>
            <a:r>
              <a:rPr lang="en-US" dirty="0" smtClean="0"/>
              <a:t>-Growth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824" y="624509"/>
            <a:ext cx="6251175" cy="621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11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Projection of </a:t>
            </a:r>
            <a:r>
              <a:rPr lang="en-US" dirty="0" err="1" smtClean="0"/>
              <a:t>Fp</a:t>
            </a:r>
            <a:r>
              <a:rPr lang="en-US" dirty="0" smtClean="0"/>
              <a:t>-growth algorithm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05000"/>
            <a:ext cx="5339250" cy="24999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76400" y="5257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Projected FP-Tree for the pattern </a:t>
            </a:r>
            <a:r>
              <a:rPr lang="en-US" i="1" dirty="0" smtClean="0"/>
              <a:t>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2487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0" y="228600"/>
            <a:ext cx="3886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Projection (cont.)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01550" y="1295400"/>
            <a:ext cx="62037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42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Frequent Itemsets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Many applications requires to know the set of objects that co-occurs</a:t>
                </a:r>
              </a:p>
              <a:p>
                <a:pPr lvl="1"/>
                <a:endParaRPr lang="en-US" sz="800" dirty="0" smtClean="0"/>
              </a:p>
              <a:p>
                <a:pPr lvl="1"/>
                <a:r>
                  <a:rPr lang="en-US" dirty="0" smtClean="0"/>
                  <a:t>Set of queries that you run in the same web session</a:t>
                </a:r>
              </a:p>
              <a:p>
                <a:pPr lvl="1"/>
                <a:endParaRPr lang="en-US" sz="1000" dirty="0" smtClean="0"/>
              </a:p>
              <a:p>
                <a:pPr lvl="1"/>
                <a:r>
                  <a:rPr lang="en-US" dirty="0" smtClean="0"/>
                  <a:t>Set of items that you purchase in a market basket</a:t>
                </a:r>
              </a:p>
              <a:p>
                <a:endParaRPr lang="en-US" sz="900" dirty="0" smtClean="0"/>
              </a:p>
              <a:p>
                <a:r>
                  <a:rPr lang="en-US" dirty="0" smtClean="0"/>
                  <a:t>Frequent sets also helps in</a:t>
                </a:r>
              </a:p>
              <a:p>
                <a:pPr lvl="1"/>
                <a:endParaRPr lang="en-US" sz="900" dirty="0" smtClean="0"/>
              </a:p>
              <a:p>
                <a:pPr lvl="1"/>
                <a:r>
                  <a:rPr lang="en-US" dirty="0" smtClean="0"/>
                  <a:t>generating association rules that helps in making strategic decisions, </a:t>
                </a:r>
              </a:p>
              <a:p>
                <a:pPr lvl="2"/>
                <a:endParaRPr lang="en-US" sz="700" dirty="0" smtClean="0"/>
              </a:p>
              <a:p>
                <a:pPr lvl="2"/>
                <a:r>
                  <a:rPr lang="en-US" dirty="0" smtClean="0"/>
                  <a:t>Users who visit the set of pages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main</a:t>
                </a:r>
                <a:r>
                  <a:rPr lang="en-US" dirty="0" smtClean="0"/>
                  <a:t>,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laptop, rebates </a:t>
                </a:r>
                <a:r>
                  <a:rPr lang="en-US" dirty="0"/>
                  <a:t>also visit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shopping card</a:t>
                </a:r>
                <a:r>
                  <a:rPr lang="en-US" dirty="0"/>
                  <a:t>, and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checkout</a:t>
                </a:r>
              </a:p>
              <a:p>
                <a:pPr lvl="1"/>
                <a:endParaRPr lang="en-US" sz="1000" dirty="0" smtClean="0"/>
              </a:p>
              <a:p>
                <a:pPr lvl="1"/>
                <a:r>
                  <a:rPr lang="en-US" dirty="0" smtClean="0"/>
                  <a:t>building models for predictive analysis</a:t>
                </a:r>
              </a:p>
              <a:p>
                <a:pPr lvl="2"/>
                <a:endParaRPr lang="en-US" sz="800" b="0" i="1" dirty="0" smtClean="0">
                  <a:latin typeface="Cambria Math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∪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∪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𝑐𝑙𝑎𝑠𝑠</m:t>
                    </m:r>
                    <m:r>
                      <a:rPr lang="en-US" b="0" i="1" smtClean="0">
                        <a:latin typeface="Cambria Math"/>
                      </a:rPr>
                      <m:t> 1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37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929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Association rules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Start from the set of frequent </a:t>
                </a:r>
                <a:r>
                  <a:rPr lang="en-US" dirty="0" err="1" smtClean="0"/>
                  <a:t>itemsets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i="1" dirty="0" smtClean="0"/>
              </a:p>
              <a:p>
                <a:endParaRPr lang="en-US" sz="1500" dirty="0" smtClean="0"/>
              </a:p>
              <a:p>
                <a:r>
                  <a:rPr lang="en-US" dirty="0" smtClean="0"/>
                  <a:t>Say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, find all possible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 smtClean="0"/>
                  <a:t>, and generate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endParaRPr lang="en-US" dirty="0" smtClean="0"/>
              </a:p>
              <a:p>
                <a:endParaRPr lang="en-US" sz="1500" dirty="0" smtClean="0"/>
              </a:p>
              <a:p>
                <a:r>
                  <a:rPr lang="en-US" dirty="0" smtClean="0"/>
                  <a:t>Check </a:t>
                </a:r>
                <a:r>
                  <a:rPr lang="en-US" dirty="0" smtClean="0"/>
                  <a:t>whether the confidence of rule satisfies the confidence threshold,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sup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sup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US" b="0" dirty="0" smtClean="0"/>
              </a:p>
              <a:p>
                <a:endParaRPr lang="en-US" sz="1500" dirty="0" smtClean="0"/>
              </a:p>
              <a:p>
                <a:r>
                  <a:rPr lang="en-US" dirty="0" smtClean="0"/>
                  <a:t>For </a:t>
                </a:r>
                <a:r>
                  <a:rPr lang="en-US" dirty="0" smtClean="0"/>
                  <a:t>all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sup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sup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so we can avoid checking confidence for the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295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150" y="2077515"/>
            <a:ext cx="6203700" cy="270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912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𝐼</m:t>
                    </m:r>
                    <m:r>
                      <a:rPr lang="en-US" b="0" i="1" smtClean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⋯,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 be a set of binary attributes, which we call items</a:t>
                </a:r>
              </a:p>
              <a:p>
                <a:endParaRPr lang="en-US" sz="1800" dirty="0" smtClean="0"/>
              </a:p>
              <a:p>
                <a:r>
                  <a:rPr lang="en-US" dirty="0" smtClean="0"/>
                  <a:t>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en-US" dirty="0" smtClean="0"/>
                  <a:t> is called an itemset</a:t>
                </a:r>
              </a:p>
              <a:p>
                <a:endParaRPr lang="en-US" sz="1600" dirty="0" smtClean="0"/>
              </a:p>
              <a:p>
                <a:r>
                  <a:rPr lang="en-US" dirty="0" smtClean="0"/>
                  <a:t>A transaction is a tuple of the form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is an identifier,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is an itemset</a:t>
                </a:r>
              </a:p>
              <a:p>
                <a:endParaRPr lang="en-US" sz="1100" dirty="0" smtClean="0"/>
              </a:p>
              <a:p>
                <a:r>
                  <a:rPr lang="en-US" dirty="0" smtClean="0"/>
                  <a:t>A dataset,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 smtClean="0"/>
                  <a:t>, is a collection of transactions.</a:t>
                </a:r>
              </a:p>
              <a:p>
                <a:endParaRPr lang="en-US" sz="1300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the set of transactions that contain all the items in the itemset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endParaRPr lang="en-US" dirty="0" smtClean="0"/>
              </a:p>
              <a:p>
                <a:endParaRPr lang="en-US" sz="1800" dirty="0" smtClean="0"/>
              </a:p>
              <a:p>
                <a:r>
                  <a:rPr lang="en-US" dirty="0" smtClean="0"/>
                  <a:t>The </a:t>
                </a:r>
                <a:r>
                  <a:rPr lang="en-US" i="1" dirty="0" smtClean="0"/>
                  <a:t>support</a:t>
                </a:r>
                <a:r>
                  <a:rPr lang="en-US" dirty="0" smtClean="0"/>
                  <a:t> of an item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in a database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0" smtClean="0">
                        <a:latin typeface="Cambria Math"/>
                      </a:rPr>
                      <m:t>, </m:t>
                    </m:r>
                  </m:oMath>
                </a14:m>
                <a:r>
                  <a:rPr lang="en-US" dirty="0" smtClean="0"/>
                  <a:t>denoted as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sup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=|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|</m:t>
                    </m:r>
                  </m:oMath>
                </a14:m>
                <a:endParaRPr lang="en-US" dirty="0" smtClean="0"/>
              </a:p>
              <a:p>
                <a:pPr lvl="1"/>
                <a:endParaRPr lang="en-US" sz="1500" dirty="0" smtClean="0"/>
              </a:p>
              <a:p>
                <a:pPr lvl="1"/>
                <a:r>
                  <a:rPr lang="en-US" dirty="0" smtClean="0"/>
                  <a:t>It is the joint probability of the items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in the database given as follows: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sup</m:t>
                        </m:r>
                        <m:r>
                          <a:rPr lang="en-US" b="0" i="1" smtClean="0">
                            <a:latin typeface="Cambria Math"/>
                          </a:rPr>
                          <m:t>⁡(</m:t>
                        </m:r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dirty="0" smtClean="0"/>
                  <a:t>, so sometimes support of an itemset can be defined as the above fraction.</a:t>
                </a:r>
              </a:p>
              <a:p>
                <a:endParaRPr lang="en-US" sz="1300" dirty="0" smtClean="0"/>
              </a:p>
              <a:p>
                <a:r>
                  <a:rPr lang="en-US" dirty="0" smtClean="0"/>
                  <a:t>X is said frequent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sup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</a:rPr>
                      <m:t>𝑚𝑖𝑛𝑠𝑢𝑝</m:t>
                    </m:r>
                  </m:oMath>
                </a14:m>
                <a:r>
                  <a:rPr lang="en-US" dirty="0" smtClean="0"/>
                  <a:t>, where </a:t>
                </a:r>
                <a:r>
                  <a:rPr lang="en-US" dirty="0" err="1" smtClean="0"/>
                  <a:t>minsup</a:t>
                </a:r>
                <a:r>
                  <a:rPr lang="en-US" dirty="0" smtClean="0"/>
                  <a:t> is a user defined minimum support threshold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887" b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371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Foundation (cont.)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An itemset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is called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-itemset, if it contains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items</a:t>
                </a:r>
              </a:p>
              <a:p>
                <a:endParaRPr lang="en-US" sz="1300" dirty="0" smtClean="0"/>
              </a:p>
              <a:p>
                <a:r>
                  <a:rPr lang="en-US" dirty="0" smtClean="0"/>
                  <a:t>Typically we 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</m:oMath>
                </a14:m>
                <a:r>
                  <a:rPr lang="en-US" dirty="0" smtClean="0"/>
                  <a:t> to denote the set of all frequent </a:t>
                </a:r>
                <a:r>
                  <a:rPr lang="en-US" dirty="0" err="1" smtClean="0"/>
                  <a:t>itemsets</a:t>
                </a:r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to denote the set of all frequent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-itemset.</a:t>
                </a:r>
              </a:p>
              <a:p>
                <a:endParaRPr lang="en-US" sz="1300" dirty="0" smtClean="0"/>
              </a:p>
              <a:p>
                <a:r>
                  <a:rPr lang="en-US" dirty="0" smtClean="0"/>
                  <a:t>An association rule is an expression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 are </a:t>
                </a:r>
                <a:r>
                  <a:rPr lang="en-US" dirty="0" err="1" smtClean="0"/>
                  <a:t>itemsets</a:t>
                </a:r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∩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=∅</m:t>
                    </m:r>
                  </m:oMath>
                </a14:m>
                <a:endParaRPr lang="en-US" b="0" dirty="0" smtClean="0"/>
              </a:p>
              <a:p>
                <a:endParaRPr lang="en-US" sz="1100" dirty="0" smtClean="0"/>
              </a:p>
              <a:p>
                <a:r>
                  <a:rPr lang="en-US" dirty="0" smtClean="0"/>
                  <a:t>The support of a rule is defined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sup</m:t>
                    </m:r>
                    <m:r>
                      <a:rPr lang="en-US" b="0" i="1" smtClean="0">
                        <a:latin typeface="Cambria Math"/>
                      </a:rPr>
                      <m:t>⁡(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∪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. A rule is frequent if its support is higher that the </a:t>
                </a:r>
                <a:r>
                  <a:rPr lang="en-US" dirty="0" err="1" smtClean="0"/>
                  <a:t>minsup</a:t>
                </a:r>
                <a:endParaRPr lang="en-US" dirty="0" smtClean="0"/>
              </a:p>
              <a:p>
                <a:endParaRPr lang="en-US" sz="1100" dirty="0" smtClean="0"/>
              </a:p>
              <a:p>
                <a:r>
                  <a:rPr lang="en-US" dirty="0" smtClean="0"/>
                  <a:t>The confidence of a rule is defined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𝑐𝑜𝑛𝑓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  <m:r>
                          <a:rPr lang="en-US" b="0" i="1" smtClean="0">
                            <a:latin typeface="Cambria Math"/>
                          </a:rPr>
                          <m:t>⇒</m:t>
                        </m:r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  <m:r>
                          <a:rPr lang="en-US" b="0" i="1" smtClean="0">
                            <a:latin typeface="Cambria Math"/>
                          </a:rPr>
                          <m:t> ∧  </m:t>
                        </m:r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sup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∪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𝐵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/>
                          </a:rPr>
                          <m:t>/|</m:t>
                        </m:r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sup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/>
                          </a:rPr>
                          <m:t>/|</m:t>
                        </m:r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sup</m:t>
                        </m:r>
                        <m:r>
                          <a:rPr lang="en-US" b="0" i="1" smtClean="0">
                            <a:latin typeface="Cambria Math"/>
                          </a:rPr>
                          <m:t>⁡(</m:t>
                        </m:r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  <m:r>
                          <a:rPr lang="en-US" b="0" i="1" smtClean="0">
                            <a:latin typeface="Cambria Math"/>
                          </a:rPr>
                          <m:t>∪</m:t>
                        </m:r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sup</m:t>
                        </m:r>
                        <m:r>
                          <a:rPr lang="en-US" b="0" i="1" smtClean="0">
                            <a:latin typeface="Cambria Math"/>
                          </a:rPr>
                          <m:t>⁡(</m:t>
                        </m:r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endParaRPr lang="en-US" sz="2000" dirty="0" smtClean="0"/>
              </a:p>
              <a:p>
                <a:pPr lvl="1"/>
                <a:r>
                  <a:rPr lang="en-US" dirty="0" smtClean="0"/>
                  <a:t>A rule is confident if its confidence is higher than the minimum confidence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29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4632959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524000"/>
            <a:ext cx="2681056" cy="2198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038600"/>
            <a:ext cx="673417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57400" y="60960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Frequent </a:t>
            </a:r>
            <a:r>
              <a:rPr lang="en-US" dirty="0" err="1" smtClean="0"/>
              <a:t>itemsets</a:t>
            </a:r>
            <a:r>
              <a:rPr lang="en-US" dirty="0" smtClean="0"/>
              <a:t> with </a:t>
            </a:r>
            <a:r>
              <a:rPr lang="en-US" dirty="0" err="1" smtClean="0"/>
              <a:t>minsup</a:t>
            </a:r>
            <a:r>
              <a:rPr lang="en-US" dirty="0" smtClean="0"/>
              <a:t> =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63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for itemset mining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114800" cy="45259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Brute-force method</a:t>
                </a:r>
              </a:p>
              <a:p>
                <a:pPr lvl="1"/>
                <a:r>
                  <a:rPr lang="en-US" dirty="0" smtClean="0"/>
                  <a:t>If the dataset contain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distinct items there can be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 smtClean="0"/>
                  <a:t> possible </a:t>
                </a:r>
                <a:r>
                  <a:rPr lang="en-US" dirty="0" err="1" smtClean="0"/>
                  <a:t>itemsets</a:t>
                </a:r>
                <a:endParaRPr lang="en-US" dirty="0"/>
              </a:p>
              <a:p>
                <a:pPr lvl="1"/>
                <a:endParaRPr lang="en-US" sz="1900" dirty="0" smtClean="0"/>
              </a:p>
              <a:p>
                <a:pPr lvl="1"/>
                <a:r>
                  <a:rPr lang="en-US" dirty="0" smtClean="0"/>
                  <a:t>So, we simply check which of those </a:t>
                </a:r>
                <a:r>
                  <a:rPr lang="en-US" dirty="0" err="1" smtClean="0"/>
                  <a:t>itemsets</a:t>
                </a:r>
                <a:r>
                  <a:rPr lang="en-US" dirty="0" smtClean="0"/>
                  <a:t> has support value higher than </a:t>
                </a:r>
                <a:r>
                  <a:rPr lang="en-US" dirty="0" err="1" smtClean="0"/>
                  <a:t>minsup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114800" cy="4525963"/>
              </a:xfrm>
              <a:blipFill rotWithShape="1">
                <a:blip r:embed="rId2"/>
                <a:stretch>
                  <a:fillRect l="-2963" t="-2695" r="-3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092171"/>
            <a:ext cx="3910012" cy="3269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52800" y="60198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Practically infeasible!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94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important observation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Apriori Principle</a:t>
                </a:r>
              </a:p>
              <a:p>
                <a:pPr lvl="1"/>
                <a:endParaRPr lang="en-US" sz="1300" dirty="0" smtClean="0"/>
              </a:p>
              <a:p>
                <a:pPr lvl="1"/>
                <a:r>
                  <a:rPr lang="en-US" dirty="0" smtClean="0"/>
                  <a:t>If an itemset is frequent, then all of its subset must also be frequent</a:t>
                </a:r>
              </a:p>
              <a:p>
                <a:pPr lvl="1"/>
                <a:endParaRPr lang="en-US" sz="1400" dirty="0" smtClean="0"/>
              </a:p>
              <a:p>
                <a:pPr lvl="1"/>
                <a:r>
                  <a:rPr lang="en-US" dirty="0" smtClean="0"/>
                  <a:t>If an itemset is infrequent, then all of its superset is also infrequent</a:t>
                </a:r>
              </a:p>
              <a:p>
                <a:pPr lvl="1"/>
                <a:endParaRPr lang="en-US" sz="1300" dirty="0" smtClean="0"/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⊂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sup</m:t>
                        </m:r>
                      </m:fName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/>
                      </a:rPr>
                      <m:t>≥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sup</m:t>
                    </m:r>
                    <m:r>
                      <a:rPr lang="en-US" b="0" i="1" dirty="0" smtClean="0">
                        <a:latin typeface="Cambria Math"/>
                      </a:rPr>
                      <m:t>⁡(</m:t>
                    </m:r>
                    <m:r>
                      <a:rPr lang="en-US" b="0" i="1" dirty="0" smtClean="0">
                        <a:latin typeface="Cambria Math"/>
                      </a:rPr>
                      <m:t>𝐵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, this is called anti-monotone property</a:t>
                </a:r>
              </a:p>
              <a:p>
                <a:endParaRPr lang="en-US" sz="1600" dirty="0" smtClean="0"/>
              </a:p>
              <a:p>
                <a:r>
                  <a:rPr lang="en-US" dirty="0" smtClean="0"/>
                  <a:t>Efficient algorithm can be generated for mining interesting pattern where the interestingness measure is anti-monotone</a:t>
                </a:r>
              </a:p>
              <a:p>
                <a:pPr lvl="2"/>
                <a:endParaRPr lang="en-US" dirty="0" smtClean="0"/>
              </a:p>
              <a:p>
                <a:pPr lvl="2"/>
                <a:r>
                  <a:rPr lang="en-US" dirty="0" smtClean="0"/>
                  <a:t>Although support is anti-monotone, confidence is not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37" t="-2426" b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427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efficient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Follow a candidate generation-and-test approach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Generate all frequent 1-itemset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=2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Generate all candidate </a:t>
                </a:r>
                <a:r>
                  <a:rPr lang="en-US" dirty="0" err="1" smtClean="0"/>
                  <a:t>itemsets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 smtClean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For each itemset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endParaRPr lang="en-US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 </a:t>
                </a:r>
                <a:r>
                  <a:rPr lang="en-US" dirty="0" smtClean="0"/>
                  <a:t>   if frequent, insert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++, </m:t>
                    </m:r>
                  </m:oMath>
                </a14:m>
                <a:r>
                  <a:rPr lang="en-US" dirty="0" smtClean="0"/>
                  <a:t>Go to line 3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613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Step 3 is called candidate generation, and step 5 is called support counting </a:t>
            </a:r>
          </a:p>
          <a:p>
            <a:endParaRPr lang="en-US" sz="1900" dirty="0" smtClean="0"/>
          </a:p>
          <a:p>
            <a:r>
              <a:rPr lang="en-US" dirty="0" smtClean="0"/>
              <a:t>Important</a:t>
            </a:r>
          </a:p>
          <a:p>
            <a:pPr lvl="1"/>
            <a:endParaRPr lang="en-US" sz="1900" dirty="0" smtClean="0"/>
          </a:p>
          <a:p>
            <a:pPr lvl="1"/>
            <a:r>
              <a:rPr lang="en-US" dirty="0" smtClean="0"/>
              <a:t>Generate all possible candidates (completeness)</a:t>
            </a:r>
          </a:p>
          <a:p>
            <a:endParaRPr lang="en-US" sz="2000" dirty="0" smtClean="0"/>
          </a:p>
          <a:p>
            <a:pPr lvl="1"/>
            <a:r>
              <a:rPr lang="en-US" dirty="0" smtClean="0"/>
              <a:t>Generate each candidate at most once (efficiency)</a:t>
            </a:r>
          </a:p>
          <a:p>
            <a:endParaRPr lang="en-US" sz="2400" dirty="0" smtClean="0"/>
          </a:p>
          <a:p>
            <a:pPr lvl="1"/>
            <a:r>
              <a:rPr lang="en-US" dirty="0" smtClean="0"/>
              <a:t>Generate the candidate in an order that helps efficient support counting (efficiency)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57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8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Lecture 7&amp;quot;&quot;/&gt;&lt;property id=&quot;20307&quot; value=&quot;256&quot;/&gt;&lt;/object&gt;&lt;object type=&quot;3&quot; unique_id=&quot;10004&quot;&gt;&lt;property id=&quot;20148&quot; value=&quot;5&quot;/&gt;&lt;property id=&quot;20300&quot; value=&quot;Slide 2 - &amp;quot;Frequent Itemsets&amp;quot;&quot;/&gt;&lt;property id=&quot;20307&quot; value=&quot;257&quot;/&gt;&lt;/object&gt;&lt;object type=&quot;3&quot; unique_id=&quot;10005&quot;&gt;&lt;property id=&quot;20148&quot; value=&quot;5&quot;/&gt;&lt;property id=&quot;20300&quot; value=&quot;Slide 3 - &amp;quot;Foundations&amp;quot;&quot;/&gt;&lt;property id=&quot;20307&quot; value=&quot;258&quot;/&gt;&lt;/object&gt;&lt;object type=&quot;3&quot; unique_id=&quot;10006&quot;&gt;&lt;property id=&quot;20148&quot; value=&quot;5&quot;/&gt;&lt;property id=&quot;20300&quot; value=&quot;Slide 4 - &amp;quot;Foundation (cont.)&amp;quot;&quot;/&gt;&lt;property id=&quot;20307&quot; value=&quot;259&quot;/&gt;&lt;/object&gt;&lt;object type=&quot;3&quot; unique_id=&quot;10007&quot;&gt;&lt;property id=&quot;20148&quot; value=&quot;5&quot;/&gt;&lt;property id=&quot;20300&quot; value=&quot;Slide 5 - &amp;quot;Dataset Example&amp;quot;&quot;/&gt;&lt;property id=&quot;20307&quot; value=&quot;260&quot;/&gt;&lt;/object&gt;&lt;object type=&quot;3&quot; unique_id=&quot;10008&quot;&gt;&lt;property id=&quot;20148&quot; value=&quot;5&quot;/&gt;&lt;property id=&quot;20300&quot; value=&quot;Slide 6 - &amp;quot;Algorithm for itemset mining&amp;quot;&quot;/&gt;&lt;property id=&quot;20307&quot; value=&quot;261&quot;/&gt;&lt;/object&gt;&lt;object type=&quot;3&quot; unique_id=&quot;10009&quot;&gt;&lt;property id=&quot;20148&quot; value=&quot;5&quot;/&gt;&lt;property id=&quot;20300&quot; value=&quot;Slide 7 - &amp;quot;Some important observation&amp;quot;&quot;/&gt;&lt;property id=&quot;20307&quot; value=&quot;262&quot;/&gt;&lt;/object&gt;&lt;object type=&quot;3&quot; unique_id=&quot;10010&quot;&gt;&lt;property id=&quot;20148&quot; value=&quot;5&quot;/&gt;&lt;property id=&quot;20300&quot; value=&quot;Slide 8 - &amp;quot;An efficient algorithm&amp;quot;&quot;/&gt;&lt;property id=&quot;20307&quot; value=&quot;263&quot;/&gt;&lt;/object&gt;&lt;object type=&quot;3&quot; unique_id=&quot;10011&quot;&gt;&lt;property id=&quot;20148&quot; value=&quot;5&quot;/&gt;&lt;property id=&quot;20300&quot; value=&quot;Slide 9 - &amp;quot;Algorithm (cont.)&amp;quot;&quot;/&gt;&lt;property id=&quot;20307&quot; value=&quot;264&quot;/&gt;&lt;/object&gt;&lt;object type=&quot;3&quot; unique_id=&quot;10012&quot;&gt;&lt;property id=&quot;20148&quot; value=&quot;5&quot;/&gt;&lt;property id=&quot;20300&quot; value=&quot;Slide 10 - &amp;quot;Itemset Lattice&amp;quot;&quot;/&gt;&lt;property id=&quot;20307&quot; value=&quot;265&quot;/&gt;&lt;/object&gt;&lt;object type=&quot;3&quot; unique_id=&quot;10013&quot;&gt;&lt;property id=&quot;20148&quot; value=&quot;5&quot;/&gt;&lt;property id=&quot;20300&quot; value=&quot;Slide 11 - &amp;quot;Prefix search tree&amp;quot;&quot;/&gt;&lt;property id=&quot;20307&quot; value=&quot;266&quot;/&gt;&lt;/object&gt;&lt;object type=&quot;3&quot; unique_id=&quot;10014&quot;&gt;&lt;property id=&quot;20148&quot; value=&quot;5&quot;/&gt;&lt;property id=&quot;20300&quot; value=&quot;Slide 12 - &amp;quot;Apriori algorithm&amp;quot;&quot;/&gt;&lt;property id=&quot;20307&quot; value=&quot;267&quot;/&gt;&lt;/object&gt;&lt;object type=&quot;3&quot; unique_id=&quot;10015&quot;&gt;&lt;property id=&quot;20148&quot; value=&quot;5&quot;/&gt;&lt;property id=&quot;20300&quot; value=&quot;Slide 13 - &amp;quot;Apriori Algorithm&amp;quot;&quot;/&gt;&lt;property id=&quot;20307&quot; value=&quot;268&quot;/&gt;&lt;/object&gt;&lt;object type=&quot;3&quot; unique_id=&quot;10016&quot;&gt;&lt;property id=&quot;20148&quot; value=&quot;5&quot;/&gt;&lt;property id=&quot;20300&quot; value=&quot;Slide 14 - &amp;quot;Eclat Algorithm&amp;quot;&quot;/&gt;&lt;property id=&quot;20307&quot; value=&quot;269&quot;/&gt;&lt;/object&gt;&lt;object type=&quot;3&quot; unique_id=&quot;10017&quot;&gt;&lt;property id=&quot;20148&quot; value=&quot;5&quot;/&gt;&lt;property id=&quot;20300&quot; value=&quot;Slide 15 - &amp;quot;Eclat Example&amp;quot;&quot;/&gt;&lt;property id=&quot;20307&quot; value=&quot;270&quot;/&gt;&lt;/object&gt;&lt;object type=&quot;3&quot; unique_id=&quot;10018&quot;&gt;&lt;property id=&quot;20148&quot; value=&quot;5&quot;/&gt;&lt;property id=&quot;20300&quot; value=&quot;Slide 16 - &amp;quot;Fp-Growth Algorithm&amp;quot;&quot;/&gt;&lt;property id=&quot;20307&quot; value=&quot;271&quot;/&gt;&lt;/object&gt;&lt;object type=&quot;3&quot; unique_id=&quot;10019&quot;&gt;&lt;property id=&quot;20148&quot; value=&quot;5&quot;/&gt;&lt;property id=&quot;20300&quot; value=&quot;Slide 17 - &amp;quot;Fp-Growth example&amp;quot;&quot;/&gt;&lt;property id=&quot;20307&quot; value=&quot;272&quot;/&gt;&lt;/object&gt;&lt;object type=&quot;3&quot; unique_id=&quot;10020&quot;&gt;&lt;property id=&quot;20148&quot; value=&quot;5&quot;/&gt;&lt;property id=&quot;20300&quot; value=&quot;Slide 18 - &amp;quot;Projection of Fp-growth algorithm&amp;quot;&quot;/&gt;&lt;property id=&quot;20307&quot; value=&quot;273&quot;/&gt;&lt;/object&gt;&lt;/object&gt;&lt;object type=&quot;8&quot; unique_id=&quot;10040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347</Words>
  <Application>Microsoft Office PowerPoint</Application>
  <PresentationFormat>On-screen Show (4:3)</PresentationFormat>
  <Paragraphs>105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Cambria Math</vt:lpstr>
      <vt:lpstr>Courier New</vt:lpstr>
      <vt:lpstr>Office Theme</vt:lpstr>
      <vt:lpstr>Itemset Mining</vt:lpstr>
      <vt:lpstr>Frequent Itemsets</vt:lpstr>
      <vt:lpstr>Foundations</vt:lpstr>
      <vt:lpstr>Foundation (cont.)</vt:lpstr>
      <vt:lpstr>Dataset Example</vt:lpstr>
      <vt:lpstr>Algorithm for itemset mining</vt:lpstr>
      <vt:lpstr>Some important observation</vt:lpstr>
      <vt:lpstr>An efficient algorithm</vt:lpstr>
      <vt:lpstr>Algorithm (cont.)</vt:lpstr>
      <vt:lpstr>Itemset Lattice</vt:lpstr>
      <vt:lpstr>Prefix search tree</vt:lpstr>
      <vt:lpstr>Apriori algorithm</vt:lpstr>
      <vt:lpstr>Apriori Algorithm</vt:lpstr>
      <vt:lpstr>Eclat Algorithm</vt:lpstr>
      <vt:lpstr>Eclat Example</vt:lpstr>
      <vt:lpstr>Fp-Growth Algorithm</vt:lpstr>
      <vt:lpstr>Fp-Growth example</vt:lpstr>
      <vt:lpstr>Projection of Fp-growth algorithm</vt:lpstr>
      <vt:lpstr>Projection (cont.)</vt:lpstr>
      <vt:lpstr>Generating Association rules</vt:lpstr>
      <vt:lpstr>Pseudocode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alhasan</dc:creator>
  <cp:lastModifiedBy>Mohammad Hasan</cp:lastModifiedBy>
  <cp:revision>32</cp:revision>
  <dcterms:created xsi:type="dcterms:W3CDTF">2012-09-11T15:16:03Z</dcterms:created>
  <dcterms:modified xsi:type="dcterms:W3CDTF">2013-09-16T21:18:44Z</dcterms:modified>
</cp:coreProperties>
</file>