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116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E15215-C663-4F78-B158-BBC0FDF4DE5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229414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15215-C663-4F78-B158-BBC0FDF4DE5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162150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15215-C663-4F78-B158-BBC0FDF4DE5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8131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15215-C663-4F78-B158-BBC0FDF4DE5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105162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15215-C663-4F78-B158-BBC0FDF4DE5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312367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E15215-C663-4F78-B158-BBC0FDF4DE59}"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199912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E15215-C663-4F78-B158-BBC0FDF4DE59}"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52597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E15215-C663-4F78-B158-BBC0FDF4DE59}"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73654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15215-C663-4F78-B158-BBC0FDF4DE59}"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4078919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15215-C663-4F78-B158-BBC0FDF4DE59}"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250107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15215-C663-4F78-B158-BBC0FDF4DE59}"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FC222-4E5F-473F-8FBC-25B641304BAB}" type="slidenum">
              <a:rPr lang="en-US" smtClean="0"/>
              <a:t>‹#›</a:t>
            </a:fld>
            <a:endParaRPr lang="en-US"/>
          </a:p>
        </p:txBody>
      </p:sp>
    </p:spTree>
    <p:extLst>
      <p:ext uri="{BB962C8B-B14F-4D97-AF65-F5344CB8AC3E}">
        <p14:creationId xmlns:p14="http://schemas.microsoft.com/office/powerpoint/2010/main" val="106685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15215-C663-4F78-B158-BBC0FDF4DE59}" type="datetimeFigureOut">
              <a:rPr lang="en-US" smtClean="0"/>
              <a:t>4/24/2017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FC222-4E5F-473F-8FBC-25B641304BAB}" type="slidenum">
              <a:rPr lang="en-US" smtClean="0"/>
              <a:t>‹#›</a:t>
            </a:fld>
            <a:endParaRPr lang="en-US"/>
          </a:p>
        </p:txBody>
      </p:sp>
    </p:spTree>
    <p:extLst>
      <p:ext uri="{BB962C8B-B14F-4D97-AF65-F5344CB8AC3E}">
        <p14:creationId xmlns:p14="http://schemas.microsoft.com/office/powerpoint/2010/main" val="3772421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 Selection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993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feature selection is needed?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Generally, the more the features, the better the performance</a:t>
            </a:r>
          </a:p>
          <a:p>
            <a:endParaRPr lang="en-US" dirty="0" smtClean="0"/>
          </a:p>
          <a:p>
            <a:r>
              <a:rPr lang="en-US" dirty="0" smtClean="0"/>
              <a:t>This is true as long as the newly added feature has some correlation with the class label (useful feature), but it is not correlated with another feature already being used (non-redundant).</a:t>
            </a:r>
          </a:p>
          <a:p>
            <a:endParaRPr lang="en-US" dirty="0" smtClean="0"/>
          </a:p>
          <a:p>
            <a:r>
              <a:rPr lang="en-US" dirty="0" smtClean="0"/>
              <a:t>Feature Selection methods are used for removing unnecessary or redundant features. </a:t>
            </a:r>
          </a:p>
          <a:p>
            <a:endParaRPr lang="en-US" dirty="0" smtClean="0"/>
          </a:p>
          <a:p>
            <a:r>
              <a:rPr lang="en-US" dirty="0" smtClean="0"/>
              <a:t>Some classification methods are immune to the adverse affect of unnecessary and redundant features (say, SVM)</a:t>
            </a:r>
          </a:p>
          <a:p>
            <a:endParaRPr lang="en-US" dirty="0" smtClean="0"/>
          </a:p>
          <a:p>
            <a:r>
              <a:rPr lang="en-US" dirty="0" smtClean="0"/>
              <a:t>On the other hand, some are poor, for example k-NN based method</a:t>
            </a:r>
          </a:p>
          <a:p>
            <a:endParaRPr lang="en-US" dirty="0" smtClean="0"/>
          </a:p>
          <a:p>
            <a:r>
              <a:rPr lang="en-US" dirty="0" smtClean="0"/>
              <a:t>Feature selection should generally be considered for any method that computes some sort of distance between instances.</a:t>
            </a:r>
            <a:endParaRPr lang="en-US" dirty="0"/>
          </a:p>
        </p:txBody>
      </p:sp>
    </p:spTree>
    <p:extLst>
      <p:ext uri="{BB962C8B-B14F-4D97-AF65-F5344CB8AC3E}">
        <p14:creationId xmlns:p14="http://schemas.microsoft.com/office/powerpoint/2010/main" val="302618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Approaches</a:t>
            </a:r>
            <a:endParaRPr lang="en-US" dirty="0"/>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r>
              <a:rPr lang="en-US" dirty="0" smtClean="0"/>
              <a:t>An exhaustive approach is to find the performance (say, error rate) of all subset of features and then choose the best one</a:t>
            </a:r>
          </a:p>
          <a:p>
            <a:pPr lvl="1"/>
            <a:r>
              <a:rPr lang="en-US" dirty="0" smtClean="0"/>
              <a:t>Infeasible, because the cost is exponential to the number of features</a:t>
            </a:r>
          </a:p>
          <a:p>
            <a:pPr lvl="1"/>
            <a:r>
              <a:rPr lang="en-US" dirty="0" smtClean="0"/>
              <a:t>So, some form of search algorithm needs to be used to greedily search over the space of feature subset.</a:t>
            </a:r>
          </a:p>
          <a:p>
            <a:endParaRPr lang="en-US" sz="1900" dirty="0" smtClean="0"/>
          </a:p>
          <a:p>
            <a:r>
              <a:rPr lang="en-US" dirty="0" smtClean="0"/>
              <a:t>Filter Methods</a:t>
            </a:r>
          </a:p>
          <a:p>
            <a:pPr lvl="1"/>
            <a:r>
              <a:rPr lang="en-US" dirty="0" smtClean="0"/>
              <a:t>In this method a feature or a subset of features are evaluated with a class-sensitive discriminative score</a:t>
            </a:r>
          </a:p>
          <a:p>
            <a:pPr lvl="1"/>
            <a:r>
              <a:rPr lang="en-US" dirty="0" smtClean="0"/>
              <a:t>Filter method can be used to find score of a single feature, but using multiple features together accounts for redundant features.</a:t>
            </a:r>
          </a:p>
          <a:p>
            <a:endParaRPr lang="en-US" sz="1300" dirty="0" smtClean="0"/>
          </a:p>
          <a:p>
            <a:r>
              <a:rPr lang="en-US" dirty="0" smtClean="0"/>
              <a:t>Wrapper Method</a:t>
            </a:r>
          </a:p>
          <a:p>
            <a:pPr lvl="1"/>
            <a:r>
              <a:rPr lang="en-US" dirty="0" smtClean="0"/>
              <a:t>It uses a model to score feature subsets. Each new subset is used to train a model, and then the model is used on an unseen dataset. The performance of the model gives the score of that feature subset.</a:t>
            </a:r>
          </a:p>
          <a:p>
            <a:pPr lvl="1"/>
            <a:r>
              <a:rPr lang="en-US" dirty="0" smtClean="0"/>
              <a:t>It is costly but usually better than the Filter based methods.</a:t>
            </a:r>
          </a:p>
          <a:p>
            <a:endParaRPr lang="en-US" sz="1600" dirty="0" smtClean="0"/>
          </a:p>
          <a:p>
            <a:r>
              <a:rPr lang="en-US" dirty="0" smtClean="0"/>
              <a:t>For both Filter and Wrapper method, a greedy search approach can be used.</a:t>
            </a:r>
          </a:p>
          <a:p>
            <a:pPr lvl="1"/>
            <a:r>
              <a:rPr lang="en-US" dirty="0" smtClean="0"/>
              <a:t>Greedy forward selection or greedy backward elimination are used popularly.</a:t>
            </a:r>
          </a:p>
          <a:p>
            <a:pPr lvl="1"/>
            <a:r>
              <a:rPr lang="en-US" dirty="0" smtClean="0"/>
              <a:t>For both of the above methods, once a feature is selected (or rejected) that decision is permanent</a:t>
            </a:r>
          </a:p>
          <a:p>
            <a:endParaRPr lang="en-US" dirty="0"/>
          </a:p>
        </p:txBody>
      </p:sp>
    </p:spTree>
    <p:extLst>
      <p:ext uri="{BB962C8B-B14F-4D97-AF65-F5344CB8AC3E}">
        <p14:creationId xmlns:p14="http://schemas.microsoft.com/office/powerpoint/2010/main" val="115607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score of single variable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r>
                  <a:rPr lang="en-US" dirty="0" smtClean="0"/>
                  <a:t>Gini Index</a:t>
                </a:r>
              </a:p>
              <a:p>
                <a:pPr lvl="1"/>
                <a:endParaRPr lang="en-US" dirty="0" smtClean="0"/>
              </a:p>
              <a:p>
                <a:pPr lvl="1"/>
                <a:r>
                  <a:rPr lang="en-US" dirty="0" smtClean="0"/>
                  <a:t>Usually, used for the categorical variable, but can easily be used for other attributes by discretization </a:t>
                </a:r>
              </a:p>
              <a:p>
                <a:pPr lvl="1"/>
                <a:endParaRPr lang="en-US" dirty="0" smtClean="0"/>
              </a:p>
              <a:p>
                <a:pPr lvl="1"/>
                <a:r>
                  <a:rPr lang="en-US" dirty="0" smtClean="0"/>
                  <a:t>Say,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a14:m>
                <a:r>
                  <a:rPr lang="en-US" dirty="0" smtClean="0"/>
                  <a:t> is the value of an attribute, </a:t>
                </a:r>
                <a14:m>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=1−</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oMath>
                </a14:m>
                <a:r>
                  <a:rPr lang="en-US" dirty="0" smtClean="0"/>
                  <a:t> (</a:t>
                </a:r>
                <a14:m>
                  <m:oMath xmlns:m="http://schemas.openxmlformats.org/officeDocument/2006/math">
                    <m:r>
                      <a:rPr lang="en-US" b="0" i="1" dirty="0" smtClean="0">
                        <a:latin typeface="Cambria Math" panose="02040503050406030204" pitchFamily="18" charset="0"/>
                      </a:rPr>
                      <m:t>𝑖</m:t>
                    </m:r>
                  </m:oMath>
                </a14:m>
                <a:r>
                  <a:rPr lang="en-US" dirty="0" smtClean="0"/>
                  <a:t> value is the class label, which runs from 1 to </a:t>
                </a:r>
                <a14:m>
                  <m:oMath xmlns:m="http://schemas.openxmlformats.org/officeDocument/2006/math">
                    <m:r>
                      <a:rPr lang="en-US" i="1" dirty="0" smtClean="0">
                        <a:latin typeface="Cambria Math" panose="02040503050406030204" pitchFamily="18" charset="0"/>
                      </a:rPr>
                      <m:t>𝑘</m:t>
                    </m:r>
                  </m:oMath>
                </a14:m>
                <a:r>
                  <a:rPr lang="en-US" dirty="0" smtClean="0"/>
                  <a:t>)</a:t>
                </a:r>
              </a:p>
              <a:p>
                <a:pPr lvl="1"/>
                <a:endParaRPr lang="en-US" dirty="0" smtClean="0"/>
              </a:p>
              <a:p>
                <a:pPr lvl="1"/>
                <a:r>
                  <a:rPr lang="en-US" dirty="0" smtClean="0"/>
                  <a:t>When different classes are uniformly distributed for a given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a14:m>
                <a:r>
                  <a:rPr lang="en-US" dirty="0" smtClean="0"/>
                  <a:t>,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smtClean="0"/>
                  <a:t> is equal to </a:t>
                </a:r>
                <a14:m>
                  <m:oMath xmlns:m="http://schemas.openxmlformats.org/officeDocument/2006/math">
                    <m:r>
                      <a:rPr lang="en-US" i="1" dirty="0" smtClean="0">
                        <a:latin typeface="Cambria Math" panose="02040503050406030204" pitchFamily="18" charset="0"/>
                      </a:rPr>
                      <m:t>1−</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𝑘</m:t>
                        </m:r>
                      </m:den>
                    </m:f>
                  </m:oMath>
                </a14:m>
                <a:r>
                  <a:rPr lang="en-US" dirty="0" smtClean="0"/>
                  <a:t>. On the other hand if all belongs to the same class the value is 0.</a:t>
                </a:r>
              </a:p>
              <a:p>
                <a:pPr lvl="1"/>
                <a:endParaRPr lang="en-US" dirty="0" smtClean="0"/>
              </a:p>
              <a:p>
                <a:pPr lvl="1"/>
                <a:r>
                  <a:rPr lang="en-US" dirty="0" smtClean="0"/>
                  <a:t>The smaller the value of Gini index, the better the attribute is.</a:t>
                </a:r>
              </a:p>
              <a:p>
                <a:pPr lvl="1"/>
                <a:endParaRPr lang="en-US" dirty="0" smtClean="0"/>
              </a:p>
              <a:p>
                <a:pPr lvl="1"/>
                <a:r>
                  <a:rPr lang="en-US" dirty="0" smtClean="0"/>
                  <a:t>We can take the weighted average over different attribute values to compute the Gini index for an attribute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𝑟</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num>
                          <m:den>
                            <m:r>
                              <a:rPr lang="en-US" b="0" i="1" smtClean="0">
                                <a:latin typeface="Cambria Math" panose="02040503050406030204" pitchFamily="18" charset="0"/>
                              </a:rPr>
                              <m:t>𝑛</m:t>
                            </m:r>
                          </m:den>
                        </m:f>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2022" b="-12534"/>
                </a:stretch>
              </a:blipFill>
            </p:spPr>
            <p:txBody>
              <a:bodyPr/>
              <a:lstStyle/>
              <a:p>
                <a:r>
                  <a:rPr lang="en-US">
                    <a:noFill/>
                  </a:rPr>
                  <a:t> </a:t>
                </a:r>
              </a:p>
            </p:txBody>
          </p:sp>
        </mc:Fallback>
      </mc:AlternateContent>
    </p:spTree>
    <p:extLst>
      <p:ext uri="{BB962C8B-B14F-4D97-AF65-F5344CB8AC3E}">
        <p14:creationId xmlns:p14="http://schemas.microsoft.com/office/powerpoint/2010/main" val="113940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of Single Variable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t>Odds Ratio</a:t>
                </a:r>
              </a:p>
              <a:p>
                <a:pPr lvl="1"/>
                <a:endParaRPr lang="en-US" dirty="0" smtClean="0"/>
              </a:p>
              <a:p>
                <a:pPr lvl="1"/>
                <a:r>
                  <a:rPr lang="en-US" dirty="0" smtClean="0"/>
                  <a:t>This is not necessarily a feature selection method, but it can be used for feature selection for binary attributes for the case of two classes.</a:t>
                </a:r>
              </a:p>
              <a:p>
                <a:pPr lvl="1"/>
                <a:endParaRPr lang="en-US" dirty="0" smtClean="0"/>
              </a:p>
              <a:p>
                <a:pPr lvl="1"/>
                <a:r>
                  <a:rPr lang="en-US" dirty="0" smtClean="0"/>
                  <a:t>It provides a measure to quantify how strongly the presence or absence of a feature is associated with the label of a class.</a:t>
                </a:r>
              </a:p>
              <a:p>
                <a:pPr lvl="1"/>
                <a:endParaRPr lang="en-US" dirty="0" smtClean="0"/>
              </a:p>
              <a:p>
                <a:pPr lvl="1"/>
                <a:r>
                  <a:rPr lang="en-US" dirty="0" smtClean="0"/>
                  <a:t>Odds ratio is the ratio of the odds of a class given the variable value is 1 to the variable value is 0.</a:t>
                </a:r>
              </a:p>
              <a:p>
                <a:pPr lvl="1"/>
                <a:endParaRPr lang="en-US" dirty="0" smtClean="0"/>
              </a:p>
              <a:p>
                <a:pPr lvl="1"/>
                <a:r>
                  <a:rPr lang="en-US" dirty="0" smtClean="0"/>
                  <a:t>It is the ratio of the conditional probabilities: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e>
                        <m:r>
                          <a:rPr lang="en-US" b="0" i="1" smtClean="0">
                            <a:latin typeface="Cambria Math" panose="02040503050406030204" pitchFamily="18" charset="0"/>
                          </a:rPr>
                          <m:t>𝑋</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e>
                        <m:r>
                          <a:rPr lang="en-US" b="0" i="1" smtClean="0">
                            <a:latin typeface="Cambria Math" panose="02040503050406030204" pitchFamily="18" charset="0"/>
                          </a:rPr>
                          <m:t>𝑋</m:t>
                        </m:r>
                        <m:r>
                          <a:rPr lang="en-US" b="0" i="1" smtClean="0">
                            <a:latin typeface="Cambria Math" panose="02040503050406030204" pitchFamily="18" charset="0"/>
                          </a:rPr>
                          <m:t>=0</m:t>
                        </m:r>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37" t="-2561"/>
                </a:stretch>
              </a:blipFill>
            </p:spPr>
            <p:txBody>
              <a:bodyPr/>
              <a:lstStyle/>
              <a:p>
                <a:r>
                  <a:rPr lang="en-US">
                    <a:noFill/>
                  </a:rPr>
                  <a:t> </a:t>
                </a:r>
              </a:p>
            </p:txBody>
          </p:sp>
        </mc:Fallback>
      </mc:AlternateContent>
    </p:spTree>
    <p:extLst>
      <p:ext uri="{BB962C8B-B14F-4D97-AF65-F5344CB8AC3E}">
        <p14:creationId xmlns:p14="http://schemas.microsoft.com/office/powerpoint/2010/main" val="383290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Selection for Single Variable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Fisher’s Score</a:t>
                </a:r>
              </a:p>
              <a:p>
                <a:r>
                  <a:rPr lang="en-US" dirty="0" smtClean="0"/>
                  <a:t>Ratio of average interclass separation to the ratio of average </a:t>
                </a:r>
                <a:r>
                  <a:rPr lang="en-US" dirty="0" err="1" smtClean="0"/>
                  <a:t>intraclass</a:t>
                </a:r>
                <a:r>
                  <a:rPr lang="en-US" dirty="0" smtClean="0"/>
                  <a:t> separation</a:t>
                </a:r>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e>
                        </m:nary>
                      </m:num>
                      <m:den>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den>
                    </m:f>
                  </m:oMath>
                </a14:m>
                <a:endParaRPr lang="en-US" b="0"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b="0" dirty="0" smtClean="0"/>
                  <a:t> fraction of data points belonging to class </a:t>
                </a:r>
                <a:r>
                  <a:rPr lang="en-US" b="0" dirty="0" err="1" smtClean="0"/>
                  <a:t>i</a:t>
                </a:r>
                <a:endParaRPr lang="en-US" b="0" dirty="0" smtClean="0"/>
              </a:p>
              <a:p>
                <a:pPr lvl="1"/>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oMath>
                </a14:m>
                <a:r>
                  <a:rPr lang="en-US" b="0" dirty="0" smtClean="0"/>
                  <a:t> The global mean of the attribute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b="0" dirty="0" smtClean="0"/>
                  <a:t> The mean of the attribute for class </a:t>
                </a:r>
                <a:r>
                  <a:rPr lang="en-US" b="0" smtClean="0"/>
                  <a:t>i</a:t>
                </a:r>
                <a:endParaRPr lang="en-US" b="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394142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464</Words>
  <Application>Microsoft Office PowerPoint</Application>
  <PresentationFormat>On-screen Show (4:3)</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Cambria Math</vt:lpstr>
      <vt:lpstr>Office Theme</vt:lpstr>
      <vt:lpstr>Feature Selection</vt:lpstr>
      <vt:lpstr>Why feature selection is needed?</vt:lpstr>
      <vt:lpstr>Feature Selection Approaches</vt:lpstr>
      <vt:lpstr>Feature score of single variable</vt:lpstr>
      <vt:lpstr>Feature Selection of Single Variable</vt:lpstr>
      <vt:lpstr>Feature Selection for Single Variable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dc:title>
  <dc:creator>alhasan</dc:creator>
  <cp:lastModifiedBy>Mohammad Hasan</cp:lastModifiedBy>
  <cp:revision>50</cp:revision>
  <dcterms:created xsi:type="dcterms:W3CDTF">2012-09-18T20:25:16Z</dcterms:created>
  <dcterms:modified xsi:type="dcterms:W3CDTF">2017-04-24T13:02:29Z</dcterms:modified>
</cp:coreProperties>
</file>