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80" r:id="rId11"/>
    <p:sldId id="289" r:id="rId12"/>
    <p:sldId id="290" r:id="rId13"/>
    <p:sldId id="267" r:id="rId14"/>
    <p:sldId id="287" r:id="rId15"/>
    <p:sldId id="291" r:id="rId16"/>
    <p:sldId id="292" r:id="rId17"/>
    <p:sldId id="293" r:id="rId18"/>
    <p:sldId id="295" r:id="rId19"/>
    <p:sldId id="296" r:id="rId20"/>
    <p:sldId id="297" r:id="rId21"/>
    <p:sldId id="300" r:id="rId22"/>
    <p:sldId id="301" r:id="rId23"/>
    <p:sldId id="302" r:id="rId24"/>
    <p:sldId id="288" r:id="rId25"/>
    <p:sldId id="30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46"/>
    <p:restoredTop sz="94679"/>
  </p:normalViewPr>
  <p:slideViewPr>
    <p:cSldViewPr>
      <p:cViewPr varScale="1">
        <p:scale>
          <a:sx n="127" d="100"/>
          <a:sy n="127" d="100"/>
        </p:scale>
        <p:origin x="1500"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680588-0B34-46B0-B327-5D8D4534308F}"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01A1F-7015-457C-AE5A-B4578D2E4005}" type="slidenum">
              <a:rPr lang="en-US" smtClean="0"/>
              <a:t>‹#›</a:t>
            </a:fld>
            <a:endParaRPr lang="en-US"/>
          </a:p>
        </p:txBody>
      </p:sp>
    </p:spTree>
    <p:extLst>
      <p:ext uri="{BB962C8B-B14F-4D97-AF65-F5344CB8AC3E}">
        <p14:creationId xmlns:p14="http://schemas.microsoft.com/office/powerpoint/2010/main" val="1725644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680588-0B34-46B0-B327-5D8D4534308F}"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01A1F-7015-457C-AE5A-B4578D2E4005}" type="slidenum">
              <a:rPr lang="en-US" smtClean="0"/>
              <a:t>‹#›</a:t>
            </a:fld>
            <a:endParaRPr lang="en-US"/>
          </a:p>
        </p:txBody>
      </p:sp>
    </p:spTree>
    <p:extLst>
      <p:ext uri="{BB962C8B-B14F-4D97-AF65-F5344CB8AC3E}">
        <p14:creationId xmlns:p14="http://schemas.microsoft.com/office/powerpoint/2010/main" val="3706294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680588-0B34-46B0-B327-5D8D4534308F}"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01A1F-7015-457C-AE5A-B4578D2E4005}" type="slidenum">
              <a:rPr lang="en-US" smtClean="0"/>
              <a:t>‹#›</a:t>
            </a:fld>
            <a:endParaRPr lang="en-US"/>
          </a:p>
        </p:txBody>
      </p:sp>
    </p:spTree>
    <p:extLst>
      <p:ext uri="{BB962C8B-B14F-4D97-AF65-F5344CB8AC3E}">
        <p14:creationId xmlns:p14="http://schemas.microsoft.com/office/powerpoint/2010/main" val="3814570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680588-0B34-46B0-B327-5D8D4534308F}"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01A1F-7015-457C-AE5A-B4578D2E4005}" type="slidenum">
              <a:rPr lang="en-US" smtClean="0"/>
              <a:t>‹#›</a:t>
            </a:fld>
            <a:endParaRPr lang="en-US"/>
          </a:p>
        </p:txBody>
      </p:sp>
    </p:spTree>
    <p:extLst>
      <p:ext uri="{BB962C8B-B14F-4D97-AF65-F5344CB8AC3E}">
        <p14:creationId xmlns:p14="http://schemas.microsoft.com/office/powerpoint/2010/main" val="3010325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680588-0B34-46B0-B327-5D8D4534308F}"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01A1F-7015-457C-AE5A-B4578D2E4005}" type="slidenum">
              <a:rPr lang="en-US" smtClean="0"/>
              <a:t>‹#›</a:t>
            </a:fld>
            <a:endParaRPr lang="en-US"/>
          </a:p>
        </p:txBody>
      </p:sp>
    </p:spTree>
    <p:extLst>
      <p:ext uri="{BB962C8B-B14F-4D97-AF65-F5344CB8AC3E}">
        <p14:creationId xmlns:p14="http://schemas.microsoft.com/office/powerpoint/2010/main" val="3766813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680588-0B34-46B0-B327-5D8D4534308F}" type="datetimeFigureOut">
              <a:rPr lang="en-US" smtClean="0"/>
              <a:t>3/29/2017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A01A1F-7015-457C-AE5A-B4578D2E4005}" type="slidenum">
              <a:rPr lang="en-US" smtClean="0"/>
              <a:t>‹#›</a:t>
            </a:fld>
            <a:endParaRPr lang="en-US"/>
          </a:p>
        </p:txBody>
      </p:sp>
    </p:spTree>
    <p:extLst>
      <p:ext uri="{BB962C8B-B14F-4D97-AF65-F5344CB8AC3E}">
        <p14:creationId xmlns:p14="http://schemas.microsoft.com/office/powerpoint/2010/main" val="1759829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680588-0B34-46B0-B327-5D8D4534308F}" type="datetimeFigureOut">
              <a:rPr lang="en-US" smtClean="0"/>
              <a:t>3/29/2017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A01A1F-7015-457C-AE5A-B4578D2E4005}" type="slidenum">
              <a:rPr lang="en-US" smtClean="0"/>
              <a:t>‹#›</a:t>
            </a:fld>
            <a:endParaRPr lang="en-US"/>
          </a:p>
        </p:txBody>
      </p:sp>
    </p:spTree>
    <p:extLst>
      <p:ext uri="{BB962C8B-B14F-4D97-AF65-F5344CB8AC3E}">
        <p14:creationId xmlns:p14="http://schemas.microsoft.com/office/powerpoint/2010/main" val="72491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680588-0B34-46B0-B327-5D8D4534308F}" type="datetimeFigureOut">
              <a:rPr lang="en-US" smtClean="0"/>
              <a:t>3/29/2017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A01A1F-7015-457C-AE5A-B4578D2E4005}" type="slidenum">
              <a:rPr lang="en-US" smtClean="0"/>
              <a:t>‹#›</a:t>
            </a:fld>
            <a:endParaRPr lang="en-US"/>
          </a:p>
        </p:txBody>
      </p:sp>
    </p:spTree>
    <p:extLst>
      <p:ext uri="{BB962C8B-B14F-4D97-AF65-F5344CB8AC3E}">
        <p14:creationId xmlns:p14="http://schemas.microsoft.com/office/powerpoint/2010/main" val="1535322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80588-0B34-46B0-B327-5D8D4534308F}" type="datetimeFigureOut">
              <a:rPr lang="en-US" smtClean="0"/>
              <a:t>3/29/2017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A01A1F-7015-457C-AE5A-B4578D2E4005}" type="slidenum">
              <a:rPr lang="en-US" smtClean="0"/>
              <a:t>‹#›</a:t>
            </a:fld>
            <a:endParaRPr lang="en-US"/>
          </a:p>
        </p:txBody>
      </p:sp>
    </p:spTree>
    <p:extLst>
      <p:ext uri="{BB962C8B-B14F-4D97-AF65-F5344CB8AC3E}">
        <p14:creationId xmlns:p14="http://schemas.microsoft.com/office/powerpoint/2010/main" val="1229582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680588-0B34-46B0-B327-5D8D4534308F}" type="datetimeFigureOut">
              <a:rPr lang="en-US" smtClean="0"/>
              <a:t>3/29/2017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A01A1F-7015-457C-AE5A-B4578D2E4005}" type="slidenum">
              <a:rPr lang="en-US" smtClean="0"/>
              <a:t>‹#›</a:t>
            </a:fld>
            <a:endParaRPr lang="en-US"/>
          </a:p>
        </p:txBody>
      </p:sp>
    </p:spTree>
    <p:extLst>
      <p:ext uri="{BB962C8B-B14F-4D97-AF65-F5344CB8AC3E}">
        <p14:creationId xmlns:p14="http://schemas.microsoft.com/office/powerpoint/2010/main" val="3763951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680588-0B34-46B0-B327-5D8D4534308F}" type="datetimeFigureOut">
              <a:rPr lang="en-US" smtClean="0"/>
              <a:t>3/29/2017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A01A1F-7015-457C-AE5A-B4578D2E4005}" type="slidenum">
              <a:rPr lang="en-US" smtClean="0"/>
              <a:t>‹#›</a:t>
            </a:fld>
            <a:endParaRPr lang="en-US"/>
          </a:p>
        </p:txBody>
      </p:sp>
    </p:spTree>
    <p:extLst>
      <p:ext uri="{BB962C8B-B14F-4D97-AF65-F5344CB8AC3E}">
        <p14:creationId xmlns:p14="http://schemas.microsoft.com/office/powerpoint/2010/main" val="1279801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680588-0B34-46B0-B327-5D8D4534308F}" type="datetimeFigureOut">
              <a:rPr lang="en-US" smtClean="0"/>
              <a:t>3/29/2017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A01A1F-7015-457C-AE5A-B4578D2E4005}" type="slidenum">
              <a:rPr lang="en-US" smtClean="0"/>
              <a:t>‹#›</a:t>
            </a:fld>
            <a:endParaRPr lang="en-US"/>
          </a:p>
        </p:txBody>
      </p:sp>
    </p:spTree>
    <p:extLst>
      <p:ext uri="{BB962C8B-B14F-4D97-AF65-F5344CB8AC3E}">
        <p14:creationId xmlns:p14="http://schemas.microsoft.com/office/powerpoint/2010/main" val="623753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NULL"/></Relationships>
</file>

<file path=ppt/slides/_rels/slide2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Support Vector Machines</a:t>
            </a:r>
            <a:endParaRPr lang="en-US" dirty="0"/>
          </a:p>
        </p:txBody>
      </p:sp>
      <p:sp>
        <p:nvSpPr>
          <p:cNvPr id="3" name="Subtitle 2"/>
          <p:cNvSpPr>
            <a:spLocks noGrp="1"/>
          </p:cNvSpPr>
          <p:nvPr>
            <p:ph type="subTitle" idx="1"/>
          </p:nvPr>
        </p:nvSpPr>
        <p:spPr/>
        <p:txBody>
          <a:bodyPr/>
          <a:lstStyle/>
          <a:p>
            <a:r>
              <a:rPr lang="en-US" smtClean="0"/>
              <a:t>Chapter 21 </a:t>
            </a:r>
            <a:r>
              <a:rPr lang="en-US" dirty="0" smtClean="0"/>
              <a:t>(ZW)</a:t>
            </a:r>
            <a:endParaRPr lang="en-US" dirty="0"/>
          </a:p>
        </p:txBody>
      </p:sp>
    </p:spTree>
    <p:extLst>
      <p:ext uri="{BB962C8B-B14F-4D97-AF65-F5344CB8AC3E}">
        <p14:creationId xmlns:p14="http://schemas.microsoft.com/office/powerpoint/2010/main" val="2180922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 Optimization formulation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62500" lnSpcReduction="20000"/>
              </a:bodyPr>
              <a:lstStyle/>
              <a:p>
                <a:pPr marL="0" indent="0">
                  <a:buNone/>
                </a:pPr>
                <a:r>
                  <a:rPr lang="en-US" dirty="0" smtClean="0"/>
                  <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a:rPr>
                          <m:t>min</m:t>
                        </m:r>
                      </m:fName>
                      <m:e>
                        <m:r>
                          <a:rPr lang="en-US" b="0" i="1" smtClean="0">
                            <a:latin typeface="Cambria Math"/>
                          </a:rPr>
                          <m:t>    </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2</m:t>
                            </m:r>
                          </m:den>
                        </m:f>
                        <m:r>
                          <a:rPr lang="en-US" b="0" i="1" smtClean="0">
                            <a:latin typeface="Cambria Math"/>
                          </a:rPr>
                          <m:t>‖</m:t>
                        </m:r>
                      </m:e>
                    </m:func>
                    <m:sSup>
                      <m:sSupPr>
                        <m:ctrlPr>
                          <a:rPr lang="en-US" b="0" i="1" smtClean="0">
                            <a:latin typeface="Cambria Math" panose="02040503050406030204" pitchFamily="18" charset="0"/>
                          </a:rPr>
                        </m:ctrlPr>
                      </m:sSupPr>
                      <m:e>
                        <m:r>
                          <a:rPr lang="en-US" b="1" i="0" smtClean="0">
                            <a:latin typeface="Cambria Math"/>
                          </a:rPr>
                          <m:t>𝐰</m:t>
                        </m:r>
                      </m:e>
                      <m:sup>
                        <m:r>
                          <a:rPr lang="en-US" b="0" i="0" smtClean="0">
                            <a:latin typeface="Cambria Math"/>
                          </a:rPr>
                          <m:t>2</m:t>
                        </m:r>
                      </m:sup>
                    </m:sSup>
                    <m:r>
                      <a:rPr lang="en-US" b="0" i="1" smtClean="0">
                        <a:latin typeface="Cambria Math"/>
                      </a:rPr>
                      <m:t>‖  </m:t>
                    </m:r>
                  </m:oMath>
                </a14:m>
                <a:r>
                  <a:rPr lang="en-US" b="0" dirty="0" smtClean="0"/>
                  <a:t>                                         </a:t>
                </a:r>
                <a14:m>
                  <m:oMath xmlns:m="http://schemas.openxmlformats.org/officeDocument/2006/math">
                    <m:r>
                      <a:rPr lang="en-US" b="0" i="1" dirty="0" smtClean="0">
                        <a:latin typeface="Cambria Math"/>
                      </a:rPr>
                      <m:t>(</m:t>
                    </m:r>
                    <m:r>
                      <a:rPr lang="en-US" b="0" i="1" dirty="0" smtClean="0">
                        <a:latin typeface="Cambria Math"/>
                      </a:rPr>
                      <m:t>𝑃</m:t>
                    </m:r>
                    <m:r>
                      <a:rPr lang="en-US" b="0" i="1" dirty="0" smtClean="0">
                        <a:latin typeface="Cambria Math"/>
                      </a:rPr>
                      <m:t>)</m:t>
                    </m:r>
                  </m:oMath>
                </a14:m>
                <a:endParaRPr lang="en-US" b="0" dirty="0" smtClean="0"/>
              </a:p>
              <a:p>
                <a:pPr marL="0" indent="0">
                  <a:buNone/>
                </a:pPr>
                <a:r>
                  <a:rPr lang="en-US" dirty="0" smtClean="0"/>
                  <a:t>s. 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𝑖</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a:rPr>
                              <m:t>𝒘</m:t>
                            </m:r>
                          </m:e>
                          <m:sup>
                            <m:r>
                              <a:rPr lang="en-US" b="0" i="1" smtClean="0">
                                <a:latin typeface="Cambria Math"/>
                              </a:rPr>
                              <m:t>𝑇</m:t>
                            </m:r>
                          </m:sup>
                        </m:sSup>
                        <m:sSub>
                          <m:sSubPr>
                            <m:ctrlPr>
                              <a:rPr lang="en-US" b="0" i="1" smtClean="0">
                                <a:latin typeface="Cambria Math" panose="02040503050406030204" pitchFamily="18" charset="0"/>
                              </a:rPr>
                            </m:ctrlPr>
                          </m:sSubPr>
                          <m:e>
                            <m:r>
                              <a:rPr lang="en-US" b="1" i="1" smtClean="0">
                                <a:latin typeface="Cambria Math"/>
                              </a:rPr>
                              <m:t>𝒙</m:t>
                            </m:r>
                          </m:e>
                          <m:sub>
                            <m:r>
                              <a:rPr lang="en-US" b="0" i="1" smtClean="0">
                                <a:latin typeface="Cambria Math"/>
                              </a:rPr>
                              <m:t>𝑖</m:t>
                            </m:r>
                          </m:sub>
                        </m:sSub>
                        <m:r>
                          <a:rPr lang="en-US" b="0" i="1" smtClean="0">
                            <a:latin typeface="Cambria Math"/>
                          </a:rPr>
                          <m:t>+</m:t>
                        </m:r>
                        <m:r>
                          <a:rPr lang="en-US" b="0" i="1" smtClean="0">
                            <a:latin typeface="Cambria Math"/>
                          </a:rPr>
                          <m:t>𝑏</m:t>
                        </m:r>
                      </m:e>
                    </m:d>
                    <m:r>
                      <a:rPr lang="en-US" b="0" i="1" smtClean="0">
                        <a:latin typeface="Cambria Math"/>
                      </a:rPr>
                      <m:t>−1≥0</m:t>
                    </m:r>
                  </m:oMath>
                </a14:m>
                <a:endParaRPr lang="en-US" dirty="0" smtClean="0"/>
              </a:p>
              <a:p>
                <a:endParaRPr lang="en-US" sz="1400" dirty="0" smtClean="0"/>
              </a:p>
              <a:p>
                <a:endParaRPr lang="en-US" dirty="0" smtClean="0"/>
              </a:p>
              <a:p>
                <a:r>
                  <a:rPr lang="en-US" dirty="0" smtClean="0"/>
                  <a:t>The above formulation is called primal optimization problem (say, </a:t>
                </a:r>
                <a14:m>
                  <m:oMath xmlns:m="http://schemas.openxmlformats.org/officeDocument/2006/math">
                    <m:r>
                      <a:rPr lang="en-US" b="0" i="1" smtClean="0">
                        <a:latin typeface="Cambria Math"/>
                      </a:rPr>
                      <m:t>𝑃</m:t>
                    </m:r>
                    <m:r>
                      <a:rPr lang="en-US" b="0" i="1" smtClean="0">
                        <a:latin typeface="Cambria Math"/>
                      </a:rPr>
                      <m:t>)</m:t>
                    </m:r>
                    <m:r>
                      <a:rPr lang="en-US" b="0" i="0" smtClean="0">
                        <a:latin typeface="Cambria Math"/>
                      </a:rPr>
                      <m:t> </m:t>
                    </m:r>
                  </m:oMath>
                </a14:m>
                <a:r>
                  <a:rPr lang="en-US" dirty="0" smtClean="0"/>
                  <a:t>and it can be solved using convex optimization process</a:t>
                </a:r>
              </a:p>
              <a:p>
                <a:endParaRPr lang="en-US" sz="2500" dirty="0" smtClean="0"/>
              </a:p>
              <a:p>
                <a:r>
                  <a:rPr lang="en-US" dirty="0" smtClean="0"/>
                  <a:t>However, SVM optimal problem is typically solved using an alternative formulation called “</a:t>
                </a:r>
                <a:r>
                  <a:rPr lang="en-US" dirty="0" err="1" smtClean="0"/>
                  <a:t>Lagrangian</a:t>
                </a:r>
                <a:r>
                  <a:rPr lang="en-US" dirty="0" smtClean="0"/>
                  <a:t> Dual”, because the kernel tricks can be applied only in the dual formulation</a:t>
                </a:r>
              </a:p>
              <a:p>
                <a:endParaRPr lang="en-US" sz="2200" dirty="0" smtClean="0"/>
              </a:p>
              <a:p>
                <a:r>
                  <a:rPr lang="en-US" dirty="0" smtClean="0"/>
                  <a:t>Assume the </a:t>
                </a:r>
                <a:r>
                  <a:rPr lang="en-US" dirty="0" err="1" smtClean="0"/>
                  <a:t>lagrangial</a:t>
                </a:r>
                <a:r>
                  <a:rPr lang="en-US" dirty="0" smtClean="0"/>
                  <a:t> dual problem is </a:t>
                </a:r>
                <a14:m>
                  <m:oMath xmlns:m="http://schemas.openxmlformats.org/officeDocument/2006/math">
                    <m:r>
                      <a:rPr lang="en-US" b="0" i="0" smtClean="0">
                        <a:latin typeface="Cambria Math"/>
                      </a:rPr>
                      <m:t>(</m:t>
                    </m:r>
                    <m:r>
                      <a:rPr lang="en-US" b="0" i="1" smtClean="0">
                        <a:latin typeface="Cambria Math"/>
                      </a:rPr>
                      <m:t>𝐷</m:t>
                    </m:r>
                    <m:r>
                      <a:rPr lang="en-US" b="0" i="1" smtClean="0">
                        <a:latin typeface="Cambria Math"/>
                      </a:rPr>
                      <m:t>)</m:t>
                    </m:r>
                  </m:oMath>
                </a14:m>
                <a:r>
                  <a:rPr lang="en-US" dirty="0" smtClean="0"/>
                  <a:t> </a:t>
                </a:r>
              </a:p>
              <a:p>
                <a:pPr lvl="1"/>
                <a:endParaRPr lang="en-US" dirty="0" smtClean="0"/>
              </a:p>
              <a:p>
                <a:pPr lvl="1"/>
                <a:r>
                  <a:rPr lang="en-US" dirty="0" smtClean="0"/>
                  <a:t>If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a:rPr>
                          <m:t>𝑃</m:t>
                        </m:r>
                      </m:e>
                    </m:d>
                  </m:oMath>
                </a14:m>
                <a:r>
                  <a:rPr lang="en-US" dirty="0" smtClean="0"/>
                  <a:t> is a minimization problem, then </a:t>
                </a:r>
                <a14:m>
                  <m:oMath xmlns:m="http://schemas.openxmlformats.org/officeDocument/2006/math">
                    <m:r>
                      <a:rPr lang="en-US" b="0" i="1" smtClean="0">
                        <a:latin typeface="Cambria Math"/>
                      </a:rPr>
                      <m:t>(</m:t>
                    </m:r>
                    <m:r>
                      <a:rPr lang="en-US" b="0" i="1" smtClean="0">
                        <a:latin typeface="Cambria Math"/>
                      </a:rPr>
                      <m:t>𝐷</m:t>
                    </m:r>
                    <m:r>
                      <a:rPr lang="en-US" b="0" i="1" smtClean="0">
                        <a:latin typeface="Cambria Math"/>
                      </a:rPr>
                      <m:t>)</m:t>
                    </m:r>
                  </m:oMath>
                </a14:m>
                <a:r>
                  <a:rPr lang="en-US" dirty="0" smtClean="0"/>
                  <a:t> is a maximization problem</a:t>
                </a:r>
              </a:p>
              <a:p>
                <a:pPr lvl="1"/>
                <a:endParaRPr lang="en-US" dirty="0" smtClean="0"/>
              </a:p>
              <a:p>
                <a:pPr lvl="1"/>
                <a:r>
                  <a:rPr lang="en-US" dirty="0" smtClean="0"/>
                  <a:t>For </a:t>
                </a:r>
                <a:r>
                  <a:rPr lang="en-US" dirty="0" smtClean="0"/>
                  <a:t>a convex problem, the optimal value of </a:t>
                </a:r>
                <a14:m>
                  <m:oMath xmlns:m="http://schemas.openxmlformats.org/officeDocument/2006/math">
                    <m:r>
                      <a:rPr lang="en-US" b="0" i="1" smtClean="0">
                        <a:latin typeface="Cambria Math"/>
                      </a:rPr>
                      <m:t>(</m:t>
                    </m:r>
                    <m:r>
                      <a:rPr lang="en-US" b="0" i="1" smtClean="0">
                        <a:latin typeface="Cambria Math"/>
                      </a:rPr>
                      <m:t>𝑃</m:t>
                    </m:r>
                    <m:r>
                      <a:rPr lang="en-US" b="0" i="1" smtClean="0">
                        <a:latin typeface="Cambria Math"/>
                      </a:rPr>
                      <m:t>)</m:t>
                    </m:r>
                  </m:oMath>
                </a14:m>
                <a:r>
                  <a:rPr lang="en-US" dirty="0" smtClean="0"/>
                  <a:t> and</a:t>
                </a:r>
                <a14:m>
                  <m:oMath xmlns:m="http://schemas.openxmlformats.org/officeDocument/2006/math">
                    <m:r>
                      <a:rPr lang="en-US" b="0" i="0" dirty="0" smtClean="0">
                        <a:latin typeface="Cambria Math"/>
                      </a:rPr>
                      <m:t> </m:t>
                    </m:r>
                    <m:d>
                      <m:dPr>
                        <m:ctrlPr>
                          <a:rPr lang="en-US" b="0" i="1" dirty="0" smtClean="0">
                            <a:latin typeface="Cambria Math" panose="02040503050406030204" pitchFamily="18" charset="0"/>
                          </a:rPr>
                        </m:ctrlPr>
                      </m:dPr>
                      <m:e>
                        <m:r>
                          <a:rPr lang="en-US" b="0" i="1" dirty="0" smtClean="0">
                            <a:latin typeface="Cambria Math"/>
                          </a:rPr>
                          <m:t>𝐷</m:t>
                        </m:r>
                      </m:e>
                    </m:d>
                  </m:oMath>
                </a14:m>
                <a:r>
                  <a:rPr lang="en-US" dirty="0" smtClean="0"/>
                  <a:t> are the same</a:t>
                </a:r>
              </a:p>
              <a:p>
                <a:pPr marL="0" indent="0">
                  <a:buNone/>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41" t="-404"/>
                </a:stretch>
              </a:blipFill>
            </p:spPr>
            <p:txBody>
              <a:bodyPr/>
              <a:lstStyle/>
              <a:p>
                <a:r>
                  <a:rPr lang="en-US">
                    <a:noFill/>
                  </a:rPr>
                  <a:t> </a:t>
                </a:r>
              </a:p>
            </p:txBody>
          </p:sp>
        </mc:Fallback>
      </mc:AlternateContent>
    </p:spTree>
    <p:extLst>
      <p:ext uri="{BB962C8B-B14F-4D97-AF65-F5344CB8AC3E}">
        <p14:creationId xmlns:p14="http://schemas.microsoft.com/office/powerpoint/2010/main" val="3148396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 Dual Formulation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1"/>
                <a:ext cx="8229600" cy="3200400"/>
              </a:xfrm>
            </p:spPr>
            <p:txBody>
              <a:bodyPr>
                <a:normAutofit fontScale="85000" lnSpcReduction="20000"/>
              </a:bodyPr>
              <a:lstStyle/>
              <a:p>
                <a:r>
                  <a:rPr lang="en-US" dirty="0" smtClean="0"/>
                  <a:t>In dual formulation, there is a variable for every constraint of the primal formulation</a:t>
                </a:r>
              </a:p>
              <a:p>
                <a:endParaRPr lang="en-US" dirty="0" smtClean="0"/>
              </a:p>
              <a:p>
                <a:r>
                  <a:rPr lang="en-US" dirty="0" smtClean="0"/>
                  <a:t>Let’s assume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𝑖</m:t>
                        </m:r>
                      </m:sub>
                    </m:sSub>
                  </m:oMath>
                </a14:m>
                <a:r>
                  <a:rPr lang="en-US" dirty="0" smtClean="0"/>
                  <a:t> is the variable corresponding to the constrain of the point </a:t>
                </a:r>
                <a14:m>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oMath>
                </a14:m>
                <a:endParaRPr lang="en-US" dirty="0" smtClean="0"/>
              </a:p>
              <a:p>
                <a:endParaRPr lang="en-US" dirty="0" smtClean="0"/>
              </a:p>
              <a:p>
                <a:r>
                  <a:rPr lang="en-US" dirty="0" smtClean="0"/>
                  <a:t>It can be shown that the dual formulation of hard-margin SVM is:</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1"/>
                <a:ext cx="8229600" cy="3200400"/>
              </a:xfrm>
              <a:blipFill rotWithShape="0">
                <a:blip r:embed="rId2"/>
                <a:stretch>
                  <a:fillRect l="-1259" t="-4000" b="-76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609600" y="4961123"/>
                <a:ext cx="4572000" cy="1156855"/>
              </a:xfrm>
              <a:prstGeom prst="rect">
                <a:avLst/>
              </a:prstGeom>
            </p:spPr>
            <p:txBody>
              <a:bodyPr>
                <a:spAutoFit/>
              </a:bodyPr>
              <a:lstStyle/>
              <a:p>
                <a:pPr lvl="1"/>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a:rPr>
                                <m:t>max</m:t>
                              </m:r>
                            </m:e>
                            <m:lim>
                              <m:r>
                                <a:rPr lang="en-US" b="1" i="1">
                                  <a:latin typeface="Cambria Math"/>
                                </a:rPr>
                                <m:t>𝜶</m:t>
                              </m:r>
                            </m:lim>
                          </m:limLow>
                          <m:r>
                            <a:rPr lang="en-US" i="1">
                              <a:latin typeface="Cambria Math"/>
                            </a:rPr>
                            <m:t>       </m:t>
                          </m:r>
                        </m:fName>
                        <m:e>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=1</m:t>
                              </m:r>
                            </m:sub>
                            <m:sup>
                              <m:r>
                                <a:rPr lang="en-US" i="1">
                                  <a:latin typeface="Cambria Math"/>
                                </a:rPr>
                                <m:t>𝑛</m:t>
                              </m:r>
                            </m:sup>
                            <m:e>
                              <m:sSub>
                                <m:sSubPr>
                                  <m:ctrlPr>
                                    <a:rPr lang="en-US" i="1">
                                      <a:latin typeface="Cambria Math" panose="02040503050406030204" pitchFamily="18" charset="0"/>
                                    </a:rPr>
                                  </m:ctrlPr>
                                </m:sSubPr>
                                <m:e>
                                  <m:r>
                                    <a:rPr lang="en-US" i="1">
                                      <a:latin typeface="Cambria Math"/>
                                    </a:rPr>
                                    <m:t>𝛼</m:t>
                                  </m:r>
                                </m:e>
                                <m:sub>
                                  <m:r>
                                    <a:rPr lang="en-US" i="1">
                                      <a:latin typeface="Cambria Math"/>
                                    </a:rPr>
                                    <m:t>𝑖</m:t>
                                  </m:r>
                                </m:sub>
                              </m:sSub>
                            </m:e>
                          </m:nary>
                          <m:r>
                            <a:rPr lang="en-US" i="1">
                              <a:latin typeface="Cambria Math"/>
                            </a:rPr>
                            <m:t>−</m:t>
                          </m:r>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=1</m:t>
                              </m:r>
                            </m:sub>
                            <m:sup>
                              <m:r>
                                <a:rPr lang="en-US" i="1">
                                  <a:latin typeface="Cambria Math"/>
                                </a:rPr>
                                <m:t>𝑛</m:t>
                              </m:r>
                            </m:sup>
                            <m:e>
                              <m:nary>
                                <m:naryPr>
                                  <m:chr m:val="∑"/>
                                  <m:ctrlPr>
                                    <a:rPr lang="en-US" i="1">
                                      <a:latin typeface="Cambria Math" panose="02040503050406030204" pitchFamily="18" charset="0"/>
                                    </a:rPr>
                                  </m:ctrlPr>
                                </m:naryPr>
                                <m:sub>
                                  <m:r>
                                    <m:rPr>
                                      <m:brk m:alnAt="23"/>
                                    </m:rPr>
                                    <a:rPr lang="en-US" i="1">
                                      <a:latin typeface="Cambria Math"/>
                                    </a:rPr>
                                    <m:t>𝑗</m:t>
                                  </m:r>
                                  <m:r>
                                    <a:rPr lang="en-US" i="1">
                                      <a:latin typeface="Cambria Math"/>
                                    </a:rPr>
                                    <m:t>=1</m:t>
                                  </m:r>
                                </m:sub>
                                <m:sup>
                                  <m:r>
                                    <a:rPr lang="en-US" i="1">
                                      <a:latin typeface="Cambria Math"/>
                                    </a:rPr>
                                    <m:t>𝑛</m:t>
                                  </m:r>
                                </m:sup>
                                <m:e>
                                  <m:sSub>
                                    <m:sSubPr>
                                      <m:ctrlPr>
                                        <a:rPr lang="en-US" i="1">
                                          <a:latin typeface="Cambria Math" panose="02040503050406030204" pitchFamily="18" charset="0"/>
                                        </a:rPr>
                                      </m:ctrlPr>
                                    </m:sSubPr>
                                    <m:e>
                                      <m:r>
                                        <a:rPr lang="en-US" i="1">
                                          <a:latin typeface="Cambria Math"/>
                                        </a:rPr>
                                        <m:t>𝛼</m:t>
                                      </m:r>
                                    </m:e>
                                    <m:sub>
                                      <m:r>
                                        <a:rPr lang="en-US" i="1">
                                          <a:latin typeface="Cambria Math"/>
                                        </a:rPr>
                                        <m:t>𝑖</m:t>
                                      </m:r>
                                    </m:sub>
                                  </m:sSub>
                                  <m:sSub>
                                    <m:sSubPr>
                                      <m:ctrlPr>
                                        <a:rPr lang="en-US" i="1">
                                          <a:latin typeface="Cambria Math" panose="02040503050406030204" pitchFamily="18" charset="0"/>
                                        </a:rPr>
                                      </m:ctrlPr>
                                    </m:sSubPr>
                                    <m:e>
                                      <m:r>
                                        <a:rPr lang="en-US" i="1">
                                          <a:latin typeface="Cambria Math"/>
                                        </a:rPr>
                                        <m:t>𝛼</m:t>
                                      </m:r>
                                    </m:e>
                                    <m:sub>
                                      <m:r>
                                        <a:rPr lang="en-US" i="1">
                                          <a:latin typeface="Cambria Math"/>
                                        </a:rPr>
                                        <m:t>𝑗</m:t>
                                      </m:r>
                                    </m:sub>
                                  </m:sSub>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sSub>
                                    <m:sSubPr>
                                      <m:ctrlPr>
                                        <a:rPr lang="en-US" i="1">
                                          <a:latin typeface="Cambria Math" panose="02040503050406030204" pitchFamily="18" charset="0"/>
                                        </a:rPr>
                                      </m:ctrlPr>
                                    </m:sSubPr>
                                    <m:e>
                                      <m:r>
                                        <a:rPr lang="en-US" i="1">
                                          <a:latin typeface="Cambria Math"/>
                                        </a:rPr>
                                        <m:t>𝑦</m:t>
                                      </m:r>
                                    </m:e>
                                    <m:sub>
                                      <m:r>
                                        <a:rPr lang="en-US" i="1">
                                          <a:latin typeface="Cambria Math"/>
                                        </a:rPr>
                                        <m:t>𝑗</m:t>
                                      </m:r>
                                    </m:sub>
                                  </m:sSub>
                                  <m:sSubSup>
                                    <m:sSubSupPr>
                                      <m:ctrlPr>
                                        <a:rPr lang="en-US" i="1">
                                          <a:latin typeface="Cambria Math" panose="02040503050406030204" pitchFamily="18" charset="0"/>
                                        </a:rPr>
                                      </m:ctrlPr>
                                    </m:sSubSupPr>
                                    <m:e>
                                      <m:r>
                                        <a:rPr lang="en-US" b="1" i="1">
                                          <a:latin typeface="Cambria Math"/>
                                        </a:rPr>
                                        <m:t>𝒙</m:t>
                                      </m:r>
                                    </m:e>
                                    <m:sub>
                                      <m:r>
                                        <a:rPr lang="en-US" i="1">
                                          <a:latin typeface="Cambria Math"/>
                                        </a:rPr>
                                        <m:t>𝑖</m:t>
                                      </m:r>
                                    </m:sub>
                                    <m:sup>
                                      <m:r>
                                        <a:rPr lang="en-US" i="1">
                                          <a:latin typeface="Cambria Math"/>
                                        </a:rPr>
                                        <m:t>𝑇</m:t>
                                      </m:r>
                                    </m:sup>
                                  </m:sSubSup>
                                  <m:sSub>
                                    <m:sSubPr>
                                      <m:ctrlPr>
                                        <a:rPr lang="en-US" i="1">
                                          <a:latin typeface="Cambria Math" panose="02040503050406030204" pitchFamily="18" charset="0"/>
                                        </a:rPr>
                                      </m:ctrlPr>
                                    </m:sSubPr>
                                    <m:e>
                                      <m:r>
                                        <a:rPr lang="en-US" b="1" i="1">
                                          <a:latin typeface="Cambria Math"/>
                                        </a:rPr>
                                        <m:t>𝒙</m:t>
                                      </m:r>
                                    </m:e>
                                    <m:sub>
                                      <m:r>
                                        <a:rPr lang="en-US" i="1">
                                          <a:latin typeface="Cambria Math"/>
                                        </a:rPr>
                                        <m:t>𝑗</m:t>
                                      </m:r>
                                    </m:sub>
                                  </m:sSub>
                                </m:e>
                              </m:nary>
                            </m:e>
                          </m:nary>
                          <m:r>
                            <m:rPr>
                              <m:nor/>
                            </m:rPr>
                            <a:rPr lang="en-US" dirty="0"/>
                            <m:t>  </m:t>
                          </m:r>
                        </m:e>
                      </m:func>
                    </m:oMath>
                  </m:oMathPara>
                </a14:m>
                <a:endParaRPr lang="en-US" dirty="0"/>
              </a:p>
              <a:p>
                <a:pPr lvl="1"/>
                <a:r>
                  <a:rPr lang="en-US" dirty="0"/>
                  <a:t> </a:t>
                </a:r>
                <a:r>
                  <a:rPr lang="en-US" dirty="0"/>
                  <a:t> such that </a:t>
                </a:r>
                <a14:m>
                  <m:oMath xmlns:m="http://schemas.openxmlformats.org/officeDocument/2006/math">
                    <m:sSub>
                      <m:sSubPr>
                        <m:ctrlPr>
                          <a:rPr lang="en-US" b="0" i="1" smtClean="0">
                            <a:latin typeface="Cambria Math" panose="02040503050406030204" pitchFamily="18" charset="0"/>
                          </a:rPr>
                        </m:ctrlPr>
                      </m:sSubPr>
                      <m:e>
                        <m:r>
                          <a:rPr lang="en-US" b="0" i="1">
                            <a:latin typeface="Cambria Math"/>
                          </a:rPr>
                          <m:t>𝛼</m:t>
                        </m:r>
                      </m:e>
                      <m:sub>
                        <m:r>
                          <a:rPr lang="en-US" b="0" i="1" smtClean="0">
                            <a:latin typeface="Cambria Math" panose="02040503050406030204" pitchFamily="18" charset="0"/>
                          </a:rPr>
                          <m:t>𝑖</m:t>
                        </m:r>
                      </m:sub>
                    </m:sSub>
                    <m:r>
                      <a:rPr lang="en-US" i="1">
                        <a:latin typeface="Cambria Math"/>
                      </a:rPr>
                      <m:t>≥0</m:t>
                    </m:r>
                    <m:r>
                      <a:rPr lang="en-US" b="0" i="0" smtClean="0">
                        <a:latin typeface="Cambria Math" panose="02040503050406030204" pitchFamily="18" charset="0"/>
                      </a:rPr>
                      <m:t>, </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609600" y="4961123"/>
                <a:ext cx="4572000" cy="1156855"/>
              </a:xfrm>
              <a:prstGeom prst="rect">
                <a:avLst/>
              </a:prstGeom>
              <a:blipFill rotWithShape="0">
                <a:blip r:embed="rId3"/>
                <a:stretch>
                  <a:fillRect b="-7368"/>
                </a:stretch>
              </a:blipFill>
            </p:spPr>
            <p:txBody>
              <a:bodyPr/>
              <a:lstStyle/>
              <a:p>
                <a:r>
                  <a:rPr lang="en-US">
                    <a:noFill/>
                  </a:rPr>
                  <a:t> </a:t>
                </a:r>
              </a:p>
            </p:txBody>
          </p:sp>
        </mc:Fallback>
      </mc:AlternateContent>
    </p:spTree>
    <p:extLst>
      <p:ext uri="{BB962C8B-B14F-4D97-AF65-F5344CB8AC3E}">
        <p14:creationId xmlns:p14="http://schemas.microsoft.com/office/powerpoint/2010/main" val="21498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Primal and Dual</a:t>
            </a:r>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sz="half" idx="1"/>
              </p:nvPr>
            </p:nvSpPr>
            <p:spPr>
              <a:xfrm>
                <a:off x="457200" y="1600201"/>
                <a:ext cx="4038600" cy="1981200"/>
              </a:xfrm>
            </p:spPr>
            <p:txBody>
              <a:bodyPr>
                <a:normAutofit fontScale="55000" lnSpcReduction="20000"/>
              </a:bodyPr>
              <a:lstStyle/>
              <a:p>
                <a:r>
                  <a:rPr lang="en-US" dirty="0" smtClean="0"/>
                  <a:t>Primal (P)</a:t>
                </a:r>
              </a:p>
              <a:p>
                <a:pPr marL="0" indent="0">
                  <a:buNone/>
                </a:pPr>
                <a14:m>
                  <m:oMathPara xmlns:m="http://schemas.openxmlformats.org/officeDocument/2006/math">
                    <m:oMathParaPr>
                      <m:jc m:val="left"/>
                    </m:oMathParaPr>
                    <m:oMath xmlns:m="http://schemas.openxmlformats.org/officeDocument/2006/math">
                      <m:func>
                        <m:funcPr>
                          <m:ctrlPr>
                            <a:rPr lang="en-US" i="1">
                              <a:latin typeface="Cambria Math" panose="02040503050406030204" pitchFamily="18" charset="0"/>
                            </a:rPr>
                          </m:ctrlPr>
                        </m:funcPr>
                        <m:fName>
                          <m:limLow>
                            <m:limLowPr>
                              <m:ctrlPr>
                                <a:rPr lang="en-US" b="0" i="0" smtClean="0">
                                  <a:latin typeface="Cambria Math" panose="02040503050406030204" pitchFamily="18" charset="0"/>
                                </a:rPr>
                              </m:ctrlPr>
                            </m:limLowPr>
                            <m:e>
                              <m:r>
                                <m:rPr>
                                  <m:sty m:val="p"/>
                                </m:rPr>
                                <a:rPr lang="en-US">
                                  <a:latin typeface="Cambria Math"/>
                                </a:rPr>
                                <m:t>min</m:t>
                              </m:r>
                            </m:e>
                            <m:lim>
                              <m:r>
                                <a:rPr lang="en-US" b="0" i="1" smtClean="0">
                                  <a:latin typeface="Cambria Math" panose="02040503050406030204" pitchFamily="18" charset="0"/>
                                </a:rPr>
                                <m:t>𝑏</m:t>
                              </m:r>
                              <m:r>
                                <a:rPr lang="en-US" b="0" i="0" smtClean="0">
                                  <a:latin typeface="Cambria Math" panose="02040503050406030204" pitchFamily="18" charset="0"/>
                                </a:rPr>
                                <m:t>, </m:t>
                              </m:r>
                              <m:r>
                                <a:rPr lang="en-US" b="1" i="1" smtClean="0">
                                  <a:latin typeface="Cambria Math" panose="02040503050406030204" pitchFamily="18" charset="0"/>
                                </a:rPr>
                                <m:t>𝒘</m:t>
                              </m:r>
                            </m:lim>
                          </m:limLow>
                        </m:fName>
                        <m:e>
                          <m:r>
                            <a:rPr lang="en-US" i="1">
                              <a:latin typeface="Cambria Math"/>
                            </a:rPr>
                            <m:t>    </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r>
                            <a:rPr lang="en-US" i="1">
                              <a:latin typeface="Cambria Math"/>
                            </a:rPr>
                            <m:t>‖</m:t>
                          </m:r>
                        </m:e>
                      </m:func>
                      <m:sSup>
                        <m:sSupPr>
                          <m:ctrlPr>
                            <a:rPr lang="en-US" i="1">
                              <a:latin typeface="Cambria Math" panose="02040503050406030204" pitchFamily="18" charset="0"/>
                            </a:rPr>
                          </m:ctrlPr>
                        </m:sSupPr>
                        <m:e>
                          <m:r>
                            <a:rPr lang="en-US" b="1">
                              <a:latin typeface="Cambria Math"/>
                            </a:rPr>
                            <m:t>𝐰</m:t>
                          </m:r>
                        </m:e>
                        <m:sup>
                          <m:r>
                            <a:rPr lang="en-US">
                              <a:latin typeface="Cambria Math"/>
                            </a:rPr>
                            <m:t>2</m:t>
                          </m:r>
                        </m:sup>
                      </m:sSup>
                      <m:r>
                        <a:rPr lang="en-US" i="1">
                          <a:latin typeface="Cambria Math"/>
                        </a:rPr>
                        <m:t>‖</m:t>
                      </m:r>
                    </m:oMath>
                  </m:oMathPara>
                </a14:m>
                <a:endParaRPr lang="en-US" dirty="0"/>
              </a:p>
              <a:p>
                <a:pPr marL="0" indent="0">
                  <a:buNone/>
                </a:pPr>
                <a:r>
                  <a:rPr lang="en-US" dirty="0" smtClean="0"/>
                  <a:t>s</a:t>
                </a:r>
                <a:r>
                  <a:rPr lang="en-US" dirty="0"/>
                  <a:t>. t. </a:t>
                </a: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a:rPr>
                              <m:t>𝒘</m:t>
                            </m:r>
                          </m:e>
                          <m:sup>
                            <m:r>
                              <a:rPr lang="en-US" i="1">
                                <a:latin typeface="Cambria Math"/>
                              </a:rPr>
                              <m:t>𝑇</m:t>
                            </m:r>
                          </m:sup>
                        </m:sSup>
                        <m:sSub>
                          <m:sSubPr>
                            <m:ctrlPr>
                              <a:rPr lang="en-US" i="1">
                                <a:latin typeface="Cambria Math" panose="02040503050406030204" pitchFamily="18" charset="0"/>
                              </a:rPr>
                            </m:ctrlPr>
                          </m:sSubPr>
                          <m:e>
                            <m:r>
                              <a:rPr lang="en-US" b="1" i="1">
                                <a:latin typeface="Cambria Math"/>
                              </a:rPr>
                              <m:t>𝒙</m:t>
                            </m:r>
                          </m:e>
                          <m:sub>
                            <m:r>
                              <a:rPr lang="en-US" i="1">
                                <a:latin typeface="Cambria Math"/>
                              </a:rPr>
                              <m:t>𝑖</m:t>
                            </m:r>
                          </m:sub>
                        </m:sSub>
                        <m:r>
                          <a:rPr lang="en-US" i="1">
                            <a:latin typeface="Cambria Math"/>
                          </a:rPr>
                          <m:t>+</m:t>
                        </m:r>
                        <m:r>
                          <a:rPr lang="en-US" i="1">
                            <a:latin typeface="Cambria Math"/>
                          </a:rPr>
                          <m:t>𝑏</m:t>
                        </m:r>
                      </m:e>
                    </m:d>
                    <m:r>
                      <a:rPr lang="en-US" i="1">
                        <a:latin typeface="Cambria Math"/>
                      </a:rPr>
                      <m:t>−1≥0</m:t>
                    </m:r>
                  </m:oMath>
                </a14:m>
                <a:endParaRPr lang="en-US" dirty="0"/>
              </a:p>
              <a:p>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sz="half" idx="1"/>
              </p:nvPr>
            </p:nvSpPr>
            <p:spPr>
              <a:xfrm>
                <a:off x="457200" y="1600201"/>
                <a:ext cx="4038600" cy="1981200"/>
              </a:xfrm>
              <a:blipFill rotWithShape="0">
                <a:blip r:embed="rId2"/>
                <a:stretch>
                  <a:fillRect l="-603" t="-276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Content Placeholder 5"/>
              <p:cNvSpPr>
                <a:spLocks noGrp="1"/>
              </p:cNvSpPr>
              <p:nvPr>
                <p:ph sz="half" idx="2"/>
              </p:nvPr>
            </p:nvSpPr>
            <p:spPr>
              <a:xfrm>
                <a:off x="4648200" y="1600201"/>
                <a:ext cx="4038600" cy="1981200"/>
              </a:xfrm>
            </p:spPr>
            <p:txBody>
              <a:bodyPr>
                <a:normAutofit fontScale="55000" lnSpcReduction="20000"/>
              </a:bodyPr>
              <a:lstStyle/>
              <a:p>
                <a:r>
                  <a:rPr lang="en-US" dirty="0" smtClean="0"/>
                  <a:t>Dual (D)</a:t>
                </a:r>
              </a:p>
              <a:p>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a:rPr>
                                <m:t>max</m:t>
                              </m:r>
                            </m:e>
                            <m:lim>
                              <m:r>
                                <a:rPr lang="en-US" b="1" i="1">
                                  <a:latin typeface="Cambria Math"/>
                                </a:rPr>
                                <m:t>𝜶</m:t>
                              </m:r>
                            </m:lim>
                          </m:limLow>
                          <m:r>
                            <a:rPr lang="en-US" i="1">
                              <a:latin typeface="Cambria Math"/>
                            </a:rPr>
                            <m:t>       </m:t>
                          </m:r>
                        </m:fName>
                        <m:e>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=1</m:t>
                              </m:r>
                            </m:sub>
                            <m:sup>
                              <m:r>
                                <a:rPr lang="en-US" i="1">
                                  <a:latin typeface="Cambria Math"/>
                                </a:rPr>
                                <m:t>𝑛</m:t>
                              </m:r>
                            </m:sup>
                            <m:e>
                              <m:sSub>
                                <m:sSubPr>
                                  <m:ctrlPr>
                                    <a:rPr lang="en-US" i="1">
                                      <a:latin typeface="Cambria Math" panose="02040503050406030204" pitchFamily="18" charset="0"/>
                                    </a:rPr>
                                  </m:ctrlPr>
                                </m:sSubPr>
                                <m:e>
                                  <m:r>
                                    <a:rPr lang="en-US" i="1">
                                      <a:latin typeface="Cambria Math"/>
                                    </a:rPr>
                                    <m:t>𝛼</m:t>
                                  </m:r>
                                </m:e>
                                <m:sub>
                                  <m:r>
                                    <a:rPr lang="en-US" i="1">
                                      <a:latin typeface="Cambria Math"/>
                                    </a:rPr>
                                    <m:t>𝑖</m:t>
                                  </m:r>
                                </m:sub>
                              </m:sSub>
                            </m:e>
                          </m:nary>
                          <m:r>
                            <a:rPr lang="en-US" i="1">
                              <a:latin typeface="Cambria Math"/>
                            </a:rPr>
                            <m:t>−</m:t>
                          </m:r>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=1</m:t>
                              </m:r>
                            </m:sub>
                            <m:sup>
                              <m:r>
                                <a:rPr lang="en-US" i="1">
                                  <a:latin typeface="Cambria Math"/>
                                </a:rPr>
                                <m:t>𝑛</m:t>
                              </m:r>
                            </m:sup>
                            <m:e>
                              <m:nary>
                                <m:naryPr>
                                  <m:chr m:val="∑"/>
                                  <m:ctrlPr>
                                    <a:rPr lang="en-US" i="1">
                                      <a:latin typeface="Cambria Math" panose="02040503050406030204" pitchFamily="18" charset="0"/>
                                    </a:rPr>
                                  </m:ctrlPr>
                                </m:naryPr>
                                <m:sub>
                                  <m:r>
                                    <m:rPr>
                                      <m:brk m:alnAt="23"/>
                                    </m:rPr>
                                    <a:rPr lang="en-US" i="1">
                                      <a:latin typeface="Cambria Math"/>
                                    </a:rPr>
                                    <m:t>𝑗</m:t>
                                  </m:r>
                                  <m:r>
                                    <a:rPr lang="en-US" i="1">
                                      <a:latin typeface="Cambria Math"/>
                                    </a:rPr>
                                    <m:t>=1</m:t>
                                  </m:r>
                                </m:sub>
                                <m:sup>
                                  <m:r>
                                    <a:rPr lang="en-US" i="1">
                                      <a:latin typeface="Cambria Math"/>
                                    </a:rPr>
                                    <m:t>𝑛</m:t>
                                  </m:r>
                                </m:sup>
                                <m:e>
                                  <m:sSub>
                                    <m:sSubPr>
                                      <m:ctrlPr>
                                        <a:rPr lang="en-US" i="1">
                                          <a:latin typeface="Cambria Math" panose="02040503050406030204" pitchFamily="18" charset="0"/>
                                        </a:rPr>
                                      </m:ctrlPr>
                                    </m:sSubPr>
                                    <m:e>
                                      <m:r>
                                        <a:rPr lang="en-US" i="1">
                                          <a:latin typeface="Cambria Math"/>
                                        </a:rPr>
                                        <m:t>𝛼</m:t>
                                      </m:r>
                                    </m:e>
                                    <m:sub>
                                      <m:r>
                                        <a:rPr lang="en-US" i="1">
                                          <a:latin typeface="Cambria Math"/>
                                        </a:rPr>
                                        <m:t>𝑖</m:t>
                                      </m:r>
                                    </m:sub>
                                  </m:sSub>
                                  <m:sSub>
                                    <m:sSubPr>
                                      <m:ctrlPr>
                                        <a:rPr lang="en-US" i="1">
                                          <a:latin typeface="Cambria Math" panose="02040503050406030204" pitchFamily="18" charset="0"/>
                                        </a:rPr>
                                      </m:ctrlPr>
                                    </m:sSubPr>
                                    <m:e>
                                      <m:r>
                                        <a:rPr lang="en-US" i="1">
                                          <a:latin typeface="Cambria Math"/>
                                        </a:rPr>
                                        <m:t>𝛼</m:t>
                                      </m:r>
                                    </m:e>
                                    <m:sub>
                                      <m:r>
                                        <a:rPr lang="en-US" i="1">
                                          <a:latin typeface="Cambria Math"/>
                                        </a:rPr>
                                        <m:t>𝑗</m:t>
                                      </m:r>
                                    </m:sub>
                                  </m:sSub>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sSub>
                                    <m:sSubPr>
                                      <m:ctrlPr>
                                        <a:rPr lang="en-US" i="1">
                                          <a:latin typeface="Cambria Math" panose="02040503050406030204" pitchFamily="18" charset="0"/>
                                        </a:rPr>
                                      </m:ctrlPr>
                                    </m:sSubPr>
                                    <m:e>
                                      <m:r>
                                        <a:rPr lang="en-US" i="1">
                                          <a:latin typeface="Cambria Math"/>
                                        </a:rPr>
                                        <m:t>𝑦</m:t>
                                      </m:r>
                                    </m:e>
                                    <m:sub>
                                      <m:r>
                                        <a:rPr lang="en-US" i="1">
                                          <a:latin typeface="Cambria Math"/>
                                        </a:rPr>
                                        <m:t>𝑗</m:t>
                                      </m:r>
                                    </m:sub>
                                  </m:sSub>
                                  <m:sSubSup>
                                    <m:sSubSupPr>
                                      <m:ctrlPr>
                                        <a:rPr lang="en-US" i="1">
                                          <a:latin typeface="Cambria Math" panose="02040503050406030204" pitchFamily="18" charset="0"/>
                                        </a:rPr>
                                      </m:ctrlPr>
                                    </m:sSubSupPr>
                                    <m:e>
                                      <m:r>
                                        <a:rPr lang="en-US" b="1" i="1">
                                          <a:latin typeface="Cambria Math"/>
                                        </a:rPr>
                                        <m:t>𝒙</m:t>
                                      </m:r>
                                    </m:e>
                                    <m:sub>
                                      <m:r>
                                        <a:rPr lang="en-US" i="1">
                                          <a:latin typeface="Cambria Math"/>
                                        </a:rPr>
                                        <m:t>𝑖</m:t>
                                      </m:r>
                                    </m:sub>
                                    <m:sup>
                                      <m:r>
                                        <a:rPr lang="en-US" i="1">
                                          <a:latin typeface="Cambria Math"/>
                                        </a:rPr>
                                        <m:t>𝑇</m:t>
                                      </m:r>
                                    </m:sup>
                                  </m:sSubSup>
                                  <m:sSub>
                                    <m:sSubPr>
                                      <m:ctrlPr>
                                        <a:rPr lang="en-US" i="1">
                                          <a:latin typeface="Cambria Math" panose="02040503050406030204" pitchFamily="18" charset="0"/>
                                        </a:rPr>
                                      </m:ctrlPr>
                                    </m:sSubPr>
                                    <m:e>
                                      <m:r>
                                        <a:rPr lang="en-US" b="1" i="1">
                                          <a:latin typeface="Cambria Math"/>
                                        </a:rPr>
                                        <m:t>𝒙</m:t>
                                      </m:r>
                                    </m:e>
                                    <m:sub>
                                      <m:r>
                                        <a:rPr lang="en-US" i="1">
                                          <a:latin typeface="Cambria Math"/>
                                        </a:rPr>
                                        <m:t>𝑗</m:t>
                                      </m:r>
                                    </m:sub>
                                  </m:sSub>
                                </m:e>
                              </m:nary>
                            </m:e>
                          </m:nary>
                          <m:r>
                            <m:rPr>
                              <m:nor/>
                            </m:rPr>
                            <a:rPr lang="en-US" dirty="0"/>
                            <m:t>  </m:t>
                          </m:r>
                        </m:e>
                      </m:func>
                    </m:oMath>
                  </m:oMathPara>
                </a14:m>
                <a:endParaRPr lang="en-US" dirty="0"/>
              </a:p>
              <a:p>
                <a:pPr marL="457200" lvl="1" indent="0">
                  <a:buNone/>
                </a:pPr>
                <a:r>
                  <a:rPr lang="en-US" dirty="0"/>
                  <a:t>  such that </a:t>
                </a:r>
                <a:endParaRPr lang="en-US" dirty="0" smtClean="0"/>
              </a:p>
              <a:p>
                <a:pPr marL="457200" lvl="1" indent="0">
                  <a:buNone/>
                </a:pPr>
                <a:r>
                  <a:rPr lang="en-US" b="0" dirty="0" smtClean="0"/>
                  <a:t>   </a:t>
                </a:r>
                <a14:m>
                  <m:oMath xmlns:m="http://schemas.openxmlformats.org/officeDocument/2006/math">
                    <m:sSub>
                      <m:sSubPr>
                        <m:ctrlPr>
                          <a:rPr lang="en-US" b="0" i="1" smtClean="0">
                            <a:latin typeface="Cambria Math" panose="02040503050406030204" pitchFamily="18" charset="0"/>
                          </a:rPr>
                        </m:ctrlPr>
                      </m:sSubPr>
                      <m:e>
                        <m:r>
                          <a:rPr lang="en-US" b="0" i="1">
                            <a:latin typeface="Cambria Math"/>
                          </a:rPr>
                          <m:t>𝛼</m:t>
                        </m:r>
                      </m:e>
                      <m:sub>
                        <m:r>
                          <a:rPr lang="en-US" b="0" i="1" smtClean="0">
                            <a:latin typeface="Cambria Math" panose="02040503050406030204" pitchFamily="18" charset="0"/>
                          </a:rPr>
                          <m:t>𝑖</m:t>
                        </m:r>
                      </m:sub>
                    </m:sSub>
                    <m:r>
                      <a:rPr lang="en-US" i="1">
                        <a:latin typeface="Cambria Math"/>
                      </a:rPr>
                      <m:t>≥0</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US" b="0" i="1" dirty="0" smtClean="0">
                  <a:latin typeface="Cambria Math" panose="02040503050406030204" pitchFamily="18" charset="0"/>
                </a:endParaRPr>
              </a:p>
              <a:p>
                <a:pPr marL="457200" lvl="1" indent="0">
                  <a:buNone/>
                </a:pPr>
                <a:r>
                  <a:rPr lang="en-US" b="0" dirty="0" smtClean="0"/>
                  <a:t>   </a:t>
                </a:r>
                <a14:m>
                  <m:oMath xmlns:m="http://schemas.openxmlformats.org/officeDocument/2006/math">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=0</m:t>
                        </m:r>
                      </m:e>
                    </m:nary>
                  </m:oMath>
                </a14:m>
                <a:endParaRPr lang="en-US" dirty="0"/>
              </a:p>
              <a:p>
                <a:endParaRPr lang="en-US" dirty="0"/>
              </a:p>
            </p:txBody>
          </p:sp>
        </mc:Choice>
        <mc:Fallback>
          <p:sp>
            <p:nvSpPr>
              <p:cNvPr id="6" name="Content Placeholder 5"/>
              <p:cNvSpPr>
                <a:spLocks noGrp="1" noRot="1" noChangeAspect="1" noMove="1" noResize="1" noEditPoints="1" noAdjustHandles="1" noChangeArrowheads="1" noChangeShapeType="1" noTextEdit="1"/>
              </p:cNvSpPr>
              <p:nvPr>
                <p:ph sz="half" idx="2"/>
              </p:nvPr>
            </p:nvSpPr>
            <p:spPr>
              <a:xfrm>
                <a:off x="4648200" y="1600201"/>
                <a:ext cx="4038600" cy="1981200"/>
              </a:xfrm>
              <a:blipFill rotWithShape="0">
                <a:blip r:embed="rId3"/>
                <a:stretch>
                  <a:fillRect l="-453" t="-2769" b="-1230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430121" y="3763964"/>
                <a:ext cx="8077200" cy="230979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Optimal solution of (P) is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m:t>
                        </m:r>
                      </m:sup>
                    </m:sSup>
                  </m:oMath>
                </a14:m>
                <a:r>
                  <a:rPr lang="en-US" dirty="0" smtClean="0"/>
                  <a:t>, and optimal solution of (D) is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𝜶</m:t>
                        </m:r>
                      </m:e>
                      <m:sup>
                        <m:r>
                          <a:rPr lang="en-US" b="0" i="1" smtClean="0">
                            <a:latin typeface="Cambria Math" panose="02040503050406030204" pitchFamily="18" charset="0"/>
                          </a:rPr>
                          <m:t>∗</m:t>
                        </m:r>
                      </m:sup>
                    </m:sSup>
                  </m:oMath>
                </a14:m>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Because of the relation between (P) and (D) the followings are true</a:t>
                </a:r>
              </a:p>
              <a:p>
                <a:pPr marL="285750" indent="-285750">
                  <a:buFont typeface="Arial" panose="020B0604020202020204" pitchFamily="34" charset="0"/>
                  <a:buChar char="•"/>
                </a:pPr>
                <a:endParaRPr lang="en-US" dirty="0" smtClean="0"/>
              </a:p>
              <a:p>
                <a:pPr marL="742950" lvl="1" indent="-285750">
                  <a:buFont typeface="Arial" panose="020B0604020202020204" pitchFamily="34" charset="0"/>
                  <a:buChar char="•"/>
                </a:pPr>
                <a:r>
                  <a:rPr lang="en-US" b="0" dirty="0" smtClean="0"/>
                  <a:t>If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𝛼</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rPr>
                      <m:t>&gt;0, </m:t>
                    </m:r>
                  </m:oMath>
                </a14:m>
                <a:r>
                  <a:rPr lang="en-US" dirty="0" smtClean="0"/>
                  <a:t>the corresponding constrains in (P) is satisfied with equality (this helps us to identify the Support Vectors)</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m:t>
                        </m:r>
                      </m:sup>
                    </m:sSup>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e>
                    </m:nary>
                  </m:oMath>
                </a14:m>
                <a:r>
                  <a:rPr lang="en-US" dirty="0" smtClean="0"/>
                  <a:t> (we can use this to obtain the hyperplane equation)</a:t>
                </a:r>
              </a:p>
            </p:txBody>
          </p:sp>
        </mc:Choice>
        <mc:Fallback>
          <p:sp>
            <p:nvSpPr>
              <p:cNvPr id="7" name="TextBox 6"/>
              <p:cNvSpPr txBox="1">
                <a:spLocks noRot="1" noChangeAspect="1" noMove="1" noResize="1" noEditPoints="1" noAdjustHandles="1" noChangeArrowheads="1" noChangeShapeType="1" noTextEdit="1"/>
              </p:cNvSpPr>
              <p:nvPr/>
            </p:nvSpPr>
            <p:spPr>
              <a:xfrm>
                <a:off x="430121" y="3763964"/>
                <a:ext cx="8077200" cy="2309799"/>
              </a:xfrm>
              <a:prstGeom prst="rect">
                <a:avLst/>
              </a:prstGeom>
              <a:blipFill rotWithShape="0">
                <a:blip r:embed="rId4"/>
                <a:stretch>
                  <a:fillRect l="-528" t="-1319" b="-28760"/>
                </a:stretch>
              </a:blipFill>
            </p:spPr>
            <p:txBody>
              <a:bodyPr/>
              <a:lstStyle/>
              <a:p>
                <a:r>
                  <a:rPr lang="en-US">
                    <a:noFill/>
                  </a:rPr>
                  <a:t> </a:t>
                </a:r>
              </a:p>
            </p:txBody>
          </p:sp>
        </mc:Fallback>
      </mc:AlternateContent>
    </p:spTree>
    <p:extLst>
      <p:ext uri="{BB962C8B-B14F-4D97-AF65-F5344CB8AC3E}">
        <p14:creationId xmlns:p14="http://schemas.microsoft.com/office/powerpoint/2010/main" val="3169428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SVM learning (cont.)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229600" cy="3733801"/>
              </a:xfrm>
            </p:spPr>
            <p:txBody>
              <a:bodyPr>
                <a:normAutofit fontScale="55000" lnSpcReduction="20000"/>
              </a:bodyPr>
              <a:lstStyle/>
              <a:p>
                <a:r>
                  <a:rPr lang="en-US" dirty="0" smtClean="0"/>
                  <a:t>An important observation of dual formulation is that the data point appears in the problem formulation only as dot product, i.e., </a:t>
                </a:r>
                <a14:m>
                  <m:oMath xmlns:m="http://schemas.openxmlformats.org/officeDocument/2006/math">
                    <m:sSubSup>
                      <m:sSubSupPr>
                        <m:ctrlPr>
                          <a:rPr lang="en-US" b="0" i="1" smtClean="0">
                            <a:latin typeface="Cambria Math" panose="02040503050406030204" pitchFamily="18" charset="0"/>
                          </a:rPr>
                        </m:ctrlPr>
                      </m:sSubSupPr>
                      <m:e>
                        <m:r>
                          <a:rPr lang="en-US" b="1" i="1" smtClean="0">
                            <a:latin typeface="Cambria Math"/>
                          </a:rPr>
                          <m:t>𝒙</m:t>
                        </m:r>
                      </m:e>
                      <m:sub>
                        <m:r>
                          <a:rPr lang="en-US" b="0" i="1" smtClean="0">
                            <a:latin typeface="Cambria Math"/>
                          </a:rPr>
                          <m:t>𝑖</m:t>
                        </m:r>
                      </m:sub>
                      <m:sup>
                        <m:r>
                          <a:rPr lang="en-US" b="0" i="1" smtClean="0">
                            <a:latin typeface="Cambria Math"/>
                          </a:rPr>
                          <m:t>𝑇</m:t>
                        </m:r>
                      </m:sup>
                    </m:sSubSup>
                    <m:sSub>
                      <m:sSubPr>
                        <m:ctrlPr>
                          <a:rPr lang="en-US" b="0" i="1" smtClean="0">
                            <a:latin typeface="Cambria Math" panose="02040503050406030204" pitchFamily="18" charset="0"/>
                          </a:rPr>
                        </m:ctrlPr>
                      </m:sSubPr>
                      <m:e>
                        <m:r>
                          <a:rPr lang="en-US" b="1" i="1" smtClean="0">
                            <a:latin typeface="Cambria Math"/>
                          </a:rPr>
                          <m:t>𝒙</m:t>
                        </m:r>
                      </m:e>
                      <m:sub>
                        <m:r>
                          <a:rPr lang="en-US" b="0" i="1" smtClean="0">
                            <a:latin typeface="Cambria Math"/>
                          </a:rPr>
                          <m:t>𝑗</m:t>
                        </m:r>
                      </m:sub>
                    </m:sSub>
                  </m:oMath>
                </a14:m>
                <a:r>
                  <a:rPr lang="en-US" dirty="0" smtClean="0"/>
                  <a:t>. This makes the usages of Kernel </a:t>
                </a:r>
                <a:r>
                  <a:rPr lang="en-US" dirty="0" smtClean="0"/>
                  <a:t>easy (will be discussed in later slide)</a:t>
                </a:r>
                <a:endParaRPr lang="en-US" dirty="0" smtClean="0"/>
              </a:p>
              <a:p>
                <a:endParaRPr lang="en-US" sz="1700" dirty="0" smtClean="0"/>
              </a:p>
              <a:p>
                <a:r>
                  <a:rPr lang="en-US" dirty="0" smtClean="0"/>
                  <a:t>When </a:t>
                </a:r>
                <a:r>
                  <a:rPr lang="en-US" dirty="0" smtClean="0"/>
                  <a:t>we have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a:rPr>
                          <m:t>𝛼</m:t>
                        </m:r>
                      </m:e>
                      <m:sub>
                        <m:r>
                          <a:rPr lang="en-US" b="0" i="1" smtClean="0">
                            <a:latin typeface="Cambria Math"/>
                          </a:rPr>
                          <m:t>𝑖</m:t>
                        </m:r>
                      </m:sub>
                      <m:sup>
                        <m:r>
                          <a:rPr lang="en-US" b="0" i="1" smtClean="0">
                            <a:latin typeface="Cambria Math"/>
                          </a:rPr>
                          <m:t>∗</m:t>
                        </m:r>
                      </m:sup>
                    </m:sSubSup>
                    <m:r>
                      <a:rPr lang="en-US" b="0" i="1" smtClean="0">
                        <a:latin typeface="Cambria Math"/>
                      </a:rPr>
                      <m:t>&gt;0</m:t>
                    </m:r>
                  </m:oMath>
                </a14:m>
                <a:r>
                  <a:rPr lang="en-US" dirty="0" smtClean="0"/>
                  <a:t>, the corresponding constraint is active, i.e.,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𝑖</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sSup>
                              <m:sSupPr>
                                <m:ctrlPr>
                                  <a:rPr lang="en-US" b="0" i="1" smtClean="0">
                                    <a:latin typeface="Cambria Math" panose="02040503050406030204" pitchFamily="18" charset="0"/>
                                  </a:rPr>
                                </m:ctrlPr>
                              </m:sSupPr>
                              <m:e>
                                <m:r>
                                  <a:rPr lang="en-US" b="1" i="1" smtClean="0">
                                    <a:latin typeface="Cambria Math"/>
                                  </a:rPr>
                                  <m:t>𝒘</m:t>
                                </m:r>
                              </m:e>
                              <m:sup>
                                <m:r>
                                  <a:rPr lang="en-US" b="0" i="1" smtClean="0">
                                    <a:latin typeface="Cambria Math"/>
                                  </a:rPr>
                                  <m:t>𝑇</m:t>
                                </m:r>
                              </m:sup>
                            </m:sSup>
                          </m:e>
                          <m:sup>
                            <m:r>
                              <a:rPr lang="en-US" b="0" i="1" smtClean="0">
                                <a:latin typeface="Cambria Math"/>
                              </a:rPr>
                              <m:t>∗</m:t>
                            </m:r>
                          </m:sup>
                        </m:sSup>
                        <m:sSub>
                          <m:sSubPr>
                            <m:ctrlPr>
                              <a:rPr lang="en-US" b="0" i="1" smtClean="0">
                                <a:latin typeface="Cambria Math" panose="02040503050406030204" pitchFamily="18" charset="0"/>
                              </a:rPr>
                            </m:ctrlPr>
                          </m:sSubPr>
                          <m:e>
                            <m:r>
                              <a:rPr lang="en-US" b="1" i="1" smtClean="0">
                                <a:latin typeface="Cambria Math"/>
                              </a:rPr>
                              <m:t>𝒙</m:t>
                            </m:r>
                          </m:e>
                          <m:sub>
                            <m:r>
                              <a:rPr lang="en-US" b="0" i="1" smtClean="0">
                                <a:latin typeface="Cambria Math"/>
                              </a:rPr>
                              <m:t>𝑖</m:t>
                            </m:r>
                          </m:sub>
                        </m:sSub>
                        <m:r>
                          <a:rPr lang="en-US" b="0" i="1" smtClean="0">
                            <a:latin typeface="Cambria Math"/>
                          </a:rPr>
                          <m:t>+</m:t>
                        </m:r>
                        <m:r>
                          <a:rPr lang="en-US" b="0" i="1" smtClean="0">
                            <a:latin typeface="Cambria Math"/>
                          </a:rPr>
                          <m:t>𝑏</m:t>
                        </m:r>
                      </m:e>
                    </m:d>
                    <m:r>
                      <a:rPr lang="en-US" b="0" i="1" smtClean="0">
                        <a:latin typeface="Cambria Math"/>
                      </a:rPr>
                      <m:t>−1=0,</m:t>
                    </m:r>
                  </m:oMath>
                </a14:m>
                <a:r>
                  <a:rPr lang="en-US" dirty="0" smtClean="0"/>
                  <a:t> it also means that </a:t>
                </a:r>
                <a14:m>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a:rPr>
                          <m:t>𝒙</m:t>
                        </m:r>
                      </m:e>
                      <m:sub>
                        <m:r>
                          <a:rPr lang="en-US" b="0" i="1" smtClean="0">
                            <a:latin typeface="Cambria Math"/>
                          </a:rPr>
                          <m:t>𝑖</m:t>
                        </m:r>
                      </m:sub>
                    </m:sSub>
                    <m:r>
                      <a:rPr lang="en-US" b="0" i="0" smtClean="0">
                        <a:latin typeface="Cambria Math"/>
                      </a:rPr>
                      <m:t> </m:t>
                    </m:r>
                  </m:oMath>
                </a14:m>
                <a:r>
                  <a:rPr lang="en-US" dirty="0" smtClean="0"/>
                  <a:t>is on the margin and </a:t>
                </a:r>
                <a14:m>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a:rPr>
                          <m:t>𝒙</m:t>
                        </m:r>
                      </m:e>
                      <m:sub>
                        <m:r>
                          <a:rPr lang="en-US" b="0" i="1" smtClean="0">
                            <a:latin typeface="Cambria Math"/>
                          </a:rPr>
                          <m:t>𝑖</m:t>
                        </m:r>
                      </m:sub>
                    </m:sSub>
                  </m:oMath>
                </a14:m>
                <a:r>
                  <a:rPr lang="en-US" dirty="0" smtClean="0"/>
                  <a:t> is a support vector</a:t>
                </a:r>
              </a:p>
              <a:p>
                <a:endParaRPr lang="en-US" sz="1500" dirty="0"/>
              </a:p>
              <a:p>
                <a:r>
                  <a:rPr lang="en-US" dirty="0" smtClean="0"/>
                  <a:t>When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a:rPr>
                          <m:t>𝛼</m:t>
                        </m:r>
                      </m:e>
                      <m:sub>
                        <m:r>
                          <a:rPr lang="en-US" b="0" i="1" smtClean="0">
                            <a:latin typeface="Cambria Math"/>
                          </a:rPr>
                          <m:t>𝑖</m:t>
                        </m:r>
                      </m:sub>
                      <m:sup>
                        <m:r>
                          <a:rPr lang="en-US" b="0" i="1" smtClean="0">
                            <a:latin typeface="Cambria Math"/>
                          </a:rPr>
                          <m:t>∗</m:t>
                        </m:r>
                      </m:sup>
                    </m:sSubSup>
                    <m:r>
                      <a:rPr lang="en-US" b="0" i="1" smtClean="0">
                        <a:latin typeface="Cambria Math"/>
                      </a:rPr>
                      <m:t>=0,</m:t>
                    </m:r>
                  </m:oMath>
                </a14:m>
                <a:r>
                  <a:rPr lang="en-US" dirty="0" smtClean="0"/>
                  <a:t> the corresponding constraint is NOT active, i.e., </a:t>
                </a:r>
                <a14:m>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a:rPr>
                          <m:t>𝒙</m:t>
                        </m:r>
                      </m:e>
                      <m:sub>
                        <m:r>
                          <a:rPr lang="en-US" b="0" i="1" smtClean="0">
                            <a:latin typeface="Cambria Math"/>
                          </a:rPr>
                          <m:t>𝑖</m:t>
                        </m:r>
                      </m:sub>
                    </m:sSub>
                  </m:oMath>
                </a14:m>
                <a:r>
                  <a:rPr lang="en-US" dirty="0" smtClean="0"/>
                  <a:t> is NOT a support vector</a:t>
                </a:r>
              </a:p>
              <a:p>
                <a:endParaRPr lang="en-US" sz="1500" dirty="0" smtClean="0"/>
              </a:p>
              <a:p>
                <a:r>
                  <a:rPr lang="en-US" dirty="0" smtClean="0"/>
                  <a:t>Also, note that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a:rPr>
                          <m:t>𝒘</m:t>
                        </m:r>
                      </m:e>
                      <m:sup>
                        <m:r>
                          <a:rPr lang="en-US" b="0" i="1" smtClean="0">
                            <a:latin typeface="Cambria Math"/>
                          </a:rPr>
                          <m:t>∗</m:t>
                        </m:r>
                      </m:sup>
                    </m:sSup>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𝑛</m:t>
                        </m:r>
                      </m:sup>
                      <m:e>
                        <m:sSubSup>
                          <m:sSubSupPr>
                            <m:ctrlPr>
                              <a:rPr lang="en-US" b="0" i="1" smtClean="0">
                                <a:latin typeface="Cambria Math" panose="02040503050406030204" pitchFamily="18" charset="0"/>
                              </a:rPr>
                            </m:ctrlPr>
                          </m:sSubSupPr>
                          <m:e>
                            <m:r>
                              <a:rPr lang="en-US" b="0" i="1" smtClean="0">
                                <a:latin typeface="Cambria Math"/>
                              </a:rPr>
                              <m:t>𝛼</m:t>
                            </m:r>
                          </m:e>
                          <m:sub>
                            <m:r>
                              <a:rPr lang="en-US" b="0" i="1" smtClean="0">
                                <a:latin typeface="Cambria Math"/>
                              </a:rPr>
                              <m:t>𝑖</m:t>
                            </m:r>
                          </m:sub>
                          <m:sup>
                            <m:r>
                              <a:rPr lang="en-US" b="0" i="1" smtClean="0">
                                <a:latin typeface="Cambria Math"/>
                              </a:rPr>
                              <m:t>∗</m:t>
                            </m:r>
                          </m:sup>
                        </m:sSubSup>
                        <m:sSub>
                          <m:sSubPr>
                            <m:ctrlPr>
                              <a:rPr lang="en-US" b="0" i="1" smtClean="0">
                                <a:latin typeface="Cambria Math" panose="02040503050406030204" pitchFamily="18" charset="0"/>
                              </a:rPr>
                            </m:ctrlPr>
                          </m:sSubPr>
                          <m:e>
                            <m:r>
                              <a:rPr lang="en-US" b="1" i="1" smtClean="0">
                                <a:latin typeface="Cambria Math"/>
                              </a:rPr>
                              <m:t>𝒙</m:t>
                            </m:r>
                          </m:e>
                          <m:sub>
                            <m:r>
                              <a:rPr lang="en-US" b="0" i="1" smtClean="0">
                                <a:latin typeface="Cambria Math"/>
                              </a:rPr>
                              <m:t>𝑖</m:t>
                            </m:r>
                          </m:sub>
                        </m:sSub>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𝑖</m:t>
                            </m:r>
                          </m:sub>
                        </m:sSub>
                      </m:e>
                    </m:nary>
                  </m:oMath>
                </a14:m>
                <a:r>
                  <a:rPr lang="en-US" dirty="0" smtClean="0"/>
                  <a:t>, so clearly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a:rPr>
                          <m:t>𝒘</m:t>
                        </m:r>
                      </m:e>
                      <m:sup>
                        <m:r>
                          <a:rPr lang="en-US" b="0" i="1" smtClean="0">
                            <a:latin typeface="Cambria Math"/>
                          </a:rPr>
                          <m:t>∗</m:t>
                        </m:r>
                      </m:sup>
                    </m:sSup>
                  </m:oMath>
                </a14:m>
                <a:r>
                  <a:rPr lang="en-US" dirty="0" smtClean="0"/>
                  <a:t> is defined by only those point for which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a:rPr>
                          <m:t>𝛼</m:t>
                        </m:r>
                      </m:e>
                      <m:sub>
                        <m:r>
                          <a:rPr lang="en-US" b="0" i="1" smtClean="0">
                            <a:latin typeface="Cambria Math"/>
                          </a:rPr>
                          <m:t>𝑖</m:t>
                        </m:r>
                      </m:sub>
                      <m:sup>
                        <m:r>
                          <a:rPr lang="en-US" b="0" i="1" smtClean="0">
                            <a:latin typeface="Cambria Math"/>
                          </a:rPr>
                          <m:t>∗</m:t>
                        </m:r>
                      </m:sup>
                    </m:sSubSup>
                    <m:r>
                      <a:rPr lang="en-US" b="0" i="1" smtClean="0">
                        <a:latin typeface="Cambria Math"/>
                      </a:rPr>
                      <m:t>&gt;0. </m:t>
                    </m:r>
                  </m:oMath>
                </a14:m>
                <a:r>
                  <a:rPr lang="en-US" dirty="0" smtClean="0"/>
                  <a:t>In other word, the optimal </a:t>
                </a:r>
                <a:r>
                  <a:rPr lang="en-US" dirty="0" err="1" smtClean="0"/>
                  <a:t>hyperplane</a:t>
                </a:r>
                <a:r>
                  <a:rPr lang="en-US" dirty="0" smtClean="0"/>
                  <a:t> of the SVM is defined only by the support vectors. So, SVM is a Sparse learning method</a:t>
                </a:r>
              </a:p>
              <a:p>
                <a:pPr marL="0" indent="0">
                  <a:buNone/>
                </a:pPr>
                <a:endParaRPr lang="en-US" sz="600" dirty="0" smtClean="0"/>
              </a:p>
              <a:p>
                <a:r>
                  <a:rPr lang="en-US" dirty="0" smtClean="0"/>
                  <a:t>To compute bias, we can first compute one solution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𝑏</m:t>
                        </m:r>
                      </m:e>
                      <m:sub>
                        <m:r>
                          <a:rPr lang="en-US" b="0" i="1" smtClean="0">
                            <a:latin typeface="Cambria Math"/>
                          </a:rPr>
                          <m:t>𝑖</m:t>
                        </m:r>
                      </m:sub>
                    </m:sSub>
                  </m:oMath>
                </a14:m>
                <a:r>
                  <a:rPr lang="en-US" dirty="0" smtClean="0"/>
                  <a:t> over all the support vectors, as follows and take an average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3733801"/>
              </a:xfrm>
              <a:blipFill rotWithShape="0">
                <a:blip r:embed="rId2"/>
                <a:stretch>
                  <a:fillRect l="-444" t="-2288" r="-1185"/>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5181600"/>
            <a:ext cx="3276600" cy="1454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5651629"/>
            <a:ext cx="19716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800600" y="5257800"/>
            <a:ext cx="3962400" cy="369332"/>
          </a:xfrm>
          <a:prstGeom prst="rect">
            <a:avLst/>
          </a:prstGeom>
          <a:noFill/>
        </p:spPr>
        <p:txBody>
          <a:bodyPr wrap="square" rtlCol="0">
            <a:spAutoFit/>
          </a:bodyPr>
          <a:lstStyle/>
          <a:p>
            <a:r>
              <a:rPr lang="en-US" dirty="0" smtClean="0"/>
              <a:t>Now, averaging over the support vectors</a:t>
            </a:r>
            <a:endParaRPr lang="en-US" dirty="0"/>
          </a:p>
        </p:txBody>
      </p:sp>
    </p:spTree>
    <p:extLst>
      <p:ext uri="{BB962C8B-B14F-4D97-AF65-F5344CB8AC3E}">
        <p14:creationId xmlns:p14="http://schemas.microsoft.com/office/powerpoint/2010/main" val="30417141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0" y="274638"/>
            <a:ext cx="3733800" cy="1143000"/>
          </a:xfrm>
        </p:spPr>
        <p:txBody>
          <a:bodyPr/>
          <a:lstStyle/>
          <a:p>
            <a:r>
              <a:rPr lang="en-US" dirty="0" smtClean="0"/>
              <a:t>Example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956" y="381000"/>
            <a:ext cx="3886200" cy="3858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600200"/>
            <a:ext cx="3200400"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4"/>
          <a:stretch>
            <a:fillRect/>
          </a:stretch>
        </p:blipFill>
        <p:spPr>
          <a:xfrm>
            <a:off x="457200" y="4648200"/>
            <a:ext cx="8117926" cy="1961012"/>
          </a:xfrm>
          <a:prstGeom prst="rect">
            <a:avLst/>
          </a:prstGeom>
        </p:spPr>
      </p:pic>
    </p:spTree>
    <p:extLst>
      <p:ext uri="{BB962C8B-B14F-4D97-AF65-F5344CB8AC3E}">
        <p14:creationId xmlns:p14="http://schemas.microsoft.com/office/powerpoint/2010/main" val="33452876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Soft Margin Classifier</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143001"/>
                <a:ext cx="8229600" cy="5181600"/>
              </a:xfrm>
            </p:spPr>
            <p:txBody>
              <a:bodyPr>
                <a:normAutofit fontScale="47500" lnSpcReduction="20000"/>
              </a:bodyPr>
              <a:lstStyle/>
              <a:p>
                <a:r>
                  <a:rPr lang="en-US" dirty="0" smtClean="0"/>
                  <a:t>Note that, in earlier slides on SVM, we assumed that the (+1) and (-1) data-points are separable by a linear </a:t>
                </a:r>
                <a:r>
                  <a:rPr lang="en-US" dirty="0" err="1" smtClean="0"/>
                  <a:t>hyperplane</a:t>
                </a:r>
                <a:endParaRPr lang="en-US" dirty="0" smtClean="0"/>
              </a:p>
              <a:p>
                <a:pPr lvl="1"/>
                <a:endParaRPr lang="en-US" sz="1300" dirty="0" smtClean="0"/>
              </a:p>
              <a:p>
                <a:pPr lvl="1"/>
                <a:r>
                  <a:rPr lang="en-US" dirty="0" smtClean="0"/>
                  <a:t>But, in real-life, this is more likely to be false, and then the SVM optimization problem will be infeasible. </a:t>
                </a:r>
              </a:p>
              <a:p>
                <a:pPr lvl="1"/>
                <a:endParaRPr lang="en-US" sz="1500" dirty="0" smtClean="0"/>
              </a:p>
              <a:p>
                <a:r>
                  <a:rPr lang="en-US" dirty="0" smtClean="0"/>
                  <a:t>By making a small change in the optimization problem, we can make the problem feasible. </a:t>
                </a:r>
              </a:p>
              <a:p>
                <a:pPr lvl="1"/>
                <a:endParaRPr lang="en-US" sz="1300" dirty="0" smtClean="0"/>
              </a:p>
              <a:p>
                <a:pPr lvl="1"/>
                <a:r>
                  <a:rPr lang="en-US" dirty="0" smtClean="0"/>
                  <a:t>We will relax the margin constraints so that the points do not require to be outside the margin. </a:t>
                </a:r>
              </a:p>
              <a:p>
                <a:pPr lvl="1"/>
                <a:endParaRPr lang="en-US" sz="1300" dirty="0" smtClean="0"/>
              </a:p>
              <a:p>
                <a:pPr lvl="1"/>
                <a:r>
                  <a:rPr lang="en-US" dirty="0" smtClean="0"/>
                  <a:t>We need to introduce a (scalar) slack variables,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𝜉</m:t>
                        </m:r>
                      </m:e>
                      <m:sub>
                        <m:r>
                          <a:rPr lang="en-US" b="0" i="1" smtClean="0">
                            <a:latin typeface="Cambria Math"/>
                          </a:rPr>
                          <m:t>𝑖</m:t>
                        </m:r>
                      </m:sub>
                    </m:sSub>
                  </m:oMath>
                </a14:m>
                <a:r>
                  <a:rPr lang="en-US" dirty="0" smtClean="0"/>
                  <a:t> for each constraint,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𝜉</m:t>
                        </m:r>
                      </m:e>
                      <m:sub>
                        <m:r>
                          <a:rPr lang="en-US" b="0" i="1" smtClean="0">
                            <a:latin typeface="Cambria Math"/>
                          </a:rPr>
                          <m:t>𝑖</m:t>
                        </m:r>
                      </m:sub>
                    </m:sSub>
                    <m:r>
                      <a:rPr lang="en-US" b="0" i="1" smtClean="0">
                        <a:latin typeface="Cambria Math"/>
                      </a:rPr>
                      <m:t>≥0</m:t>
                    </m:r>
                  </m:oMath>
                </a14:m>
                <a:endParaRPr lang="en-US" dirty="0" smtClean="0"/>
              </a:p>
              <a:p>
                <a:endParaRPr lang="en-US" sz="1300" dirty="0" smtClean="0"/>
              </a:p>
              <a:p>
                <a:r>
                  <a:rPr lang="en-US" dirty="0" smtClean="0"/>
                  <a:t>The constraint associated with </a:t>
                </a:r>
                <a14:m>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a:rPr>
                          <m:t>𝒙</m:t>
                        </m:r>
                      </m:e>
                      <m:sub>
                        <m:r>
                          <a:rPr lang="en-US" b="0" i="1" smtClean="0">
                            <a:latin typeface="Cambria Math"/>
                          </a:rPr>
                          <m:t>𝑖</m:t>
                        </m:r>
                      </m:sub>
                    </m:sSub>
                  </m:oMath>
                </a14:m>
                <a:r>
                  <a:rPr lang="en-US" dirty="0" smtClean="0"/>
                  <a:t> becomes: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𝑖</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a:rPr>
                              <m:t>𝒘</m:t>
                            </m:r>
                          </m:e>
                          <m:sup>
                            <m:r>
                              <a:rPr lang="en-US" b="0" i="1" smtClean="0">
                                <a:latin typeface="Cambria Math"/>
                              </a:rPr>
                              <m:t>𝑇</m:t>
                            </m:r>
                          </m:sup>
                        </m:sSup>
                        <m:sSub>
                          <m:sSubPr>
                            <m:ctrlPr>
                              <a:rPr lang="en-US" b="0" i="1" smtClean="0">
                                <a:latin typeface="Cambria Math" panose="02040503050406030204" pitchFamily="18" charset="0"/>
                              </a:rPr>
                            </m:ctrlPr>
                          </m:sSubPr>
                          <m:e>
                            <m:r>
                              <a:rPr lang="en-US" b="1" i="1" smtClean="0">
                                <a:latin typeface="Cambria Math"/>
                              </a:rPr>
                              <m:t>𝒙</m:t>
                            </m:r>
                          </m:e>
                          <m:sub>
                            <m:r>
                              <a:rPr lang="en-US" b="0" i="1" smtClean="0">
                                <a:latin typeface="Cambria Math"/>
                              </a:rPr>
                              <m:t>𝑖</m:t>
                            </m:r>
                          </m:sub>
                        </m:sSub>
                        <m:r>
                          <a:rPr lang="en-US" b="0" i="1" smtClean="0">
                            <a:latin typeface="Cambria Math"/>
                          </a:rPr>
                          <m:t>+</m:t>
                        </m:r>
                        <m:r>
                          <a:rPr lang="en-US" b="0" i="1" smtClean="0">
                            <a:latin typeface="Cambria Math"/>
                          </a:rPr>
                          <m:t>𝑏</m:t>
                        </m:r>
                      </m:e>
                    </m:d>
                    <m:r>
                      <a:rPr lang="en-US" b="0" i="1" smtClean="0">
                        <a:latin typeface="Cambria Math"/>
                      </a:rPr>
                      <m:t>≥1−</m:t>
                    </m:r>
                    <m:sSub>
                      <m:sSubPr>
                        <m:ctrlPr>
                          <a:rPr lang="en-US" b="0" i="1" smtClean="0">
                            <a:latin typeface="Cambria Math" panose="02040503050406030204" pitchFamily="18" charset="0"/>
                          </a:rPr>
                        </m:ctrlPr>
                      </m:sSubPr>
                      <m:e>
                        <m:r>
                          <a:rPr lang="en-US" b="0" i="1" smtClean="0">
                            <a:latin typeface="Cambria Math"/>
                          </a:rPr>
                          <m:t>𝜉</m:t>
                        </m:r>
                      </m:e>
                      <m:sub>
                        <m:r>
                          <a:rPr lang="en-US" b="0" i="1" smtClean="0">
                            <a:latin typeface="Cambria Math"/>
                          </a:rPr>
                          <m:t>𝑖</m:t>
                        </m:r>
                      </m:sub>
                    </m:sSub>
                  </m:oMath>
                </a14:m>
                <a:endParaRPr lang="en-US" dirty="0" smtClean="0"/>
              </a:p>
              <a:p>
                <a:pPr lvl="1"/>
                <a:endParaRPr lang="en-US" sz="1300" dirty="0" smtClean="0"/>
              </a:p>
              <a:p>
                <a:pPr lvl="1"/>
                <a:r>
                  <a:rPr lang="en-US" dirty="0" smtClean="0"/>
                  <a:t>If a solution has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𝜉</m:t>
                        </m:r>
                      </m:e>
                      <m:sub>
                        <m:r>
                          <a:rPr lang="en-US" b="0" i="1" smtClean="0">
                            <a:latin typeface="Cambria Math"/>
                          </a:rPr>
                          <m:t>𝑖</m:t>
                        </m:r>
                      </m:sub>
                    </m:sSub>
                    <m:r>
                      <a:rPr lang="en-US" b="0" i="1" smtClean="0">
                        <a:latin typeface="Cambria Math"/>
                      </a:rPr>
                      <m:t>=0,</m:t>
                    </m:r>
                  </m:oMath>
                </a14:m>
                <a:r>
                  <a:rPr lang="en-US" dirty="0" smtClean="0"/>
                  <a:t> then </a:t>
                </a:r>
                <a14:m>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a:rPr>
                          <m:t>𝒙</m:t>
                        </m:r>
                      </m:e>
                      <m:sub>
                        <m:r>
                          <a:rPr lang="en-US" b="0" i="1" smtClean="0">
                            <a:latin typeface="Cambria Math"/>
                          </a:rPr>
                          <m:t>𝑖</m:t>
                        </m:r>
                      </m:sub>
                    </m:sSub>
                  </m:oMath>
                </a14:m>
                <a:r>
                  <a:rPr lang="en-US" dirty="0" smtClean="0"/>
                  <a:t> is outside the margin as before</a:t>
                </a:r>
              </a:p>
              <a:p>
                <a:pPr lvl="1"/>
                <a:endParaRPr lang="en-US" sz="1300" dirty="0" smtClean="0"/>
              </a:p>
              <a:p>
                <a:pPr lvl="1"/>
                <a:r>
                  <a:rPr lang="en-US" dirty="0" smtClean="0"/>
                  <a:t>If </a:t>
                </a:r>
                <a14:m>
                  <m:oMath xmlns:m="http://schemas.openxmlformats.org/officeDocument/2006/math">
                    <m:r>
                      <a:rPr lang="en-US" b="0" i="1" smtClean="0">
                        <a:latin typeface="Cambria Math"/>
                      </a:rPr>
                      <m:t>0&lt;</m:t>
                    </m:r>
                    <m:sSub>
                      <m:sSubPr>
                        <m:ctrlPr>
                          <a:rPr lang="en-US" b="0" i="1" smtClean="0">
                            <a:latin typeface="Cambria Math" panose="02040503050406030204" pitchFamily="18" charset="0"/>
                          </a:rPr>
                        </m:ctrlPr>
                      </m:sSubPr>
                      <m:e>
                        <m:r>
                          <a:rPr lang="en-US" b="0" i="1" smtClean="0">
                            <a:latin typeface="Cambria Math"/>
                          </a:rPr>
                          <m:t>𝜉</m:t>
                        </m:r>
                      </m:e>
                      <m:sub>
                        <m:r>
                          <a:rPr lang="en-US" b="0" i="1" smtClean="0">
                            <a:latin typeface="Cambria Math"/>
                          </a:rPr>
                          <m:t>𝑖</m:t>
                        </m:r>
                      </m:sub>
                    </m:sSub>
                    <m:r>
                      <a:rPr lang="en-US" b="0" i="1" smtClean="0">
                        <a:latin typeface="Cambria Math"/>
                      </a:rPr>
                      <m:t>&lt;1</m:t>
                    </m:r>
                  </m:oMath>
                </a14:m>
                <a:r>
                  <a:rPr lang="en-US" dirty="0" smtClean="0"/>
                  <a:t>, then the point is correctly classified, but it is within the margin</a:t>
                </a:r>
              </a:p>
              <a:p>
                <a:pPr lvl="1"/>
                <a:endParaRPr lang="en-US" sz="1300" dirty="0" smtClean="0"/>
              </a:p>
              <a:p>
                <a:pPr lvl="1"/>
                <a:r>
                  <a:rPr lang="en-US" dirty="0" smtClean="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𝜉</m:t>
                        </m:r>
                      </m:e>
                      <m:sub>
                        <m:r>
                          <a:rPr lang="en-US" b="0" i="1" smtClean="0">
                            <a:latin typeface="Cambria Math"/>
                          </a:rPr>
                          <m:t>𝑖</m:t>
                        </m:r>
                      </m:sub>
                    </m:sSub>
                    <m:r>
                      <a:rPr lang="en-US" b="0" i="1" smtClean="0">
                        <a:latin typeface="Cambria Math"/>
                      </a:rPr>
                      <m:t>≥1,</m:t>
                    </m:r>
                  </m:oMath>
                </a14:m>
                <a:r>
                  <a:rPr lang="en-US" dirty="0" smtClean="0"/>
                  <a:t> the point is misclassified, as it is on the opposite side of the decision boundary</a:t>
                </a:r>
              </a:p>
              <a:p>
                <a:endParaRPr lang="en-US" sz="1300" dirty="0" smtClean="0"/>
              </a:p>
              <a:p>
                <a:r>
                  <a:rPr lang="en-US" dirty="0" smtClean="0"/>
                  <a:t>The above change in the constraints makes the classification feasible </a:t>
                </a:r>
                <a:r>
                  <a:rPr lang="en-US" dirty="0" smtClean="0"/>
                  <a:t>when </a:t>
                </a:r>
                <a:r>
                  <a:rPr lang="en-US" dirty="0" smtClean="0"/>
                  <a:t>the data points are not linearly separable by allowing points to be inside the margin, hence it is called Soft-Margin classifier</a:t>
                </a:r>
              </a:p>
              <a:p>
                <a:pPr lvl="1"/>
                <a:endParaRPr lang="en-US" sz="1300" dirty="0" smtClean="0"/>
              </a:p>
              <a:p>
                <a:pPr lvl="1"/>
                <a:r>
                  <a:rPr lang="en-US" dirty="0" smtClean="0"/>
                  <a:t>But, we also want as few points as possible to be inside the margin (or in the other side of the decision boundary)</a:t>
                </a:r>
              </a:p>
              <a:p>
                <a:pPr lvl="1"/>
                <a:endParaRPr lang="en-US" sz="1300" dirty="0" smtClean="0"/>
              </a:p>
              <a:p>
                <a:pPr lvl="1"/>
                <a:r>
                  <a:rPr lang="en-US" dirty="0" smtClean="0"/>
                  <a:t>To enforce that, we will also change the objective function to include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𝜉</m:t>
                        </m:r>
                      </m:e>
                      <m:sub>
                        <m:r>
                          <a:rPr lang="en-US" b="0" i="1" smtClean="0">
                            <a:latin typeface="Cambria Math"/>
                          </a:rPr>
                          <m:t>𝑖</m:t>
                        </m:r>
                      </m:sub>
                    </m:sSub>
                  </m:oMath>
                </a14:m>
                <a:r>
                  <a:rPr lang="en-US" dirty="0" smtClean="0"/>
                  <a:t>s. The new objective function becomes: </a:t>
                </a: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a:rPr>
                              <m:t>min</m:t>
                            </m:r>
                          </m:e>
                          <m:lim>
                            <m:r>
                              <a:rPr lang="en-US" b="0" i="1" smtClean="0">
                                <a:latin typeface="Cambria Math"/>
                              </a:rPr>
                              <m:t>𝑤</m:t>
                            </m:r>
                            <m:r>
                              <a:rPr lang="en-US" b="0" i="1" smtClean="0">
                                <a:latin typeface="Cambria Math"/>
                              </a:rPr>
                              <m:t>,</m:t>
                            </m:r>
                            <m:r>
                              <a:rPr lang="en-US" b="0" i="1" smtClean="0">
                                <a:latin typeface="Cambria Math"/>
                              </a:rPr>
                              <m:t>𝑏</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𝜉</m:t>
                                </m:r>
                              </m:e>
                              <m:sub>
                                <m:r>
                                  <a:rPr lang="en-US" b="0" i="1" smtClean="0">
                                    <a:latin typeface="Cambria Math"/>
                                  </a:rPr>
                                  <m:t>𝑖</m:t>
                                </m:r>
                              </m:sub>
                            </m:sSub>
                          </m:lim>
                        </m:limLow>
                      </m:fName>
                      <m:e>
                        <m:r>
                          <a:rPr lang="en-US" b="0" i="1" smtClean="0">
                            <a:latin typeface="Cambria Math"/>
                          </a:rPr>
                          <m:t>    {</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𝑤</m:t>
                                    </m:r>
                                  </m:e>
                                  <m:sup>
                                    <m:r>
                                      <a:rPr lang="en-US" b="0" i="1" smtClean="0">
                                        <a:latin typeface="Cambria Math"/>
                                      </a:rPr>
                                      <m:t>2</m:t>
                                    </m:r>
                                  </m:sup>
                                </m:sSup>
                              </m:e>
                            </m:d>
                          </m:num>
                          <m:den>
                            <m:r>
                              <a:rPr lang="en-US" b="0" i="1" smtClean="0">
                                <a:latin typeface="Cambria Math"/>
                              </a:rPr>
                              <m:t>2</m:t>
                            </m:r>
                          </m:den>
                        </m:f>
                        <m:r>
                          <a:rPr lang="en-US" b="0" i="1" smtClean="0">
                            <a:latin typeface="Cambria Math"/>
                          </a:rPr>
                          <m:t>+</m:t>
                        </m:r>
                        <m:r>
                          <a:rPr lang="en-US" b="0" i="1" smtClean="0">
                            <a:latin typeface="Cambria Math"/>
                          </a:rPr>
                          <m:t>𝐶</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𝜉</m:t>
                                        </m:r>
                                      </m:e>
                                      <m:sub>
                                        <m:r>
                                          <a:rPr lang="en-US" b="0" i="1" smtClean="0">
                                            <a:latin typeface="Cambria Math"/>
                                          </a:rPr>
                                          <m:t>𝑖</m:t>
                                        </m:r>
                                      </m:sub>
                                    </m:sSub>
                                  </m:e>
                                </m:d>
                              </m:e>
                              <m:sup>
                                <m:r>
                                  <a:rPr lang="en-US" b="0" i="1" smtClean="0">
                                    <a:latin typeface="Cambria Math"/>
                                  </a:rPr>
                                  <m:t>𝑘</m:t>
                                </m:r>
                              </m:sup>
                            </m:sSup>
                            <m:r>
                              <a:rPr lang="en-US" b="0" i="1" smtClean="0">
                                <a:latin typeface="Cambria Math"/>
                              </a:rPr>
                              <m:t>},   </m:t>
                            </m:r>
                          </m:e>
                        </m:nary>
                      </m:e>
                    </m:func>
                    <m:r>
                      <a:rPr lang="en-US" b="0" i="1" dirty="0" smtClean="0">
                        <a:latin typeface="Cambria Math"/>
                      </a:rPr>
                      <m:t>𝐶</m:t>
                    </m:r>
                    <m:r>
                      <a:rPr lang="en-US" b="0" i="1" dirty="0" smtClean="0">
                        <a:latin typeface="Cambria Math"/>
                      </a:rPr>
                      <m:t>≥0,</m:t>
                    </m:r>
                  </m:oMath>
                </a14:m>
                <a:r>
                  <a:rPr lang="en-US" dirty="0" smtClean="0"/>
                  <a:t> is a (user-defined) regularization parameter that controls the trade-off between misclassification cost and generalization.</a:t>
                </a:r>
                <a14:m>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𝜉</m:t>
                                </m:r>
                              </m:e>
                              <m:sub>
                                <m:r>
                                  <a:rPr lang="en-US" b="0" i="1" smtClean="0">
                                    <a:latin typeface="Cambria Math"/>
                                  </a:rPr>
                                  <m:t>𝑖</m:t>
                                </m:r>
                              </m:sub>
                            </m:sSub>
                          </m:e>
                        </m:d>
                      </m:e>
                      <m:sup>
                        <m:r>
                          <a:rPr lang="en-US" b="0" i="1" smtClean="0">
                            <a:latin typeface="Cambria Math"/>
                          </a:rPr>
                          <m:t>𝑘</m:t>
                        </m:r>
                      </m:sup>
                    </m:sSup>
                  </m:oMath>
                </a14:m>
                <a:r>
                  <a:rPr lang="en-US" dirty="0" smtClean="0"/>
                  <a:t> is a loss-function that increases with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𝜉</m:t>
                        </m:r>
                      </m:e>
                      <m:sub>
                        <m:r>
                          <a:rPr lang="en-US" b="0" i="1" smtClean="0">
                            <a:latin typeface="Cambria Math"/>
                          </a:rPr>
                          <m:t>𝑖</m:t>
                        </m:r>
                      </m:sub>
                    </m:sSub>
                  </m:oMath>
                </a14:m>
                <a:r>
                  <a:rPr lang="en-US" dirty="0" smtClean="0"/>
                  <a:t>’s</a:t>
                </a:r>
                <a:endParaRPr lang="en-US" dirty="0"/>
              </a:p>
              <a:p>
                <a:pPr lvl="1"/>
                <a:endParaRPr lang="en-US" sz="1500" dirty="0" smtClean="0"/>
              </a:p>
              <a:p>
                <a:pPr lvl="1"/>
                <a:r>
                  <a:rPr lang="en-US" dirty="0" smtClean="0"/>
                  <a:t>High </a:t>
                </a:r>
                <a14:m>
                  <m:oMath xmlns:m="http://schemas.openxmlformats.org/officeDocument/2006/math">
                    <m:r>
                      <a:rPr lang="en-US" b="0" i="1" smtClean="0">
                        <a:latin typeface="Cambria Math"/>
                      </a:rPr>
                      <m:t>𝐶</m:t>
                    </m:r>
                  </m:oMath>
                </a14:m>
                <a:r>
                  <a:rPr lang="en-US" dirty="0" smtClean="0"/>
                  <a:t> value prioritize the minimization of the classification error on the training data, and a low </a:t>
                </a:r>
                <a14:m>
                  <m:oMath xmlns:m="http://schemas.openxmlformats.org/officeDocument/2006/math">
                    <m:r>
                      <a:rPr lang="en-US" b="0" i="1" smtClean="0">
                        <a:latin typeface="Cambria Math"/>
                      </a:rPr>
                      <m:t>𝐶</m:t>
                    </m:r>
                  </m:oMath>
                </a14:m>
                <a:r>
                  <a:rPr lang="en-US" dirty="0" smtClean="0"/>
                  <a:t> value prioritize the maximization of margin (generalization), even though some of the points are misclassified.</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143001"/>
                <a:ext cx="8229600" cy="5181600"/>
              </a:xfrm>
              <a:blipFill rotWithShape="0">
                <a:blip r:embed="rId2"/>
                <a:stretch>
                  <a:fillRect l="-222" t="-1059" r="-296" b="-588"/>
                </a:stretch>
              </a:blipFill>
            </p:spPr>
            <p:txBody>
              <a:bodyPr/>
              <a:lstStyle/>
              <a:p>
                <a:r>
                  <a:rPr lang="en-US">
                    <a:noFill/>
                  </a:rPr>
                  <a:t> </a:t>
                </a:r>
              </a:p>
            </p:txBody>
          </p:sp>
        </mc:Fallback>
      </mc:AlternateContent>
    </p:spTree>
    <p:extLst>
      <p:ext uri="{BB962C8B-B14F-4D97-AF65-F5344CB8AC3E}">
        <p14:creationId xmlns:p14="http://schemas.microsoft.com/office/powerpoint/2010/main" val="1753805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 margin</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295400"/>
            <a:ext cx="5014912" cy="4914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2535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Loss function</a:t>
            </a:r>
            <a:endParaRPr lang="en-US" dirty="0"/>
          </a:p>
        </p:txBody>
      </p:sp>
      <mc:AlternateContent xmlns:mc="http://schemas.openxmlformats.org/markup-compatibility/2006">
        <mc:Choice xmlns:a14="http://schemas.microsoft.com/office/drawing/2010/main" Requires="a14">
          <p:sp>
            <p:nvSpPr>
              <p:cNvPr id="5" name="Content Placeholder 2"/>
              <p:cNvSpPr txBox="1">
                <a:spLocks/>
              </p:cNvSpPr>
              <p:nvPr/>
            </p:nvSpPr>
            <p:spPr>
              <a:xfrm>
                <a:off x="609600" y="1066800"/>
                <a:ext cx="8229600" cy="5029199"/>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Different loss functions</a:t>
                </a:r>
              </a:p>
              <a:p>
                <a:pPr lvl="1"/>
                <a:endParaRPr lang="en-US" sz="2000" dirty="0" smtClean="0"/>
              </a:p>
              <a:p>
                <a:pPr lvl="1"/>
                <a:r>
                  <a:rPr lang="en-US" dirty="0" smtClean="0"/>
                  <a:t>Hinge Loss: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i="1" smtClean="0">
                            <a:latin typeface="Cambria Math"/>
                          </a:rPr>
                          <m:t>𝑖</m:t>
                        </m:r>
                        <m:r>
                          <a:rPr lang="en-US" i="1" smtClean="0">
                            <a:latin typeface="Cambria Math"/>
                          </a:rPr>
                          <m:t>=1</m:t>
                        </m:r>
                      </m:sub>
                      <m:sup>
                        <m:r>
                          <a:rPr lang="en-US" i="1" smtClean="0">
                            <a:latin typeface="Cambria Math"/>
                          </a:rPr>
                          <m:t>𝑛</m:t>
                        </m:r>
                      </m:sup>
                      <m:e>
                        <m:sSub>
                          <m:sSubPr>
                            <m:ctrlPr>
                              <a:rPr lang="en-US" i="1" smtClean="0">
                                <a:latin typeface="Cambria Math" panose="02040503050406030204" pitchFamily="18" charset="0"/>
                              </a:rPr>
                            </m:ctrlPr>
                          </m:sSubPr>
                          <m:e>
                            <m:r>
                              <a:rPr lang="en-US" i="1" smtClean="0">
                                <a:latin typeface="Cambria Math"/>
                              </a:rPr>
                              <m:t>𝜁</m:t>
                            </m:r>
                          </m:e>
                          <m:sub>
                            <m:r>
                              <a:rPr lang="en-US" i="1" smtClean="0">
                                <a:latin typeface="Cambria Math"/>
                              </a:rPr>
                              <m:t>𝑖</m:t>
                            </m:r>
                          </m:sub>
                        </m:sSub>
                      </m:e>
                    </m:nary>
                  </m:oMath>
                </a14:m>
                <a:endParaRPr lang="en-US" dirty="0" smtClean="0"/>
              </a:p>
              <a:p>
                <a:pPr lvl="1"/>
                <a:endParaRPr lang="en-US" sz="1500" dirty="0" smtClean="0"/>
              </a:p>
              <a:p>
                <a:pPr lvl="1"/>
                <a:r>
                  <a:rPr lang="en-US" dirty="0" smtClean="0"/>
                  <a:t>Quadratic Loss: </a:t>
                </a:r>
                <a14:m>
                  <m:oMath xmlns:m="http://schemas.openxmlformats.org/officeDocument/2006/math">
                    <m:sSup>
                      <m:sSupPr>
                        <m:ctrlPr>
                          <a:rPr lang="en-US" i="1" smtClean="0">
                            <a:latin typeface="Cambria Math" panose="02040503050406030204" pitchFamily="18" charset="0"/>
                          </a:rPr>
                        </m:ctrlPr>
                      </m:sSupPr>
                      <m:e>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=1</m:t>
                            </m:r>
                          </m:sub>
                          <m:sup>
                            <m:r>
                              <a:rPr lang="en-US" i="1">
                                <a:latin typeface="Cambria Math"/>
                              </a:rPr>
                              <m:t>𝑛</m:t>
                            </m:r>
                          </m:sup>
                          <m:e>
                            <m:sSub>
                              <m:sSubPr>
                                <m:ctrlPr>
                                  <a:rPr lang="en-US" i="1">
                                    <a:latin typeface="Cambria Math" panose="02040503050406030204" pitchFamily="18" charset="0"/>
                                  </a:rPr>
                                </m:ctrlPr>
                              </m:sSubPr>
                              <m:e>
                                <m:r>
                                  <a:rPr lang="en-US" i="1">
                                    <a:latin typeface="Cambria Math"/>
                                  </a:rPr>
                                  <m:t>𝜁</m:t>
                                </m:r>
                              </m:e>
                              <m:sub>
                                <m:r>
                                  <a:rPr lang="en-US" i="1">
                                    <a:latin typeface="Cambria Math"/>
                                  </a:rPr>
                                  <m:t>𝑖</m:t>
                                </m:r>
                              </m:sub>
                            </m:sSub>
                          </m:e>
                        </m:nary>
                      </m:e>
                      <m:sup>
                        <m:r>
                          <a:rPr lang="en-US" i="1" smtClean="0">
                            <a:latin typeface="Cambria Math"/>
                          </a:rPr>
                          <m:t>2</m:t>
                        </m:r>
                      </m:sup>
                    </m:sSup>
                  </m:oMath>
                </a14:m>
                <a:endParaRPr lang="en-US" dirty="0" smtClean="0"/>
              </a:p>
              <a:p>
                <a:endParaRPr lang="en-US" sz="2500" dirty="0" smtClean="0"/>
              </a:p>
              <a:p>
                <a:r>
                  <a:rPr lang="en-US" dirty="0" smtClean="0"/>
                  <a:t>Considering hinge loss, the soft-margin SVM optimization task becomes: </a:t>
                </a:r>
                <a:endParaRPr lang="en-US" b="0"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a:rPr>
                                <m:t>min</m:t>
                              </m:r>
                            </m:e>
                            <m:lim>
                              <m:r>
                                <m:rPr>
                                  <m:sty m:val="p"/>
                                </m:rPr>
                                <a:rPr lang="en-US" b="0" i="0" smtClean="0">
                                  <a:latin typeface="Cambria Math"/>
                                </a:rPr>
                                <m:t>w</m:t>
                              </m:r>
                              <m:r>
                                <a:rPr lang="en-US" b="0" i="0" smtClean="0">
                                  <a:latin typeface="Cambria Math"/>
                                </a:rPr>
                                <m:t>,</m:t>
                              </m:r>
                              <m:r>
                                <m:rPr>
                                  <m:sty m:val="p"/>
                                </m:rPr>
                                <a:rPr lang="en-US" b="0" i="0" smtClean="0">
                                  <a:latin typeface="Cambria Math"/>
                                </a:rPr>
                                <m:t>b</m:t>
                              </m:r>
                              <m:r>
                                <a:rPr lang="en-US" b="0" i="0" smtClean="0">
                                  <a:latin typeface="Cambria Math"/>
                                </a:rPr>
                                <m:t>,</m:t>
                              </m:r>
                              <m:sSub>
                                <m:sSubPr>
                                  <m:ctrlPr>
                                    <a:rPr lang="en-US" b="0" i="1" smtClean="0">
                                      <a:latin typeface="Cambria Math" panose="02040503050406030204" pitchFamily="18" charset="0"/>
                                    </a:rPr>
                                  </m:ctrlPr>
                                </m:sSubPr>
                                <m:e>
                                  <m:r>
                                    <a:rPr lang="en-US" b="0" i="1" smtClean="0">
                                      <a:latin typeface="Cambria Math"/>
                                    </a:rPr>
                                    <m:t>𝜉</m:t>
                                  </m:r>
                                </m:e>
                                <m:sub>
                                  <m:r>
                                    <a:rPr lang="en-US" b="0" i="1" smtClean="0">
                                      <a:latin typeface="Cambria Math"/>
                                    </a:rPr>
                                    <m:t>𝑖</m:t>
                                  </m:r>
                                </m:sub>
                              </m:sSub>
                            </m:lim>
                          </m:limLow>
                        </m:fName>
                        <m:e>
                          <m:r>
                            <a:rPr lang="en-US" b="0" i="1" smtClean="0">
                              <a:latin typeface="Cambria Math"/>
                            </a:rPr>
                            <m:t>             </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a:rPr>
                                            <m:t>𝒘</m:t>
                                          </m:r>
                                        </m:e>
                                      </m:d>
                                    </m:e>
                                    <m:sup>
                                      <m:r>
                                        <a:rPr lang="en-US" b="0" i="1" smtClean="0">
                                          <a:latin typeface="Cambria Math"/>
                                        </a:rPr>
                                        <m:t>2</m:t>
                                      </m:r>
                                    </m:sup>
                                  </m:sSup>
                                </m:num>
                                <m:den>
                                  <m:r>
                                    <a:rPr lang="en-US" b="0" i="1" smtClean="0">
                                      <a:latin typeface="Cambria Math"/>
                                    </a:rPr>
                                    <m:t>2</m:t>
                                  </m:r>
                                </m:den>
                              </m:f>
                              <m:r>
                                <a:rPr lang="en-US" b="0" i="1" smtClean="0">
                                  <a:latin typeface="Cambria Math"/>
                                </a:rPr>
                                <m:t>+</m:t>
                              </m:r>
                              <m:r>
                                <a:rPr lang="en-US" b="0" i="1" smtClean="0">
                                  <a:latin typeface="Cambria Math"/>
                                </a:rPr>
                                <m:t>𝐶</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𝑛</m:t>
                                  </m:r>
                                </m:sup>
                                <m:e>
                                  <m:sSub>
                                    <m:sSubPr>
                                      <m:ctrlPr>
                                        <a:rPr lang="en-US" b="0" i="1" smtClean="0">
                                          <a:latin typeface="Cambria Math" panose="02040503050406030204" pitchFamily="18" charset="0"/>
                                        </a:rPr>
                                      </m:ctrlPr>
                                    </m:sSubPr>
                                    <m:e>
                                      <m:r>
                                        <a:rPr lang="en-US" b="0" i="1" smtClean="0">
                                          <a:latin typeface="Cambria Math"/>
                                        </a:rPr>
                                        <m:t>𝜉</m:t>
                                      </m:r>
                                    </m:e>
                                    <m:sub>
                                      <m:r>
                                        <a:rPr lang="en-US" b="0" i="1" smtClean="0">
                                          <a:latin typeface="Cambria Math"/>
                                        </a:rPr>
                                        <m:t>𝑖</m:t>
                                      </m:r>
                                    </m:sub>
                                  </m:sSub>
                                </m:e>
                              </m:nary>
                            </m:e>
                          </m:d>
                        </m:e>
                      </m:func>
                    </m:oMath>
                  </m:oMathPara>
                </a14:m>
                <a:endParaRPr lang="en-US" b="0" dirty="0" smtClean="0"/>
              </a:p>
              <a:p>
                <a:pPr marL="0" indent="0">
                  <a:buNone/>
                </a:pPr>
                <a:r>
                  <a:rPr lang="en-US" dirty="0" smtClean="0"/>
                  <a:t>      </a:t>
                </a:r>
              </a:p>
              <a:p>
                <a:pPr marL="0" indent="0">
                  <a:buNone/>
                </a:pPr>
                <a:r>
                  <a:rPr lang="en-US" dirty="0"/>
                  <a:t> </a:t>
                </a:r>
                <a:r>
                  <a:rPr lang="en-US" dirty="0" smtClean="0"/>
                  <a:t>                                                     </a:t>
                </a:r>
                <a:r>
                  <a:rPr lang="en-US" dirty="0" smtClean="0"/>
                  <a:t>  </a:t>
                </a:r>
                <a:r>
                  <a:rPr lang="en-US" dirty="0" smtClean="0"/>
                  <a:t>such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𝑖</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a:rPr>
                              <m:t>𝒘</m:t>
                            </m:r>
                          </m:e>
                          <m:sup>
                            <m:r>
                              <a:rPr lang="en-US" b="0" i="1" smtClean="0">
                                <a:latin typeface="Cambria Math"/>
                              </a:rPr>
                              <m:t>𝑇</m:t>
                            </m:r>
                          </m:sup>
                        </m:sSup>
                        <m:sSub>
                          <m:sSubPr>
                            <m:ctrlPr>
                              <a:rPr lang="en-US" b="0" i="1" smtClean="0">
                                <a:latin typeface="Cambria Math" panose="02040503050406030204" pitchFamily="18" charset="0"/>
                              </a:rPr>
                            </m:ctrlPr>
                          </m:sSubPr>
                          <m:e>
                            <m:r>
                              <a:rPr lang="en-US" b="1" i="1" smtClean="0">
                                <a:latin typeface="Cambria Math"/>
                              </a:rPr>
                              <m:t>𝒙</m:t>
                            </m:r>
                          </m:e>
                          <m:sub>
                            <m:r>
                              <a:rPr lang="en-US" b="0" i="1" smtClean="0">
                                <a:latin typeface="Cambria Math"/>
                              </a:rPr>
                              <m:t>𝑖</m:t>
                            </m:r>
                          </m:sub>
                        </m:sSub>
                        <m:r>
                          <a:rPr lang="en-US" b="0" i="1" smtClean="0">
                            <a:latin typeface="Cambria Math"/>
                          </a:rPr>
                          <m:t>+</m:t>
                        </m:r>
                        <m:r>
                          <a:rPr lang="en-US" b="0" i="1" smtClean="0">
                            <a:latin typeface="Cambria Math"/>
                          </a:rPr>
                          <m:t>𝑏</m:t>
                        </m:r>
                      </m:e>
                    </m:d>
                    <m:r>
                      <a:rPr lang="en-US" b="0" i="1" smtClean="0">
                        <a:latin typeface="Cambria Math"/>
                      </a:rPr>
                      <m:t>≥1−</m:t>
                    </m:r>
                    <m:sSub>
                      <m:sSubPr>
                        <m:ctrlPr>
                          <a:rPr lang="en-US" b="0" i="1" smtClean="0">
                            <a:latin typeface="Cambria Math" panose="02040503050406030204" pitchFamily="18" charset="0"/>
                          </a:rPr>
                        </m:ctrlPr>
                      </m:sSubPr>
                      <m:e>
                        <m:r>
                          <a:rPr lang="en-US" b="0" i="1" smtClean="0">
                            <a:latin typeface="Cambria Math"/>
                          </a:rPr>
                          <m:t>𝜉</m:t>
                        </m:r>
                      </m:e>
                      <m:sub>
                        <m:r>
                          <a:rPr lang="en-US" b="0" i="1" smtClean="0">
                            <a:latin typeface="Cambria Math"/>
                          </a:rPr>
                          <m:t>𝑖</m:t>
                        </m:r>
                      </m:sub>
                    </m:sSub>
                    <m:r>
                      <a:rPr lang="en-US" b="0" i="1" smtClean="0">
                        <a:latin typeface="Cambria Math"/>
                      </a:rPr>
                      <m:t>, ∀</m:t>
                    </m:r>
                    <m:sSub>
                      <m:sSubPr>
                        <m:ctrlPr>
                          <a:rPr lang="en-US" b="0" i="1" smtClean="0">
                            <a:latin typeface="Cambria Math" panose="02040503050406030204" pitchFamily="18" charset="0"/>
                          </a:rPr>
                        </m:ctrlPr>
                      </m:sSubPr>
                      <m:e>
                        <m:r>
                          <a:rPr lang="en-US" b="1" i="1" smtClean="0">
                            <a:latin typeface="Cambria Math"/>
                          </a:rPr>
                          <m:t>𝒙</m:t>
                        </m:r>
                      </m:e>
                      <m:sub>
                        <m:r>
                          <a:rPr lang="en-US" b="0" i="1" smtClean="0">
                            <a:latin typeface="Cambria Math"/>
                          </a:rPr>
                          <m:t>𝑖</m:t>
                        </m:r>
                      </m:sub>
                    </m:sSub>
                    <m:r>
                      <a:rPr lang="en-US" b="0" i="1" smtClean="0">
                        <a:latin typeface="Cambria Math"/>
                      </a:rPr>
                      <m:t>∈</m:t>
                    </m:r>
                    <m:r>
                      <a:rPr lang="en-US" b="0" i="1" smtClean="0">
                        <a:latin typeface="Cambria Math"/>
                      </a:rPr>
                      <m:t>𝐷</m:t>
                    </m:r>
                  </m:oMath>
                </a14:m>
                <a:endParaRPr lang="en-US" b="0" dirty="0" smtClean="0"/>
              </a:p>
              <a:p>
                <a:pPr marL="0" indent="0">
                  <a:buNone/>
                </a:pPr>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𝜉</m:t>
                        </m:r>
                      </m:e>
                      <m:sub>
                        <m:r>
                          <a:rPr lang="en-US" b="0" i="1" smtClean="0">
                            <a:latin typeface="Cambria Math"/>
                          </a:rPr>
                          <m:t>𝑖</m:t>
                        </m:r>
                      </m:sub>
                    </m:sSub>
                    <m:r>
                      <a:rPr lang="en-US" b="0" i="1" smtClean="0">
                        <a:latin typeface="Cambria Math"/>
                      </a:rPr>
                      <m:t>≥0, </m:t>
                    </m:r>
                  </m:oMath>
                </a14:m>
                <a:r>
                  <a:rPr lang="en-US" dirty="0" smtClean="0"/>
                  <a:t>     </a:t>
                </a:r>
                <a14:m>
                  <m:oMath xmlns:m="http://schemas.openxmlformats.org/officeDocument/2006/math">
                    <m:r>
                      <a:rPr lang="en-US" b="0" i="1" dirty="0" smtClean="0">
                        <a:latin typeface="Cambria Math"/>
                      </a:rPr>
                      <m:t>∀</m:t>
                    </m:r>
                    <m:r>
                      <a:rPr lang="en-US" b="0" i="1" dirty="0" smtClean="0">
                        <a:latin typeface="Cambria Math"/>
                      </a:rPr>
                      <m:t>𝑖</m:t>
                    </m:r>
                    <m:r>
                      <a:rPr lang="en-US" b="0" i="1" dirty="0" smtClean="0">
                        <a:latin typeface="Cambria Math"/>
                      </a:rPr>
                      <m:t>∈[1..</m:t>
                    </m:r>
                    <m:r>
                      <a:rPr lang="en-US" b="0" i="1" dirty="0" smtClean="0">
                        <a:latin typeface="Cambria Math"/>
                      </a:rPr>
                      <m:t>𝑛</m:t>
                    </m:r>
                    <m:r>
                      <a:rPr lang="en-US" b="0" i="1" dirty="0" smtClean="0">
                        <a:latin typeface="Cambria Math"/>
                      </a:rPr>
                      <m:t>]</m:t>
                    </m:r>
                  </m:oMath>
                </a14:m>
                <a:endParaRPr lang="en-US" dirty="0" smtClean="0"/>
              </a:p>
              <a:p>
                <a:endParaRPr lang="en-US" dirty="0" smtClean="0"/>
              </a:p>
              <a:p>
                <a:r>
                  <a:rPr lang="en-US" dirty="0" smtClean="0"/>
                  <a:t>It can be shown that the dual  of the above problem is</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a:rPr>
                                <m:t>max</m:t>
                              </m:r>
                            </m:e>
                            <m:lim>
                              <m:r>
                                <a:rPr lang="en-US" i="1">
                                  <a:latin typeface="Cambria Math"/>
                                </a:rPr>
                                <m:t>𝛼</m:t>
                              </m:r>
                            </m:lim>
                          </m:limLow>
                        </m:fName>
                        <m:e>
                          <m:sSub>
                            <m:sSubPr>
                              <m:ctrlPr>
                                <a:rPr lang="en-US" i="1">
                                  <a:latin typeface="Cambria Math" panose="02040503050406030204" pitchFamily="18" charset="0"/>
                                </a:rPr>
                              </m:ctrlPr>
                            </m:sSubPr>
                            <m:e>
                              <m:r>
                                <a:rPr lang="en-US" i="1">
                                  <a:latin typeface="Cambria Math"/>
                                </a:rPr>
                                <m:t>𝐿</m:t>
                              </m:r>
                            </m:e>
                            <m:sub>
                              <m:r>
                                <a:rPr lang="en-US" i="1">
                                  <a:latin typeface="Cambria Math"/>
                                </a:rPr>
                                <m:t>𝑑𝑢𝑎𝑙</m:t>
                              </m:r>
                            </m:sub>
                          </m:sSub>
                          <m:r>
                            <a:rPr lang="en-US" i="1">
                              <a:latin typeface="Cambria Math"/>
                            </a:rPr>
                            <m:t>=</m:t>
                          </m:r>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=1</m:t>
                              </m:r>
                            </m:sub>
                            <m:sup>
                              <m:r>
                                <a:rPr lang="en-US" i="1">
                                  <a:latin typeface="Cambria Math"/>
                                </a:rPr>
                                <m:t>𝑛</m:t>
                              </m:r>
                            </m:sup>
                            <m:e>
                              <m:sSub>
                                <m:sSubPr>
                                  <m:ctrlPr>
                                    <a:rPr lang="en-US" i="1">
                                      <a:latin typeface="Cambria Math" panose="02040503050406030204" pitchFamily="18" charset="0"/>
                                    </a:rPr>
                                  </m:ctrlPr>
                                </m:sSubPr>
                                <m:e>
                                  <m:r>
                                    <a:rPr lang="en-US" i="1">
                                      <a:latin typeface="Cambria Math"/>
                                    </a:rPr>
                                    <m:t>𝛼</m:t>
                                  </m:r>
                                </m:e>
                                <m:sub>
                                  <m:r>
                                    <a:rPr lang="en-US" i="1">
                                      <a:latin typeface="Cambria Math"/>
                                    </a:rPr>
                                    <m:t>𝑖</m:t>
                                  </m:r>
                                </m:sub>
                              </m:sSub>
                              <m:r>
                                <a:rPr lang="en-US" i="1">
                                  <a:latin typeface="Cambria Math"/>
                                </a:rPr>
                                <m:t>−</m:t>
                              </m:r>
                            </m:e>
                          </m:nary>
                          <m:f>
                            <m:fPr>
                              <m:ctrlPr>
                                <a:rPr lang="en-US" i="1">
                                  <a:latin typeface="Cambria Math" panose="02040503050406030204" pitchFamily="18" charset="0"/>
                                </a:rPr>
                              </m:ctrlPr>
                            </m:fPr>
                            <m:num>
                              <m:r>
                                <a:rPr lang="en-US" i="1">
                                  <a:latin typeface="Cambria Math"/>
                                </a:rPr>
                                <m:t>1</m:t>
                              </m:r>
                            </m:num>
                            <m:den>
                              <m:r>
                                <a:rPr lang="en-US" i="1">
                                  <a:latin typeface="Cambria Math"/>
                                </a:rPr>
                                <m:t>2</m:t>
                              </m:r>
                            </m:den>
                          </m:f>
                          <m:nary>
                            <m:naryPr>
                              <m:chr m:val="∑"/>
                              <m:limLoc m:val="subSup"/>
                              <m:ctrlPr>
                                <a:rPr lang="en-US" i="1">
                                  <a:latin typeface="Cambria Math" panose="02040503050406030204" pitchFamily="18" charset="0"/>
                                </a:rPr>
                              </m:ctrlPr>
                            </m:naryPr>
                            <m:sub>
                              <m:r>
                                <m:rPr>
                                  <m:brk m:alnAt="25"/>
                                </m:rPr>
                                <a:rPr lang="en-US" i="1">
                                  <a:latin typeface="Cambria Math"/>
                                </a:rPr>
                                <m:t>𝑖</m:t>
                              </m:r>
                              <m:r>
                                <a:rPr lang="en-US" i="1">
                                  <a:latin typeface="Cambria Math"/>
                                </a:rPr>
                                <m:t>=1</m:t>
                              </m:r>
                            </m:sub>
                            <m:sup>
                              <m:r>
                                <a:rPr lang="en-US" i="1">
                                  <a:latin typeface="Cambria Math"/>
                                </a:rPr>
                                <m:t>𝑛</m:t>
                              </m:r>
                            </m:sup>
                            <m:e>
                              <m:nary>
                                <m:naryPr>
                                  <m:chr m:val="∑"/>
                                  <m:ctrlPr>
                                    <a:rPr lang="en-US" i="1">
                                      <a:latin typeface="Cambria Math" panose="02040503050406030204" pitchFamily="18" charset="0"/>
                                    </a:rPr>
                                  </m:ctrlPr>
                                </m:naryPr>
                                <m:sub>
                                  <m:r>
                                    <m:rPr>
                                      <m:brk m:alnAt="23"/>
                                    </m:rPr>
                                    <a:rPr lang="en-US" i="1">
                                      <a:latin typeface="Cambria Math"/>
                                    </a:rPr>
                                    <m:t>𝑗</m:t>
                                  </m:r>
                                  <m:r>
                                    <a:rPr lang="en-US" i="1">
                                      <a:latin typeface="Cambria Math"/>
                                    </a:rPr>
                                    <m:t>=1</m:t>
                                  </m:r>
                                </m:sub>
                                <m:sup>
                                  <m:r>
                                    <a:rPr lang="en-US" i="1">
                                      <a:latin typeface="Cambria Math"/>
                                    </a:rPr>
                                    <m:t>𝑛</m:t>
                                  </m:r>
                                </m:sup>
                                <m:e>
                                  <m:sSub>
                                    <m:sSubPr>
                                      <m:ctrlPr>
                                        <a:rPr lang="en-US" i="1">
                                          <a:latin typeface="Cambria Math" panose="02040503050406030204" pitchFamily="18" charset="0"/>
                                        </a:rPr>
                                      </m:ctrlPr>
                                    </m:sSubPr>
                                    <m:e>
                                      <m:r>
                                        <a:rPr lang="en-US" i="1">
                                          <a:latin typeface="Cambria Math"/>
                                        </a:rPr>
                                        <m:t>𝛼</m:t>
                                      </m:r>
                                    </m:e>
                                    <m:sub>
                                      <m:r>
                                        <a:rPr lang="en-US" i="1">
                                          <a:latin typeface="Cambria Math"/>
                                        </a:rPr>
                                        <m:t>𝑖</m:t>
                                      </m:r>
                                    </m:sub>
                                  </m:sSub>
                                  <m:sSub>
                                    <m:sSubPr>
                                      <m:ctrlPr>
                                        <a:rPr lang="en-US" i="1">
                                          <a:latin typeface="Cambria Math" panose="02040503050406030204" pitchFamily="18" charset="0"/>
                                        </a:rPr>
                                      </m:ctrlPr>
                                    </m:sSubPr>
                                    <m:e>
                                      <m:r>
                                        <a:rPr lang="en-US" i="1">
                                          <a:latin typeface="Cambria Math"/>
                                        </a:rPr>
                                        <m:t>𝛼</m:t>
                                      </m:r>
                                    </m:e>
                                    <m:sub>
                                      <m:r>
                                        <a:rPr lang="en-US" i="1">
                                          <a:latin typeface="Cambria Math"/>
                                        </a:rPr>
                                        <m:t>𝑗</m:t>
                                      </m:r>
                                    </m:sub>
                                  </m:sSub>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sSub>
                                    <m:sSubPr>
                                      <m:ctrlPr>
                                        <a:rPr lang="en-US" i="1">
                                          <a:latin typeface="Cambria Math" panose="02040503050406030204" pitchFamily="18" charset="0"/>
                                        </a:rPr>
                                      </m:ctrlPr>
                                    </m:sSubPr>
                                    <m:e>
                                      <m:r>
                                        <a:rPr lang="en-US" i="1">
                                          <a:latin typeface="Cambria Math"/>
                                        </a:rPr>
                                        <m:t>𝑦</m:t>
                                      </m:r>
                                    </m:e>
                                    <m:sub>
                                      <m:r>
                                        <a:rPr lang="en-US" i="1">
                                          <a:latin typeface="Cambria Math"/>
                                        </a:rPr>
                                        <m:t>𝑗</m:t>
                                      </m:r>
                                    </m:sub>
                                  </m:sSub>
                                  <m:sSubSup>
                                    <m:sSubSupPr>
                                      <m:ctrlPr>
                                        <a:rPr lang="en-US" i="1">
                                          <a:latin typeface="Cambria Math" panose="02040503050406030204" pitchFamily="18" charset="0"/>
                                        </a:rPr>
                                      </m:ctrlPr>
                                    </m:sSubSupPr>
                                    <m:e>
                                      <m:r>
                                        <a:rPr lang="en-US" b="1" i="1">
                                          <a:latin typeface="Cambria Math"/>
                                        </a:rPr>
                                        <m:t>𝒙</m:t>
                                      </m:r>
                                    </m:e>
                                    <m:sub>
                                      <m:r>
                                        <a:rPr lang="en-US" i="1">
                                          <a:latin typeface="Cambria Math"/>
                                        </a:rPr>
                                        <m:t>𝑖</m:t>
                                      </m:r>
                                    </m:sub>
                                    <m:sup>
                                      <m:r>
                                        <a:rPr lang="en-US" i="1">
                                          <a:latin typeface="Cambria Math"/>
                                        </a:rPr>
                                        <m:t>𝑇</m:t>
                                      </m:r>
                                    </m:sup>
                                  </m:sSubSup>
                                  <m:sSub>
                                    <m:sSubPr>
                                      <m:ctrlPr>
                                        <a:rPr lang="en-US" i="1">
                                          <a:latin typeface="Cambria Math" panose="02040503050406030204" pitchFamily="18" charset="0"/>
                                        </a:rPr>
                                      </m:ctrlPr>
                                    </m:sSubPr>
                                    <m:e>
                                      <m:r>
                                        <a:rPr lang="en-US" b="1" i="1">
                                          <a:latin typeface="Cambria Math"/>
                                        </a:rPr>
                                        <m:t>𝒙</m:t>
                                      </m:r>
                                    </m:e>
                                    <m:sub>
                                      <m:r>
                                        <a:rPr lang="en-US" i="1">
                                          <a:latin typeface="Cambria Math"/>
                                        </a:rPr>
                                        <m:t>𝑗</m:t>
                                      </m:r>
                                    </m:sub>
                                  </m:sSub>
                                </m:e>
                              </m:nary>
                            </m:e>
                          </m:nary>
                        </m:e>
                      </m:func>
                    </m:oMath>
                  </m:oMathPara>
                </a14:m>
                <a:endParaRPr lang="en-US" dirty="0"/>
              </a:p>
              <a:p>
                <a:pPr marL="0" indent="0">
                  <a:buNone/>
                </a:pPr>
                <a:r>
                  <a:rPr lang="en-US" dirty="0"/>
                  <a:t>          </a:t>
                </a:r>
                <a:r>
                  <a:rPr lang="en-US" dirty="0"/>
                  <a:t>                          </a:t>
                </a:r>
                <a:r>
                  <a:rPr lang="en-US" dirty="0" smtClean="0"/>
                  <a:t> </a:t>
                </a:r>
                <a:r>
                  <a:rPr lang="en-US" dirty="0"/>
                  <a:t>such that, </a:t>
                </a:r>
                <a14:m>
                  <m:oMath xmlns:m="http://schemas.openxmlformats.org/officeDocument/2006/math">
                    <m:sSub>
                      <m:sSubPr>
                        <m:ctrlPr>
                          <a:rPr lang="en-US" i="1">
                            <a:latin typeface="Cambria Math" panose="02040503050406030204" pitchFamily="18" charset="0"/>
                          </a:rPr>
                        </m:ctrlPr>
                      </m:sSubPr>
                      <m:e>
                        <m:r>
                          <a:rPr lang="en-US" i="1">
                            <a:latin typeface="Cambria Math"/>
                          </a:rPr>
                          <m:t>𝛼</m:t>
                        </m:r>
                      </m:e>
                      <m:sub>
                        <m:r>
                          <a:rPr lang="en-US" i="1">
                            <a:latin typeface="Cambria Math"/>
                          </a:rPr>
                          <m:t>𝑖</m:t>
                        </m:r>
                      </m:sub>
                    </m:sSub>
                    <m:r>
                      <a:rPr lang="en-US" i="1">
                        <a:latin typeface="Cambria Math"/>
                      </a:rPr>
                      <m:t>≥0,</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𝑛</m:t>
                    </m:r>
                    <m:r>
                      <a:rPr lang="en-US" b="0" i="1" smtClean="0">
                        <a:latin typeface="Cambria Math" panose="02040503050406030204" pitchFamily="18" charset="0"/>
                      </a:rPr>
                      <m:t>] </m:t>
                    </m:r>
                  </m:oMath>
                </a14:m>
                <a:r>
                  <a:rPr lang="en-US" dirty="0"/>
                  <a:t>and </a:t>
                </a:r>
                <a14:m>
                  <m:oMath xmlns:m="http://schemas.openxmlformats.org/officeDocument/2006/math">
                    <m:sSub>
                      <m:sSubPr>
                        <m:ctrlPr>
                          <a:rPr lang="en-US" i="1">
                            <a:latin typeface="Cambria Math" panose="02040503050406030204" pitchFamily="18" charset="0"/>
                          </a:rPr>
                        </m:ctrlPr>
                      </m:sSubPr>
                      <m:e>
                        <m:r>
                          <a:rPr lang="en-US" i="1">
                            <a:latin typeface="Cambria Math"/>
                          </a:rPr>
                          <m:t>𝛼</m:t>
                        </m:r>
                      </m:e>
                      <m:sub>
                        <m:r>
                          <a:rPr lang="en-US" i="1">
                            <a:latin typeface="Cambria Math"/>
                          </a:rPr>
                          <m:t>𝑖</m:t>
                        </m:r>
                      </m:sub>
                    </m:sSub>
                    <m:r>
                      <a:rPr lang="en-US" i="1">
                        <a:latin typeface="Cambria Math"/>
                      </a:rPr>
                      <m:t>≤</m:t>
                    </m:r>
                    <m:r>
                      <a:rPr lang="en-US" i="1">
                        <a:latin typeface="Cambria Math"/>
                      </a:rPr>
                      <m:t>𝐶</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US" dirty="0" smtClean="0"/>
              </a:p>
              <a:p>
                <a:pPr marL="457200" lvl="1" indent="0">
                  <a:buNone/>
                </a:pPr>
                <a:r>
                  <a:rPr lang="en-US" dirty="0" smtClean="0"/>
                  <a:t>                                                          </a:t>
                </a:r>
                <a14:m>
                  <m:oMath xmlns:m="http://schemas.openxmlformats.org/officeDocument/2006/math">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=0</m:t>
                        </m:r>
                      </m:e>
                    </m:nary>
                  </m:oMath>
                </a14:m>
                <a:endParaRPr lang="en-US" dirty="0"/>
              </a:p>
              <a:p>
                <a:endParaRPr lang="en-US" dirty="0"/>
              </a:p>
              <a:p>
                <a:pPr marL="0" indent="0">
                  <a:buNone/>
                </a:pPr>
                <a:endParaRPr lang="en-US" dirty="0"/>
              </a:p>
              <a:p>
                <a:endParaRPr lang="en-US" dirty="0" smtClean="0"/>
              </a:p>
            </p:txBody>
          </p:sp>
        </mc:Choice>
        <mc:Fallback>
          <p:sp>
            <p:nvSpPr>
              <p:cNvPr id="5" name="Content Placeholder 2"/>
              <p:cNvSpPr txBox="1">
                <a:spLocks noRot="1" noChangeAspect="1" noMove="1" noResize="1" noEditPoints="1" noAdjustHandles="1" noChangeArrowheads="1" noChangeShapeType="1" noTextEdit="1"/>
              </p:cNvSpPr>
              <p:nvPr/>
            </p:nvSpPr>
            <p:spPr>
              <a:xfrm>
                <a:off x="609600" y="1066800"/>
                <a:ext cx="8229600" cy="5029199"/>
              </a:xfrm>
              <a:prstGeom prst="rect">
                <a:avLst/>
              </a:prstGeom>
              <a:blipFill rotWithShape="0">
                <a:blip r:embed="rId2"/>
                <a:stretch>
                  <a:fillRect l="-444" t="-1576" b="-10545"/>
                </a:stretch>
              </a:blipFill>
            </p:spPr>
            <p:txBody>
              <a:bodyPr/>
              <a:lstStyle/>
              <a:p>
                <a:r>
                  <a:rPr lang="en-US">
                    <a:noFill/>
                  </a:rPr>
                  <a:t> </a:t>
                </a:r>
              </a:p>
            </p:txBody>
          </p:sp>
        </mc:Fallback>
      </mc:AlternateContent>
    </p:spTree>
    <p:extLst>
      <p:ext uri="{BB962C8B-B14F-4D97-AF65-F5344CB8AC3E}">
        <p14:creationId xmlns:p14="http://schemas.microsoft.com/office/powerpoint/2010/main" val="29906223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 w*, b*, and the support vectors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229600" cy="5257800"/>
              </a:xfrm>
            </p:spPr>
            <p:txBody>
              <a:bodyPr>
                <a:normAutofit fontScale="55000" lnSpcReduction="20000"/>
              </a:bodyPr>
              <a:lstStyle/>
              <a:p>
                <a:r>
                  <a:rPr lang="en-US" b="0" dirty="0" smtClean="0"/>
                  <a:t>Optimal solution of primal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a:rPr>
                          <m:t>𝝃</m:t>
                        </m:r>
                      </m:e>
                      <m:sup>
                        <m:r>
                          <a:rPr lang="en-US" b="1" i="1" smtClean="0">
                            <a:latin typeface="Cambria Math" panose="02040503050406030204" pitchFamily="18" charset="0"/>
                          </a:rPr>
                          <m:t>∗</m:t>
                        </m:r>
                      </m:sup>
                    </m:sSup>
                    <m:r>
                      <a:rPr lang="en-US" b="1" i="1" smtClean="0">
                        <a:latin typeface="Cambria Math" panose="02040503050406030204" pitchFamily="18" charset="0"/>
                      </a:rPr>
                      <m:t>) </m:t>
                    </m:r>
                  </m:oMath>
                </a14:m>
                <a:r>
                  <a:rPr lang="en-US" b="0" dirty="0" smtClean="0"/>
                  <a:t>and dual (</a:t>
                </a:r>
                <a14:m>
                  <m:oMath xmlns:m="http://schemas.openxmlformats.org/officeDocument/2006/math">
                    <m:r>
                      <a:rPr lang="en-US" b="1" i="1" smtClean="0">
                        <a:latin typeface="Cambria Math" panose="02040503050406030204" pitchFamily="18" charset="0"/>
                      </a:rPr>
                      <m:t>𝜶</m:t>
                    </m:r>
                    <m:r>
                      <a:rPr lang="en-US" b="0" i="1" smtClean="0">
                        <a:latin typeface="Cambria Math" panose="02040503050406030204" pitchFamily="18" charset="0"/>
                      </a:rPr>
                      <m:t>) </m:t>
                    </m:r>
                  </m:oMath>
                </a14:m>
                <a:r>
                  <a:rPr lang="en-US" b="0" dirty="0" smtClean="0"/>
                  <a:t>satisfies the following conditions:</a:t>
                </a:r>
              </a:p>
              <a:p>
                <a:pPr lvl="1"/>
                <a:endParaRPr lang="en-US" sz="1300" b="0" dirty="0" smtClean="0"/>
              </a:p>
              <a:p>
                <a:pPr lvl="1"/>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a:rPr>
                          <m:t>𝒘</m:t>
                        </m:r>
                      </m:e>
                      <m:sup>
                        <m:r>
                          <a:rPr lang="en-US" b="0" i="1" smtClean="0">
                            <a:latin typeface="Cambria Math"/>
                          </a:rPr>
                          <m:t>∗</m:t>
                        </m:r>
                      </m:sup>
                    </m:sSup>
                    <m:r>
                      <a:rPr lang="en-US" b="0" i="1" smtClean="0">
                        <a:latin typeface="Cambria Math"/>
                      </a:rPr>
                      <m:t>=</m:t>
                    </m:r>
                    <m:nary>
                      <m:naryPr>
                        <m:chr m:val="∑"/>
                        <m:ctrlPr>
                          <a:rPr lang="en-US"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𝑛</m:t>
                        </m:r>
                      </m:sup>
                      <m:e>
                        <m:sSubSup>
                          <m:sSubSupPr>
                            <m:ctrlPr>
                              <a:rPr lang="en-US" b="0" i="1" smtClean="0">
                                <a:latin typeface="Cambria Math" panose="02040503050406030204" pitchFamily="18" charset="0"/>
                              </a:rPr>
                            </m:ctrlPr>
                          </m:sSubSupPr>
                          <m:e>
                            <m:r>
                              <a:rPr lang="en-US" b="0" i="1" smtClean="0">
                                <a:latin typeface="Cambria Math"/>
                              </a:rPr>
                              <m:t>𝛼</m:t>
                            </m:r>
                          </m:e>
                          <m:sub>
                            <m:r>
                              <a:rPr lang="en-US" b="0" i="1" smtClean="0">
                                <a:latin typeface="Cambria Math"/>
                              </a:rPr>
                              <m:t>𝑖</m:t>
                            </m:r>
                          </m:sub>
                          <m:sup>
                            <m:r>
                              <a:rPr lang="en-US" b="0" i="1" smtClean="0">
                                <a:latin typeface="Cambria Math"/>
                              </a:rPr>
                              <m:t>∗</m:t>
                            </m:r>
                          </m:sup>
                        </m:sSubSup>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𝑖</m:t>
                            </m:r>
                          </m:sub>
                        </m:sSub>
                        <m:sSub>
                          <m:sSubPr>
                            <m:ctrlPr>
                              <a:rPr lang="en-US" b="0" i="1" smtClean="0">
                                <a:latin typeface="Cambria Math" panose="02040503050406030204" pitchFamily="18" charset="0"/>
                              </a:rPr>
                            </m:ctrlPr>
                          </m:sSubPr>
                          <m:e>
                            <m:r>
                              <a:rPr lang="en-US" b="1" i="1" smtClean="0">
                                <a:latin typeface="Cambria Math"/>
                              </a:rPr>
                              <m:t>𝒙</m:t>
                            </m:r>
                          </m:e>
                          <m:sub>
                            <m:r>
                              <a:rPr lang="en-US" b="0" i="1" smtClean="0">
                                <a:latin typeface="Cambria Math"/>
                              </a:rPr>
                              <m:t>𝑖</m:t>
                            </m:r>
                          </m:sub>
                        </m:sSub>
                      </m:e>
                    </m:nary>
                  </m:oMath>
                </a14:m>
                <a:endParaRPr lang="en-US" sz="1800" b="0" i="1" dirty="0" smtClean="0">
                  <a:latin typeface="Cambria Math"/>
                </a:endParaRPr>
              </a:p>
              <a:p>
                <a:pPr lvl="1"/>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a:rPr>
                          <m:t>𝛼</m:t>
                        </m:r>
                      </m:e>
                      <m:sub>
                        <m:r>
                          <a:rPr lang="en-US" b="0" i="1" smtClean="0">
                            <a:latin typeface="Cambria Math"/>
                          </a:rPr>
                          <m:t>𝑖</m:t>
                        </m:r>
                      </m:sub>
                      <m:sup>
                        <m:r>
                          <a:rPr lang="en-US" b="0" i="1" smtClean="0">
                            <a:latin typeface="Cambria Math"/>
                          </a:rPr>
                          <m:t>∗</m:t>
                        </m:r>
                      </m:sup>
                    </m:sSubSup>
                    <m:sSub>
                      <m:sSubPr>
                        <m:ctrlPr>
                          <a:rPr lang="en-US" b="0" i="1" smtClean="0">
                            <a:latin typeface="Cambria Math" panose="02040503050406030204" pitchFamily="18" charset="0"/>
                          </a:rPr>
                        </m:ctrlPr>
                      </m:sSubPr>
                      <m:e>
                        <m:r>
                          <a:rPr lang="en-US" b="0" i="1" smtClean="0">
                            <a:latin typeface="Cambria Math"/>
                          </a:rPr>
                          <m:t>(</m:t>
                        </m:r>
                        <m:r>
                          <a:rPr lang="en-US" b="0" i="1" smtClean="0">
                            <a:latin typeface="Cambria Math"/>
                          </a:rPr>
                          <m:t>𝑦</m:t>
                        </m:r>
                      </m:e>
                      <m:sub>
                        <m:r>
                          <a:rPr lang="en-US" b="0" i="1" smtClean="0">
                            <a:latin typeface="Cambria Math"/>
                          </a:rPr>
                          <m:t>𝑖</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sSup>
                              <m:sSupPr>
                                <m:ctrlPr>
                                  <a:rPr lang="en-US" b="0" i="1" smtClean="0">
                                    <a:latin typeface="Cambria Math" panose="02040503050406030204" pitchFamily="18" charset="0"/>
                                  </a:rPr>
                                </m:ctrlPr>
                              </m:sSupPr>
                              <m:e>
                                <m:r>
                                  <a:rPr lang="en-US" b="1" i="1" smtClean="0">
                                    <a:latin typeface="Cambria Math"/>
                                  </a:rPr>
                                  <m:t>𝒘</m:t>
                                </m:r>
                              </m:e>
                              <m:sup>
                                <m:r>
                                  <a:rPr lang="en-US" b="0" i="1" smtClean="0">
                                    <a:latin typeface="Cambria Math"/>
                                  </a:rPr>
                                  <m:t>∗ </m:t>
                                </m:r>
                              </m:sup>
                            </m:sSup>
                          </m:e>
                          <m:sup>
                            <m:r>
                              <a:rPr lang="en-US" b="0" i="1" smtClean="0">
                                <a:latin typeface="Cambria Math"/>
                              </a:rPr>
                              <m:t>𝑇</m:t>
                            </m:r>
                          </m:sup>
                        </m:sSup>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𝑖</m:t>
                            </m:r>
                          </m:sub>
                        </m:sSub>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𝑏</m:t>
                            </m:r>
                          </m:e>
                          <m:sup>
                            <m:r>
                              <a:rPr lang="en-US" b="0" i="1" smtClean="0">
                                <a:latin typeface="Cambria Math"/>
                              </a:rPr>
                              <m:t>∗</m:t>
                            </m:r>
                          </m:sup>
                        </m:sSup>
                      </m:e>
                    </m:d>
                    <m:r>
                      <a:rPr lang="en-US" b="0" i="1" smtClean="0">
                        <a:latin typeface="Cambria Math"/>
                      </a:rPr>
                      <m:t>−1+</m:t>
                    </m:r>
                    <m:sSub>
                      <m:sSubPr>
                        <m:ctrlPr>
                          <a:rPr lang="en-US" b="0" i="1" smtClean="0">
                            <a:latin typeface="Cambria Math" panose="02040503050406030204" pitchFamily="18" charset="0"/>
                          </a:rPr>
                        </m:ctrlPr>
                      </m:sSubPr>
                      <m:e>
                        <m:r>
                          <a:rPr lang="en-US" b="0" i="1" smtClean="0">
                            <a:latin typeface="Cambria Math"/>
                          </a:rPr>
                          <m:t>𝜉</m:t>
                        </m:r>
                      </m:e>
                      <m:sub>
                        <m:r>
                          <a:rPr lang="en-US" b="0" i="1" smtClean="0">
                            <a:latin typeface="Cambria Math"/>
                          </a:rPr>
                          <m:t>𝑖</m:t>
                        </m:r>
                      </m:sub>
                    </m:sSub>
                    <m:r>
                      <a:rPr lang="en-US" b="0" i="1" smtClean="0">
                        <a:latin typeface="Cambria Math"/>
                      </a:rPr>
                      <m:t>)=0</m:t>
                    </m:r>
                  </m:oMath>
                </a14:m>
                <a:endParaRPr lang="en-US" dirty="0" smtClean="0"/>
              </a:p>
              <a:p>
                <a:pPr marL="0" indent="0">
                  <a:buNone/>
                </a:pPr>
                <a:endParaRPr lang="en-US" sz="2000" dirty="0" smtClean="0"/>
              </a:p>
              <a:p>
                <a:r>
                  <a:rPr lang="en-US" dirty="0" smtClean="0"/>
                  <a:t>It can be shown that points </a:t>
                </a:r>
                <a:r>
                  <a:rPr lang="en-US" dirty="0" smtClean="0"/>
                  <a:t>for which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a:rPr>
                          <m:t>𝛼</m:t>
                        </m:r>
                      </m:e>
                      <m:sub>
                        <m:r>
                          <a:rPr lang="en-US" b="0" i="1" smtClean="0">
                            <a:latin typeface="Cambria Math"/>
                          </a:rPr>
                          <m:t>𝑖</m:t>
                        </m:r>
                      </m:sub>
                      <m:sup>
                        <m:r>
                          <a:rPr lang="en-US" b="0" i="1" smtClean="0">
                            <a:latin typeface="Cambria Math"/>
                          </a:rPr>
                          <m:t>∗</m:t>
                        </m:r>
                      </m:sup>
                    </m:sSubSup>
                    <m:r>
                      <a:rPr lang="en-US" b="0" i="1" smtClean="0">
                        <a:latin typeface="Cambria Math"/>
                      </a:rPr>
                      <m:t>=0</m:t>
                    </m:r>
                  </m:oMath>
                </a14:m>
                <a:r>
                  <a:rPr lang="en-US" dirty="0" smtClean="0"/>
                  <a:t>,  </a:t>
                </a:r>
                <a14:m>
                  <m:oMath xmlns:m="http://schemas.openxmlformats.org/officeDocument/2006/math">
                    <m:sSubSup>
                      <m:sSubSupPr>
                        <m:ctrlPr>
                          <a:rPr lang="en-US" i="1">
                            <a:latin typeface="Cambria Math" panose="02040503050406030204" pitchFamily="18" charset="0"/>
                          </a:rPr>
                        </m:ctrlPr>
                      </m:sSubSupPr>
                      <m:e>
                        <m:r>
                          <a:rPr lang="en-US" i="1">
                            <a:latin typeface="Cambria Math"/>
                          </a:rPr>
                          <m:t>𝜉</m:t>
                        </m:r>
                      </m:e>
                      <m:sub>
                        <m:r>
                          <a:rPr lang="en-US" i="1">
                            <a:latin typeface="Cambria Math"/>
                          </a:rPr>
                          <m:t>𝑖</m:t>
                        </m:r>
                      </m:sub>
                      <m:sup>
                        <m:r>
                          <a:rPr lang="en-US" i="1">
                            <a:latin typeface="Cambria Math"/>
                          </a:rPr>
                          <m:t>∗</m:t>
                        </m:r>
                      </m:sup>
                    </m:sSubSup>
                    <m:r>
                      <a:rPr lang="en-US" i="1">
                        <a:latin typeface="Cambria Math"/>
                      </a:rPr>
                      <m:t>=0</m:t>
                    </m:r>
                  </m:oMath>
                </a14:m>
                <a:r>
                  <a:rPr lang="en-US" dirty="0" smtClean="0"/>
                  <a:t> holds. For </a:t>
                </a:r>
                <a:r>
                  <a:rPr lang="en-US" dirty="0" smtClean="0"/>
                  <a:t>these points, we have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𝑖</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sSup>
                              <m:sSupPr>
                                <m:ctrlPr>
                                  <a:rPr lang="en-US" b="0" i="1" smtClean="0">
                                    <a:latin typeface="Cambria Math" panose="02040503050406030204" pitchFamily="18" charset="0"/>
                                  </a:rPr>
                                </m:ctrlPr>
                              </m:sSupPr>
                              <m:e>
                                <m:r>
                                  <a:rPr lang="en-US" b="1" i="1" smtClean="0">
                                    <a:latin typeface="Cambria Math"/>
                                  </a:rPr>
                                  <m:t>𝒘</m:t>
                                </m:r>
                              </m:e>
                              <m:sup>
                                <m:r>
                                  <a:rPr lang="en-US" b="0" i="1" smtClean="0">
                                    <a:latin typeface="Cambria Math"/>
                                  </a:rPr>
                                  <m:t>∗</m:t>
                                </m:r>
                              </m:sup>
                            </m:sSup>
                          </m:e>
                          <m:sup>
                            <m:r>
                              <a:rPr lang="en-US" b="0" i="1" smtClean="0">
                                <a:latin typeface="Cambria Math"/>
                              </a:rPr>
                              <m:t>𝑇</m:t>
                            </m:r>
                          </m:sup>
                        </m:sSup>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𝑖</m:t>
                            </m:r>
                          </m:sub>
                        </m:sSub>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𝑏</m:t>
                            </m:r>
                          </m:e>
                          <m:sup>
                            <m:r>
                              <a:rPr lang="en-US" b="0" i="1" smtClean="0">
                                <a:latin typeface="Cambria Math"/>
                              </a:rPr>
                              <m:t>∗</m:t>
                            </m:r>
                          </m:sup>
                        </m:sSup>
                      </m:e>
                    </m:d>
                    <m:r>
                      <a:rPr lang="en-US" b="0" i="1" smtClean="0">
                        <a:latin typeface="Cambria Math"/>
                      </a:rPr>
                      <m:t>&gt;1</m:t>
                    </m:r>
                  </m:oMath>
                </a14:m>
                <a:r>
                  <a:rPr lang="en-US" dirty="0" smtClean="0"/>
                  <a:t> so these points are outside the margin (not support vector)</a:t>
                </a:r>
              </a:p>
              <a:p>
                <a:endParaRPr lang="en-US" sz="1800" dirty="0" smtClean="0"/>
              </a:p>
              <a:p>
                <a:r>
                  <a:rPr lang="en-US" dirty="0" smtClean="0"/>
                  <a:t>Points for which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a:rPr>
                          <m:t>𝛼</m:t>
                        </m:r>
                      </m:e>
                      <m:sub>
                        <m:r>
                          <a:rPr lang="en-US" b="0" i="1" smtClean="0">
                            <a:latin typeface="Cambria Math"/>
                          </a:rPr>
                          <m:t>𝑖</m:t>
                        </m:r>
                      </m:sub>
                      <m:sup>
                        <m:r>
                          <a:rPr lang="en-US" b="0" i="1" smtClean="0">
                            <a:latin typeface="Cambria Math"/>
                          </a:rPr>
                          <m:t>∗</m:t>
                        </m:r>
                      </m:sup>
                    </m:sSubSup>
                    <m:r>
                      <a:rPr lang="en-US" b="0" i="1" smtClean="0">
                        <a:latin typeface="Cambria Math"/>
                      </a:rPr>
                      <m:t>&gt;0</m:t>
                    </m:r>
                  </m:oMath>
                </a14:m>
                <a:r>
                  <a:rPr lang="en-US" dirty="0" smtClean="0"/>
                  <a:t> are support vectors. However there are two groups among them</a:t>
                </a:r>
              </a:p>
              <a:p>
                <a:pPr lvl="1"/>
                <a:endParaRPr lang="en-US" sz="2100" b="0" i="1" dirty="0" smtClean="0">
                  <a:latin typeface="Cambria Math"/>
                </a:endParaRP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𝜉</m:t>
                        </m:r>
                      </m:e>
                      <m:sub>
                        <m:r>
                          <a:rPr lang="en-US" b="0" i="1" smtClean="0">
                            <a:latin typeface="Cambria Math"/>
                          </a:rPr>
                          <m:t>𝑖</m:t>
                        </m:r>
                      </m:sub>
                    </m:sSub>
                    <m:r>
                      <a:rPr lang="en-US" b="0" i="1" smtClean="0">
                        <a:latin typeface="Cambria Math"/>
                      </a:rPr>
                      <m:t>&gt;0</m:t>
                    </m:r>
                  </m:oMath>
                </a14:m>
                <a:r>
                  <a:rPr lang="en-US" dirty="0" smtClean="0"/>
                  <a:t>, thus, we have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𝑖</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sSup>
                              <m:sSupPr>
                                <m:ctrlPr>
                                  <a:rPr lang="en-US" b="0" i="1" smtClean="0">
                                    <a:latin typeface="Cambria Math" panose="02040503050406030204" pitchFamily="18" charset="0"/>
                                  </a:rPr>
                                </m:ctrlPr>
                              </m:sSupPr>
                              <m:e>
                                <m:r>
                                  <a:rPr lang="en-US" b="1" i="1" smtClean="0">
                                    <a:latin typeface="Cambria Math"/>
                                  </a:rPr>
                                  <m:t>𝒘</m:t>
                                </m:r>
                              </m:e>
                              <m:sup>
                                <m:r>
                                  <a:rPr lang="en-US" b="0" i="1" smtClean="0">
                                    <a:latin typeface="Cambria Math"/>
                                  </a:rPr>
                                  <m:t>∗</m:t>
                                </m:r>
                              </m:sup>
                            </m:sSup>
                          </m:e>
                          <m:sup>
                            <m:r>
                              <a:rPr lang="en-US" b="0" i="1" smtClean="0">
                                <a:latin typeface="Cambria Math"/>
                              </a:rPr>
                              <m:t>𝑇</m:t>
                            </m:r>
                          </m:sup>
                        </m:sSup>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𝑖</m:t>
                            </m:r>
                          </m:sub>
                        </m:sSub>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𝑏</m:t>
                            </m:r>
                          </m:e>
                          <m:sup>
                            <m:r>
                              <a:rPr lang="en-US" b="0" i="1" smtClean="0">
                                <a:latin typeface="Cambria Math"/>
                              </a:rPr>
                              <m:t>∗</m:t>
                            </m:r>
                          </m:sup>
                        </m:sSup>
                      </m:e>
                    </m:d>
                    <m:r>
                      <a:rPr lang="en-US" b="0" i="1" smtClean="0">
                        <a:latin typeface="Cambria Math"/>
                      </a:rPr>
                      <m:t>=1−</m:t>
                    </m:r>
                    <m:sSub>
                      <m:sSubPr>
                        <m:ctrlPr>
                          <a:rPr lang="en-US" b="0" i="1" smtClean="0">
                            <a:latin typeface="Cambria Math" panose="02040503050406030204" pitchFamily="18" charset="0"/>
                          </a:rPr>
                        </m:ctrlPr>
                      </m:sSubPr>
                      <m:e>
                        <m:r>
                          <a:rPr lang="en-US" b="0" i="1" smtClean="0">
                            <a:latin typeface="Cambria Math"/>
                          </a:rPr>
                          <m:t>𝜉</m:t>
                        </m:r>
                      </m:e>
                      <m:sub>
                        <m:r>
                          <a:rPr lang="en-US" b="0" i="1" smtClean="0">
                            <a:latin typeface="Cambria Math"/>
                          </a:rPr>
                          <m:t>𝑖</m:t>
                        </m:r>
                      </m:sub>
                    </m:sSub>
                  </m:oMath>
                </a14:m>
                <a:r>
                  <a:rPr lang="en-US" dirty="0" smtClean="0"/>
                  <a:t>. These points are either inside the margin, or they are in the opposite side of the decision boundary</a:t>
                </a:r>
              </a:p>
              <a:p>
                <a:pPr lvl="1"/>
                <a:endParaRPr lang="en-US" sz="1900" b="0" i="1" dirty="0" smtClean="0">
                  <a:latin typeface="Cambria Math"/>
                </a:endParaRP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𝜉</m:t>
                        </m:r>
                      </m:e>
                      <m:sub>
                        <m:r>
                          <a:rPr lang="en-US" b="0" i="1" smtClean="0">
                            <a:latin typeface="Cambria Math"/>
                          </a:rPr>
                          <m:t>𝑖</m:t>
                        </m:r>
                      </m:sub>
                    </m:sSub>
                    <m:r>
                      <a:rPr lang="en-US" b="0" i="1" smtClean="0">
                        <a:latin typeface="Cambria Math"/>
                      </a:rPr>
                      <m:t>=0,</m:t>
                    </m:r>
                  </m:oMath>
                </a14:m>
                <a:r>
                  <a:rPr lang="en-US" dirty="0" smtClean="0"/>
                  <a:t> then we have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𝑖</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sSup>
                              <m:sSupPr>
                                <m:ctrlPr>
                                  <a:rPr lang="en-US" b="0" i="1" smtClean="0">
                                    <a:latin typeface="Cambria Math" panose="02040503050406030204" pitchFamily="18" charset="0"/>
                                  </a:rPr>
                                </m:ctrlPr>
                              </m:sSupPr>
                              <m:e>
                                <m:r>
                                  <a:rPr lang="en-US" b="1" i="1" smtClean="0">
                                    <a:latin typeface="Cambria Math"/>
                                  </a:rPr>
                                  <m:t>𝒘</m:t>
                                </m:r>
                              </m:e>
                              <m:sup>
                                <m:r>
                                  <a:rPr lang="en-US" b="0" i="1" smtClean="0">
                                    <a:latin typeface="Cambria Math"/>
                                  </a:rPr>
                                  <m:t>∗</m:t>
                                </m:r>
                              </m:sup>
                            </m:sSup>
                          </m:e>
                          <m:sup>
                            <m:r>
                              <a:rPr lang="en-US" b="0" i="1" smtClean="0">
                                <a:latin typeface="Cambria Math"/>
                              </a:rPr>
                              <m:t>𝑇</m:t>
                            </m:r>
                          </m:sup>
                        </m:sSup>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𝑖</m:t>
                            </m:r>
                          </m:sub>
                        </m:sSub>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𝑏</m:t>
                            </m:r>
                          </m:e>
                          <m:sup>
                            <m:r>
                              <a:rPr lang="en-US" b="0" i="1" smtClean="0">
                                <a:latin typeface="Cambria Math"/>
                              </a:rPr>
                              <m:t>∗</m:t>
                            </m:r>
                          </m:sup>
                        </m:sSup>
                      </m:e>
                    </m:d>
                    <m:r>
                      <a:rPr lang="en-US" b="0" i="1" smtClean="0">
                        <a:latin typeface="Cambria Math"/>
                      </a:rPr>
                      <m:t>=1</m:t>
                    </m:r>
                  </m:oMath>
                </a14:m>
                <a:r>
                  <a:rPr lang="en-US" dirty="0" smtClean="0"/>
                  <a:t>. These points are precisely on the margin</a:t>
                </a:r>
              </a:p>
              <a:p>
                <a:endParaRPr lang="en-US" sz="1900" dirty="0" smtClean="0"/>
              </a:p>
              <a:p>
                <a:r>
                  <a:rPr lang="en-US" dirty="0" smtClean="0"/>
                  <a:t>To obtain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𝑏</m:t>
                        </m:r>
                      </m:e>
                      <m:sup>
                        <m:r>
                          <a:rPr lang="en-US" b="0" i="1" smtClean="0">
                            <a:latin typeface="Cambria Math"/>
                          </a:rPr>
                          <m:t>∗</m:t>
                        </m:r>
                      </m:sup>
                    </m:sSup>
                    <m:r>
                      <a:rPr lang="en-US" b="0" i="1" smtClean="0">
                        <a:latin typeface="Cambria Math"/>
                      </a:rPr>
                      <m:t>,</m:t>
                    </m:r>
                  </m:oMath>
                </a14:m>
                <a:r>
                  <a:rPr lang="en-US" dirty="0" smtClean="0"/>
                  <a:t> we simply use those points that are support vectors and also on the margin. Using these points,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𝑏</m:t>
                        </m:r>
                      </m:e>
                      <m:sup>
                        <m:r>
                          <a:rPr lang="en-US" b="0" i="1" smtClean="0">
                            <a:latin typeface="Cambria Math"/>
                          </a:rPr>
                          <m:t>∗</m:t>
                        </m:r>
                      </m:sup>
                    </m:sSup>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𝑖</m:t>
                        </m:r>
                      </m:sub>
                    </m:sSub>
                    <m:r>
                      <a:rPr lang="en-US" b="0" i="1" smtClean="0">
                        <a:latin typeface="Cambria Math"/>
                      </a:rPr>
                      <m:t>−</m:t>
                    </m:r>
                    <m:sSup>
                      <m:sSupPr>
                        <m:ctrlPr>
                          <a:rPr lang="en-US" b="0" i="1" smtClean="0">
                            <a:latin typeface="Cambria Math" panose="02040503050406030204" pitchFamily="18" charset="0"/>
                          </a:rPr>
                        </m:ctrlPr>
                      </m:sSupPr>
                      <m:e>
                        <m:sSup>
                          <m:sSupPr>
                            <m:ctrlPr>
                              <a:rPr lang="en-US" b="0" i="1" smtClean="0">
                                <a:latin typeface="Cambria Math" panose="02040503050406030204" pitchFamily="18" charset="0"/>
                              </a:rPr>
                            </m:ctrlPr>
                          </m:sSupPr>
                          <m:e>
                            <m:r>
                              <a:rPr lang="en-US" b="1" i="1" smtClean="0">
                                <a:latin typeface="Cambria Math"/>
                              </a:rPr>
                              <m:t>𝒘</m:t>
                            </m:r>
                          </m:e>
                          <m:sup>
                            <m:r>
                              <a:rPr lang="en-US" b="0" i="1" smtClean="0">
                                <a:latin typeface="Cambria Math"/>
                              </a:rPr>
                              <m:t>∗</m:t>
                            </m:r>
                          </m:sup>
                        </m:sSup>
                      </m:e>
                      <m:sup>
                        <m:r>
                          <a:rPr lang="en-US" b="0" i="1" smtClean="0">
                            <a:latin typeface="Cambria Math"/>
                          </a:rPr>
                          <m:t>𝑇</m:t>
                        </m:r>
                      </m:sup>
                    </m:sSup>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𝑖</m:t>
                        </m:r>
                      </m:sub>
                    </m:sSub>
                  </m:oMath>
                </a14:m>
                <a:r>
                  <a:rPr lang="en-US" dirty="0" smtClean="0"/>
                  <a:t>. We can simply take the average over all the </a:t>
                </a:r>
                <a14:m>
                  <m:oMath xmlns:m="http://schemas.openxmlformats.org/officeDocument/2006/math">
                    <m:r>
                      <a:rPr lang="en-US" b="0" i="1" smtClean="0">
                        <a:latin typeface="Cambria Math"/>
                      </a:rPr>
                      <m:t>𝑏</m:t>
                    </m:r>
                  </m:oMath>
                </a14:m>
                <a:r>
                  <a:rPr lang="en-US" dirty="0" smtClean="0"/>
                  <a:t> values.</a:t>
                </a:r>
              </a:p>
              <a:p>
                <a:endParaRPr lang="en-US" sz="1900" dirty="0" smtClean="0"/>
              </a:p>
              <a:p>
                <a:r>
                  <a:rPr lang="en-US" dirty="0" smtClean="0"/>
                  <a:t>To classify an unknown sample (say, </a:t>
                </a:r>
                <a14:m>
                  <m:oMath xmlns:m="http://schemas.openxmlformats.org/officeDocument/2006/math">
                    <m:r>
                      <a:rPr lang="en-US" b="1" i="1" smtClean="0">
                        <a:latin typeface="Cambria Math"/>
                      </a:rPr>
                      <m:t>𝒛</m:t>
                    </m:r>
                    <m:r>
                      <a:rPr lang="en-US" b="0" i="1" smtClean="0">
                        <a:latin typeface="Cambria Math"/>
                      </a:rPr>
                      <m:t>)</m:t>
                    </m:r>
                  </m:oMath>
                </a14:m>
                <a:r>
                  <a:rPr lang="en-US" dirty="0" smtClean="0"/>
                  <a:t>, we simply use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𝑦</m:t>
                        </m:r>
                      </m:e>
                    </m:acc>
                    <m:r>
                      <a:rPr lang="en-US" b="0" i="1" smtClean="0">
                        <a:latin typeface="Cambria Math"/>
                      </a:rPr>
                      <m:t>=</m:t>
                    </m:r>
                    <m:r>
                      <a:rPr lang="en-US" b="0" i="1" smtClean="0">
                        <a:latin typeface="Cambria Math"/>
                      </a:rPr>
                      <m:t>𝑠𝑖𝑔𝑛</m:t>
                    </m:r>
                    <m:r>
                      <a:rPr lang="en-US" b="0" i="1" smtClean="0">
                        <a:latin typeface="Cambria Math"/>
                      </a:rPr>
                      <m:t> (</m:t>
                    </m:r>
                    <m:sSup>
                      <m:sSupPr>
                        <m:ctrlPr>
                          <a:rPr lang="en-US" b="0" i="1" smtClean="0">
                            <a:latin typeface="Cambria Math" panose="02040503050406030204" pitchFamily="18" charset="0"/>
                          </a:rPr>
                        </m:ctrlPr>
                      </m:sSupPr>
                      <m:e>
                        <m:sSup>
                          <m:sSupPr>
                            <m:ctrlPr>
                              <a:rPr lang="en-US" b="0" i="1" smtClean="0">
                                <a:latin typeface="Cambria Math" panose="02040503050406030204" pitchFamily="18" charset="0"/>
                              </a:rPr>
                            </m:ctrlPr>
                          </m:sSupPr>
                          <m:e>
                            <m:r>
                              <a:rPr lang="en-US" b="1" i="1" smtClean="0">
                                <a:latin typeface="Cambria Math"/>
                              </a:rPr>
                              <m:t>𝒘</m:t>
                            </m:r>
                          </m:e>
                          <m:sup>
                            <m:r>
                              <a:rPr lang="en-US" b="0" i="1" smtClean="0">
                                <a:latin typeface="Cambria Math"/>
                              </a:rPr>
                              <m:t>∗</m:t>
                            </m:r>
                          </m:sup>
                        </m:sSup>
                      </m:e>
                      <m:sup>
                        <m:r>
                          <a:rPr lang="en-US" b="0" i="1" smtClean="0">
                            <a:latin typeface="Cambria Math"/>
                          </a:rPr>
                          <m:t>𝑇</m:t>
                        </m:r>
                      </m:sup>
                    </m:sSup>
                    <m:r>
                      <a:rPr lang="en-US" b="1" i="1" smtClean="0">
                        <a:latin typeface="Cambria Math"/>
                      </a:rPr>
                      <m:t>𝒛</m:t>
                    </m:r>
                    <m:r>
                      <a:rPr lang="en-US" b="0" i="1" smtClean="0">
                        <a:latin typeface="Cambria Math"/>
                      </a:rPr>
                      <m:t>+</m:t>
                    </m:r>
                    <m:r>
                      <a:rPr lang="en-US" b="0" i="1" smtClean="0">
                        <a:latin typeface="Cambria Math"/>
                      </a:rPr>
                      <m:t>𝑏</m:t>
                    </m:r>
                    <m:r>
                      <a:rPr lang="en-US" b="0" i="1" smtClean="0">
                        <a:latin typeface="Cambria Math"/>
                      </a:rPr>
                      <m:t>)</m:t>
                    </m:r>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257800"/>
              </a:xfrm>
              <a:blipFill rotWithShape="0">
                <a:blip r:embed="rId2"/>
                <a:stretch>
                  <a:fillRect l="-444" t="-1624" r="-593" b="-696"/>
                </a:stretch>
              </a:blipFill>
            </p:spPr>
            <p:txBody>
              <a:bodyPr/>
              <a:lstStyle/>
              <a:p>
                <a:r>
                  <a:rPr lang="en-US">
                    <a:noFill/>
                  </a:rPr>
                  <a:t> </a:t>
                </a:r>
              </a:p>
            </p:txBody>
          </p:sp>
        </mc:Fallback>
      </mc:AlternateContent>
    </p:spTree>
    <p:extLst>
      <p:ext uri="{BB962C8B-B14F-4D97-AF65-F5344CB8AC3E}">
        <p14:creationId xmlns:p14="http://schemas.microsoft.com/office/powerpoint/2010/main" val="7274569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352800" cy="792162"/>
          </a:xfrm>
        </p:spPr>
        <p:txBody>
          <a:bodyPr/>
          <a:lstStyle/>
          <a:p>
            <a:r>
              <a:rPr lang="en-US" dirty="0" smtClean="0"/>
              <a:t>Example</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959" y="1219200"/>
            <a:ext cx="396539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609600"/>
            <a:ext cx="3419475" cy="1781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486400" y="304800"/>
            <a:ext cx="3114675" cy="369332"/>
          </a:xfrm>
          <a:prstGeom prst="rect">
            <a:avLst/>
          </a:prstGeom>
          <a:noFill/>
        </p:spPr>
        <p:txBody>
          <a:bodyPr wrap="square" rtlCol="0">
            <a:spAutoFit/>
          </a:bodyPr>
          <a:lstStyle/>
          <a:p>
            <a:r>
              <a:rPr lang="en-US" dirty="0" smtClean="0"/>
              <a:t>Support Vectors on the margin</a:t>
            </a:r>
            <a:endParaRPr lang="en-US" dirty="0"/>
          </a:p>
        </p:txBody>
      </p:sp>
      <p:sp>
        <p:nvSpPr>
          <p:cNvPr id="6" name="TextBox 5"/>
          <p:cNvSpPr txBox="1"/>
          <p:nvPr/>
        </p:nvSpPr>
        <p:spPr>
          <a:xfrm>
            <a:off x="5257800" y="2667000"/>
            <a:ext cx="3505200" cy="369332"/>
          </a:xfrm>
          <a:prstGeom prst="rect">
            <a:avLst/>
          </a:prstGeom>
          <a:noFill/>
        </p:spPr>
        <p:txBody>
          <a:bodyPr wrap="square" rtlCol="0">
            <a:spAutoFit/>
          </a:bodyPr>
          <a:lstStyle/>
          <a:p>
            <a:r>
              <a:rPr lang="en-US" dirty="0" smtClean="0"/>
              <a:t>Support Vector not on the Margin</a:t>
            </a:r>
            <a:endParaRPr lang="en-US" dirty="0"/>
          </a:p>
        </p:txBody>
      </p:sp>
      <mc:AlternateContent xmlns:mc="http://schemas.openxmlformats.org/markup-compatibility/2006">
        <mc:Choice xmlns:a14="http://schemas.microsoft.com/office/drawing/2010/main" Requires="a14">
          <p:sp>
            <p:nvSpPr>
              <p:cNvPr id="7" name="TextBox 6"/>
              <p:cNvSpPr txBox="1"/>
              <p:nvPr/>
            </p:nvSpPr>
            <p:spPr>
              <a:xfrm>
                <a:off x="228600" y="5867400"/>
                <a:ext cx="8382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a:rPr>
                        <m:t>𝒘</m:t>
                      </m:r>
                      <m:r>
                        <a:rPr lang="en-US" sz="2800" b="0" i="1" smtClean="0">
                          <a:latin typeface="Cambria Math"/>
                        </a:rPr>
                        <m:t>=</m:t>
                      </m:r>
                    </m:oMath>
                  </m:oMathPara>
                </a14:m>
                <a:endParaRPr lang="en-US" sz="2800" dirty="0"/>
              </a:p>
            </p:txBody>
          </p:sp>
        </mc:Choice>
        <mc:Fallback>
          <p:sp>
            <p:nvSpPr>
              <p:cNvPr id="7" name="TextBox 6"/>
              <p:cNvSpPr txBox="1">
                <a:spLocks noRot="1" noChangeAspect="1" noMove="1" noResize="1" noEditPoints="1" noAdjustHandles="1" noChangeArrowheads="1" noChangeShapeType="1" noTextEdit="1"/>
              </p:cNvSpPr>
              <p:nvPr/>
            </p:nvSpPr>
            <p:spPr>
              <a:xfrm>
                <a:off x="228600" y="5867400"/>
                <a:ext cx="838200" cy="523220"/>
              </a:xfrm>
              <a:prstGeom prst="rect">
                <a:avLst/>
              </a:prstGeom>
              <a:blipFill rotWithShape="0">
                <a:blip r:embed="rId4"/>
                <a:stretch>
                  <a:fillRect/>
                </a:stretch>
              </a:blipFill>
            </p:spPr>
            <p:txBody>
              <a:bodyPr/>
              <a:lstStyle/>
              <a:p>
                <a:r>
                  <a:rPr lang="en-US">
                    <a:noFill/>
                  </a:rPr>
                  <a:t> </a:t>
                </a:r>
              </a:p>
            </p:txBody>
          </p:sp>
        </mc:Fallback>
      </mc:AlternateContent>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1982" y="5381492"/>
            <a:ext cx="4616085" cy="1348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6"/>
          <a:stretch>
            <a:fillRect/>
          </a:stretch>
        </p:blipFill>
        <p:spPr>
          <a:xfrm>
            <a:off x="5181600" y="3050187"/>
            <a:ext cx="3502729" cy="1333589"/>
          </a:xfrm>
          <a:prstGeom prst="rect">
            <a:avLst/>
          </a:prstGeom>
        </p:spPr>
      </p:pic>
    </p:spTree>
    <p:extLst>
      <p:ext uri="{BB962C8B-B14F-4D97-AF65-F5344CB8AC3E}">
        <p14:creationId xmlns:p14="http://schemas.microsoft.com/office/powerpoint/2010/main" val="25476759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Support Vector Machines (well-known as, SVM) is a supervised classification method</a:t>
            </a:r>
          </a:p>
          <a:p>
            <a:endParaRPr lang="en-US" sz="1300" dirty="0" smtClean="0"/>
          </a:p>
          <a:p>
            <a:pPr lvl="1"/>
            <a:r>
              <a:rPr lang="en-US" dirty="0" smtClean="0"/>
              <a:t>It was invented by Vladimir </a:t>
            </a:r>
            <a:r>
              <a:rPr lang="en-US" dirty="0" err="1" smtClean="0"/>
              <a:t>Vapnik</a:t>
            </a:r>
            <a:r>
              <a:rPr lang="en-US" dirty="0" smtClean="0"/>
              <a:t> around 1995</a:t>
            </a:r>
          </a:p>
          <a:p>
            <a:pPr lvl="1"/>
            <a:endParaRPr lang="en-US" sz="1300" dirty="0" smtClean="0"/>
          </a:p>
          <a:p>
            <a:pPr lvl="1"/>
            <a:r>
              <a:rPr lang="en-US" dirty="0" smtClean="0"/>
              <a:t>Since then, it is found to be one of the best supervised learning methods</a:t>
            </a:r>
          </a:p>
          <a:p>
            <a:endParaRPr lang="en-US" sz="1300" dirty="0" smtClean="0"/>
          </a:p>
          <a:p>
            <a:r>
              <a:rPr lang="en-US" dirty="0" smtClean="0"/>
              <a:t>It is based on linear separating hyperplane, but non-linear classification can be obtained by translating data to a higher dimensional space using kernel (typically known as kernel tricks)</a:t>
            </a:r>
          </a:p>
          <a:p>
            <a:pPr lvl="1"/>
            <a:endParaRPr lang="en-US" sz="1300" dirty="0" smtClean="0"/>
          </a:p>
          <a:p>
            <a:pPr lvl="1"/>
            <a:r>
              <a:rPr lang="en-US" dirty="0" smtClean="0"/>
              <a:t>So, the learning task is to find the value of the parameters that define the separating hyperplane.</a:t>
            </a:r>
          </a:p>
          <a:p>
            <a:pPr lvl="1"/>
            <a:endParaRPr lang="en-US" sz="1500" dirty="0" smtClean="0"/>
          </a:p>
          <a:p>
            <a:pPr lvl="1"/>
            <a:r>
              <a:rPr lang="en-US" dirty="0" smtClean="0"/>
              <a:t>A separating hyperplane has only two half spaces, so it can solve 2-class classification problem only</a:t>
            </a:r>
          </a:p>
          <a:p>
            <a:endParaRPr lang="en-US" sz="1500" dirty="0" smtClean="0"/>
          </a:p>
          <a:p>
            <a:r>
              <a:rPr lang="en-US" dirty="0" smtClean="0"/>
              <a:t>SVM is a sparse classifier, because the separating hyperplane is defined by only a small number of training instances, which are called support vectors</a:t>
            </a:r>
          </a:p>
          <a:p>
            <a:endParaRPr lang="en-US" sz="1500" dirty="0" smtClean="0"/>
          </a:p>
          <a:p>
            <a:r>
              <a:rPr lang="en-US" dirty="0" smtClean="0"/>
              <a:t>SVN learning is efficient, as the learning task that finds the parameters defining the optimal hyperspace, is a convex quadratic problem. So, global optimal solution can be obtained by fast algorithms.</a:t>
            </a:r>
          </a:p>
        </p:txBody>
      </p:sp>
    </p:spTree>
    <p:extLst>
      <p:ext uri="{BB962C8B-B14F-4D97-AF65-F5344CB8AC3E}">
        <p14:creationId xmlns:p14="http://schemas.microsoft.com/office/powerpoint/2010/main" val="1269695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1512987"/>
            <a:ext cx="333756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724400" y="2057400"/>
            <a:ext cx="3511795" cy="369332"/>
          </a:xfrm>
          <a:prstGeom prst="rect">
            <a:avLst/>
          </a:prstGeom>
          <a:noFill/>
        </p:spPr>
        <p:txBody>
          <a:bodyPr wrap="none" rtlCol="0">
            <a:spAutoFit/>
          </a:bodyPr>
          <a:lstStyle/>
          <a:p>
            <a:r>
              <a:rPr lang="en-US" dirty="0" smtClean="0"/>
              <a:t>The optimal </a:t>
            </a:r>
            <a:r>
              <a:rPr lang="en-US" dirty="0" err="1" smtClean="0"/>
              <a:t>hyperplane</a:t>
            </a:r>
            <a:r>
              <a:rPr lang="en-US" dirty="0" smtClean="0"/>
              <a:t> is given by:</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0508" y="2705100"/>
            <a:ext cx="37338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9733" y="3962400"/>
            <a:ext cx="4781550" cy="157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TextBox 4"/>
              <p:cNvSpPr txBox="1"/>
              <p:nvPr/>
            </p:nvSpPr>
            <p:spPr>
              <a:xfrm>
                <a:off x="1066800" y="1295400"/>
                <a:ext cx="838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a:rPr>
                        <m:t>𝑏</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066800" y="1295400"/>
                <a:ext cx="838200" cy="36933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295400" y="4378873"/>
                <a:ext cx="77343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𝜉</m:t>
                          </m:r>
                        </m:e>
                        <m:sub>
                          <m:r>
                            <a:rPr lang="en-US" b="0" i="1" smtClean="0">
                              <a:latin typeface="Cambria Math"/>
                            </a:rPr>
                            <m:t>𝑖</m:t>
                          </m:r>
                        </m:sub>
                      </m:sSub>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295400" y="4378873"/>
                <a:ext cx="773430" cy="369332"/>
              </a:xfrm>
              <a:prstGeom prst="rect">
                <a:avLst/>
              </a:prstGeom>
              <a:blipFill rotWithShape="1">
                <a:blip r:embed="rId6"/>
                <a:stretch>
                  <a:fillRect b="-11475"/>
                </a:stretch>
              </a:blipFill>
            </p:spPr>
            <p:txBody>
              <a:bodyPr/>
              <a:lstStyle/>
              <a:p>
                <a:r>
                  <a:rPr lang="en-US">
                    <a:noFill/>
                  </a:rPr>
                  <a:t> </a:t>
                </a:r>
              </a:p>
            </p:txBody>
          </p:sp>
        </mc:Fallback>
      </mc:AlternateContent>
      <p:pic>
        <p:nvPicPr>
          <p:cNvPr id="307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8854" y="5838810"/>
            <a:ext cx="7883308" cy="824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08812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Kernel SVM (non-Linear SVM)</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04800" y="1219200"/>
                <a:ext cx="4724400" cy="3200400"/>
              </a:xfrm>
            </p:spPr>
            <p:txBody>
              <a:bodyPr>
                <a:normAutofit fontScale="55000" lnSpcReduction="20000"/>
              </a:bodyPr>
              <a:lstStyle/>
              <a:p>
                <a:r>
                  <a:rPr lang="en-US" dirty="0" smtClean="0"/>
                  <a:t>In many scenario the nature of the data does not recommend using a linear </a:t>
                </a:r>
                <a:r>
                  <a:rPr lang="en-US" dirty="0" err="1" smtClean="0"/>
                  <a:t>hyperplane</a:t>
                </a:r>
                <a:r>
                  <a:rPr lang="en-US" dirty="0" smtClean="0"/>
                  <a:t> as the class boundary</a:t>
                </a:r>
              </a:p>
              <a:p>
                <a:pPr marL="0" indent="0">
                  <a:buNone/>
                </a:pPr>
                <a:endParaRPr lang="en-US" sz="700" dirty="0" smtClean="0"/>
              </a:p>
              <a:p>
                <a:r>
                  <a:rPr lang="en-US" dirty="0" smtClean="0"/>
                  <a:t>But, instead of considering a non-linear </a:t>
                </a:r>
                <a:r>
                  <a:rPr lang="en-US" dirty="0" err="1" smtClean="0"/>
                  <a:t>hyperplane</a:t>
                </a:r>
                <a:r>
                  <a:rPr lang="en-US" dirty="0" smtClean="0"/>
                  <a:t> explicitly, SVM maps the data point to a higher dimension “feature space” where they may be linearly separable</a:t>
                </a:r>
              </a:p>
              <a:p>
                <a:endParaRPr lang="en-US" sz="700" dirty="0" smtClean="0"/>
              </a:p>
              <a:p>
                <a:r>
                  <a:rPr lang="en-US" dirty="0" smtClean="0"/>
                  <a:t>Mathematically, we take a d-dimensional point, </a:t>
                </a:r>
                <a14:m>
                  <m:oMath xmlns:m="http://schemas.openxmlformats.org/officeDocument/2006/math">
                    <m:r>
                      <a:rPr lang="en-US" b="1" i="1" smtClean="0">
                        <a:latin typeface="Cambria Math"/>
                      </a:rPr>
                      <m:t>𝒙</m:t>
                    </m:r>
                  </m:oMath>
                </a14:m>
                <a:r>
                  <a:rPr lang="en-US" dirty="0" smtClean="0"/>
                  <a:t>, and map it to a higher dimensional space by using a kernel function </a:t>
                </a:r>
                <a14:m>
                  <m:oMath xmlns:m="http://schemas.openxmlformats.org/officeDocument/2006/math">
                    <m:r>
                      <a:rPr lang="en-US" b="0" i="1" smtClean="0">
                        <a:latin typeface="Cambria Math"/>
                      </a:rPr>
                      <m:t>𝜙</m:t>
                    </m:r>
                  </m:oMath>
                </a14:m>
                <a:r>
                  <a:rPr lang="en-US" dirty="0" smtClean="0"/>
                  <a:t>. Thus </a:t>
                </a:r>
                <a14:m>
                  <m:oMath xmlns:m="http://schemas.openxmlformats.org/officeDocument/2006/math">
                    <m:r>
                      <a:rPr lang="en-US" b="0" i="1" smtClean="0">
                        <a:latin typeface="Cambria Math"/>
                      </a:rPr>
                      <m:t>𝜙</m:t>
                    </m:r>
                    <m:r>
                      <a:rPr lang="en-US" b="0" i="1" smtClean="0">
                        <a:latin typeface="Cambria Math"/>
                      </a:rPr>
                      <m:t>(</m:t>
                    </m:r>
                    <m:r>
                      <a:rPr lang="en-US" b="1" i="1" smtClean="0">
                        <a:latin typeface="Cambria Math"/>
                      </a:rPr>
                      <m:t>𝒙</m:t>
                    </m:r>
                    <m:r>
                      <a:rPr lang="en-US" b="0" i="1" smtClean="0">
                        <a:latin typeface="Cambria Math"/>
                      </a:rPr>
                      <m:t>)</m:t>
                    </m:r>
                  </m:oMath>
                </a14:m>
                <a:r>
                  <a:rPr lang="en-US" dirty="0" smtClean="0"/>
                  <a:t> represents </a:t>
                </a:r>
                <a14:m>
                  <m:oMath xmlns:m="http://schemas.openxmlformats.org/officeDocument/2006/math">
                    <m:r>
                      <a:rPr lang="en-US" b="1" i="1" smtClean="0">
                        <a:latin typeface="Cambria Math"/>
                      </a:rPr>
                      <m:t>𝒙</m:t>
                    </m:r>
                  </m:oMath>
                </a14:m>
                <a:r>
                  <a:rPr lang="en-US" dirty="0" smtClean="0"/>
                  <a:t> in the feature space</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04800" y="1219200"/>
                <a:ext cx="4724400" cy="3200400"/>
              </a:xfrm>
              <a:blipFill rotWithShape="0">
                <a:blip r:embed="rId2"/>
                <a:stretch>
                  <a:fillRect l="-774" t="-2476" r="-1548"/>
                </a:stretch>
              </a:blipFill>
            </p:spPr>
            <p:txBody>
              <a:bodyPr/>
              <a:lstStyle/>
              <a:p>
                <a:r>
                  <a:rPr lang="en-US">
                    <a:noFill/>
                  </a:rPr>
                  <a:t> </a:t>
                </a:r>
              </a:p>
            </p:txBody>
          </p:sp>
        </mc:Fallback>
      </mc:AlternateContent>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5841" y="1371600"/>
            <a:ext cx="3490959" cy="265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Content Placeholder 2"/>
              <p:cNvSpPr txBox="1">
                <a:spLocks/>
              </p:cNvSpPr>
              <p:nvPr/>
            </p:nvSpPr>
            <p:spPr>
              <a:xfrm>
                <a:off x="457200" y="4648200"/>
                <a:ext cx="8229600" cy="1981200"/>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However, explicit mapping may be costly (as feature space dimensional may be infinite, or we may not have a analytic formation of the function </a:t>
                </a:r>
                <a14:m>
                  <m:oMath xmlns:m="http://schemas.openxmlformats.org/officeDocument/2006/math">
                    <m:r>
                      <a:rPr lang="en-US" b="0" i="1" smtClean="0">
                        <a:latin typeface="Cambria Math"/>
                      </a:rPr>
                      <m:t>𝜙</m:t>
                    </m:r>
                  </m:oMath>
                </a14:m>
                <a:r>
                  <a:rPr lang="en-US" dirty="0" smtClean="0"/>
                  <a:t>) </a:t>
                </a:r>
              </a:p>
              <a:p>
                <a:endParaRPr lang="en-US" sz="1300" dirty="0" smtClean="0"/>
              </a:p>
              <a:p>
                <a:r>
                  <a:rPr lang="en-US" dirty="0" smtClean="0"/>
                  <a:t>The “kernel trick” is that we never compute </a:t>
                </a:r>
                <a14:m>
                  <m:oMath xmlns:m="http://schemas.openxmlformats.org/officeDocument/2006/math">
                    <m:r>
                      <a:rPr lang="en-US" b="0" i="1" smtClean="0">
                        <a:latin typeface="Cambria Math"/>
                      </a:rPr>
                      <m:t>𝜙</m:t>
                    </m:r>
                    <m:r>
                      <a:rPr lang="en-US" b="0" i="1" smtClean="0">
                        <a:latin typeface="Cambria Math"/>
                      </a:rPr>
                      <m:t>(</m:t>
                    </m:r>
                    <m:r>
                      <a:rPr lang="en-US" b="1" i="1" smtClean="0">
                        <a:latin typeface="Cambria Math"/>
                      </a:rPr>
                      <m:t>𝒙</m:t>
                    </m:r>
                    <m:r>
                      <a:rPr lang="en-US" b="0" i="1" smtClean="0">
                        <a:latin typeface="Cambria Math"/>
                      </a:rPr>
                      <m:t>)</m:t>
                    </m:r>
                  </m:oMath>
                </a14:m>
                <a:r>
                  <a:rPr lang="en-US" dirty="0" smtClean="0"/>
                  <a:t> in isolation, rather in the feature space, only operation we are allowed to do is the dot product, i.e.,  </a:t>
                </a:r>
                <a14:m>
                  <m:oMath xmlns:m="http://schemas.openxmlformats.org/officeDocument/2006/math">
                    <m:r>
                      <a:rPr lang="en-US" b="0" i="1" smtClean="0">
                        <a:latin typeface="Cambria Math"/>
                      </a:rPr>
                      <m:t>𝜙</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a:rPr>
                                  <m:t>𝒙</m:t>
                                </m:r>
                              </m:e>
                              <m:sub>
                                <m:r>
                                  <a:rPr lang="en-US" b="0" i="1" smtClean="0">
                                    <a:latin typeface="Cambria Math"/>
                                  </a:rPr>
                                  <m:t>𝑖</m:t>
                                </m:r>
                              </m:sub>
                            </m:sSub>
                          </m:e>
                        </m:d>
                      </m:e>
                      <m:sup>
                        <m:r>
                          <a:rPr lang="en-US" b="0" i="1" smtClean="0">
                            <a:latin typeface="Cambria Math"/>
                          </a:rPr>
                          <m:t>𝑇</m:t>
                        </m:r>
                      </m:sup>
                    </m:sSup>
                    <m:r>
                      <a:rPr lang="en-US" b="0" i="1" smtClean="0">
                        <a:latin typeface="Cambria Math"/>
                      </a:rPr>
                      <m:t>𝜙</m:t>
                    </m:r>
                    <m:r>
                      <a:rPr lang="en-US" b="0" i="1" smtClean="0">
                        <a:latin typeface="Cambria Math"/>
                      </a:rPr>
                      <m:t>(</m:t>
                    </m:r>
                    <m:sSub>
                      <m:sSubPr>
                        <m:ctrlPr>
                          <a:rPr lang="en-US" b="0" i="1" smtClean="0">
                            <a:latin typeface="Cambria Math" panose="02040503050406030204" pitchFamily="18" charset="0"/>
                          </a:rPr>
                        </m:ctrlPr>
                      </m:sSubPr>
                      <m:e>
                        <m:r>
                          <a:rPr lang="en-US" b="1" i="1" smtClean="0">
                            <a:latin typeface="Cambria Math"/>
                          </a:rPr>
                          <m:t>𝒙</m:t>
                        </m:r>
                      </m:e>
                      <m:sub>
                        <m:r>
                          <a:rPr lang="en-US" b="0" i="1" smtClean="0">
                            <a:latin typeface="Cambria Math"/>
                          </a:rPr>
                          <m:t>𝑗</m:t>
                        </m:r>
                      </m:sub>
                    </m:sSub>
                    <m:r>
                      <a:rPr lang="en-US" b="0" i="1" smtClean="0">
                        <a:latin typeface="Cambria Math"/>
                      </a:rPr>
                      <m:t>)</m:t>
                    </m:r>
                  </m:oMath>
                </a14:m>
                <a:r>
                  <a:rPr lang="en-US" dirty="0" smtClean="0"/>
                  <a:t> </a:t>
                </a:r>
              </a:p>
              <a:p>
                <a:endParaRPr lang="en-US" sz="1100" dirty="0" smtClean="0"/>
              </a:p>
              <a:p>
                <a:r>
                  <a:rPr lang="en-US" dirty="0" smtClean="0"/>
                  <a:t>Strictly speaking, kernel trick is a way of mapping data points to an inner product space (also called Hilbert space), without ever having to compute the mapping explicitly.</a:t>
                </a:r>
                <a:endParaRPr lang="en-US"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457200" y="4648200"/>
                <a:ext cx="8229600" cy="1981200"/>
              </a:xfrm>
              <a:prstGeom prst="rect">
                <a:avLst/>
              </a:prstGeom>
              <a:blipFill rotWithShape="1">
                <a:blip r:embed="rId4"/>
                <a:stretch>
                  <a:fillRect l="-444" t="-4000" r="-444" b="-3692"/>
                </a:stretch>
              </a:blipFill>
            </p:spPr>
            <p:txBody>
              <a:bodyPr/>
              <a:lstStyle/>
              <a:p>
                <a:r>
                  <a:rPr lang="en-US">
                    <a:noFill/>
                  </a:rPr>
                  <a:t> </a:t>
                </a:r>
              </a:p>
            </p:txBody>
          </p:sp>
        </mc:Fallback>
      </mc:AlternateContent>
    </p:spTree>
    <p:extLst>
      <p:ext uri="{BB962C8B-B14F-4D97-AF65-F5344CB8AC3E}">
        <p14:creationId xmlns:p14="http://schemas.microsoft.com/office/powerpoint/2010/main" val="1379721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62500" lnSpcReduction="20000"/>
              </a:bodyPr>
              <a:lstStyle/>
              <a:p>
                <a:r>
                  <a:rPr lang="en-US" dirty="0" smtClean="0"/>
                  <a:t>A function </a:t>
                </a:r>
                <a14:m>
                  <m:oMath xmlns:m="http://schemas.openxmlformats.org/officeDocument/2006/math">
                    <m:r>
                      <a:rPr lang="en-US" b="0" i="1" smtClean="0">
                        <a:latin typeface="Cambria Math"/>
                      </a:rPr>
                      <m:t>𝐾</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𝑖</m:t>
                        </m:r>
                      </m:sub>
                    </m:sSub>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𝑗</m:t>
                        </m:r>
                      </m:sub>
                    </m:sSub>
                    <m:r>
                      <a:rPr lang="en-US" b="0" i="1" smtClean="0">
                        <a:latin typeface="Cambria Math"/>
                      </a:rPr>
                      <m:t>)</m:t>
                    </m:r>
                  </m:oMath>
                </a14:m>
                <a:r>
                  <a:rPr lang="en-US" dirty="0" smtClean="0"/>
                  <a:t> is a kernel function </a:t>
                </a:r>
                <a:r>
                  <a:rPr lang="en-US" dirty="0" err="1" smtClean="0"/>
                  <a:t>iff</a:t>
                </a:r>
                <a:r>
                  <a:rPr lang="en-US" dirty="0" smtClean="0"/>
                  <a:t> there is a feature map </a:t>
                </a:r>
                <a14:m>
                  <m:oMath xmlns:m="http://schemas.openxmlformats.org/officeDocument/2006/math">
                    <m:r>
                      <a:rPr lang="en-US" b="0" i="1" smtClean="0">
                        <a:latin typeface="Cambria Math"/>
                      </a:rPr>
                      <m:t>𝜙</m:t>
                    </m:r>
                  </m:oMath>
                </a14:m>
                <a:r>
                  <a:rPr lang="en-US" dirty="0" smtClean="0"/>
                  <a:t> such that for all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𝑖</m:t>
                        </m:r>
                      </m:sub>
                    </m:sSub>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𝑗</m:t>
                        </m:r>
                      </m:sub>
                    </m:sSub>
                  </m:oMath>
                </a14:m>
                <a:r>
                  <a:rPr lang="en-US" dirty="0" smtClean="0"/>
                  <a:t> we have </a:t>
                </a:r>
                <a14:m>
                  <m:oMath xmlns:m="http://schemas.openxmlformats.org/officeDocument/2006/math">
                    <m:r>
                      <a:rPr lang="en-US" b="0" i="1" smtClean="0">
                        <a:latin typeface="Cambria Math"/>
                      </a:rPr>
                      <m:t>𝐾</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𝑖</m:t>
                            </m:r>
                          </m:sub>
                        </m:sSub>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𝑗</m:t>
                            </m:r>
                          </m:sub>
                        </m:sSub>
                      </m:e>
                    </m:d>
                    <m:r>
                      <a:rPr lang="en-US" b="0" i="1" smtClean="0">
                        <a:latin typeface="Cambria Math"/>
                      </a:rPr>
                      <m:t>=</m:t>
                    </m:r>
                    <m:r>
                      <a:rPr lang="en-US" b="0" i="1" smtClean="0">
                        <a:latin typeface="Cambria Math"/>
                      </a:rPr>
                      <m:t>𝜙</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𝑖</m:t>
                                </m:r>
                              </m:sub>
                            </m:sSub>
                          </m:e>
                        </m:d>
                      </m:e>
                      <m:sup>
                        <m:r>
                          <a:rPr lang="en-US" b="0" i="1" smtClean="0">
                            <a:latin typeface="Cambria Math"/>
                          </a:rPr>
                          <m:t>𝑇</m:t>
                        </m:r>
                      </m:sup>
                    </m:sSup>
                    <m:r>
                      <a:rPr lang="en-US" b="0" i="1" smtClean="0">
                        <a:latin typeface="Cambria Math"/>
                      </a:rPr>
                      <m:t>𝜙</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𝑗</m:t>
                        </m:r>
                      </m:sub>
                    </m:sSub>
                    <m:r>
                      <a:rPr lang="en-US" b="0" i="1" smtClean="0">
                        <a:latin typeface="Cambria Math"/>
                      </a:rPr>
                      <m:t>)</m:t>
                    </m:r>
                  </m:oMath>
                </a14:m>
                <a:endParaRPr lang="en-US" dirty="0" smtClean="0"/>
              </a:p>
              <a:p>
                <a:endParaRPr lang="en-US" sz="1600" dirty="0" smtClean="0"/>
              </a:p>
              <a:p>
                <a:r>
                  <a:rPr lang="en-US" dirty="0" smtClean="0"/>
                  <a:t>Any learning algorithm that only depends on the inner product of instances can be called a kernel method</a:t>
                </a:r>
              </a:p>
              <a:p>
                <a:endParaRPr lang="en-US" sz="1800" dirty="0" smtClean="0"/>
              </a:p>
              <a:p>
                <a:r>
                  <a:rPr lang="en-US" dirty="0" smtClean="0"/>
                  <a:t>Assume that the dataset has </a:t>
                </a:r>
                <a14:m>
                  <m:oMath xmlns:m="http://schemas.openxmlformats.org/officeDocument/2006/math">
                    <m:r>
                      <a:rPr lang="en-US" b="0" i="1" smtClean="0">
                        <a:latin typeface="Cambria Math"/>
                      </a:rPr>
                      <m:t>𝑛</m:t>
                    </m:r>
                  </m:oMath>
                </a14:m>
                <a:r>
                  <a:rPr lang="en-US" dirty="0" smtClean="0"/>
                  <a:t> instances. The Kernel (Gram) matrix </a:t>
                </a:r>
                <a14:m>
                  <m:oMath xmlns:m="http://schemas.openxmlformats.org/officeDocument/2006/math">
                    <m:r>
                      <a:rPr lang="en-US" b="0" i="1" smtClean="0">
                        <a:latin typeface="Cambria Math"/>
                      </a:rPr>
                      <m:t>𝐾</m:t>
                    </m:r>
                  </m:oMath>
                </a14:m>
                <a:r>
                  <a:rPr lang="en-US" dirty="0" smtClean="0"/>
                  <a:t> is an </a:t>
                </a:r>
                <a14:m>
                  <m:oMath xmlns:m="http://schemas.openxmlformats.org/officeDocument/2006/math">
                    <m:r>
                      <a:rPr lang="en-US" b="0" i="1" smtClean="0">
                        <a:latin typeface="Cambria Math"/>
                      </a:rPr>
                      <m:t>𝑛</m:t>
                    </m:r>
                    <m:r>
                      <a:rPr lang="en-US" b="0" i="1" smtClean="0">
                        <a:latin typeface="Cambria Math"/>
                      </a:rPr>
                      <m:t>×</m:t>
                    </m:r>
                    <m:r>
                      <a:rPr lang="en-US" b="0" i="1" smtClean="0">
                        <a:latin typeface="Cambria Math"/>
                      </a:rPr>
                      <m:t>𝑛</m:t>
                    </m:r>
                  </m:oMath>
                </a14:m>
                <a:r>
                  <a:rPr lang="en-US" dirty="0" smtClean="0"/>
                  <a:t> matrix including the inner products between all pair of examples. </a:t>
                </a:r>
                <a14:m>
                  <m:oMath xmlns:m="http://schemas.openxmlformats.org/officeDocument/2006/math">
                    <m:r>
                      <a:rPr lang="en-US" b="0" i="1" smtClean="0">
                        <a:latin typeface="Cambria Math"/>
                      </a:rPr>
                      <m:t>𝐾</m:t>
                    </m:r>
                    <m:d>
                      <m:dPr>
                        <m:ctrlPr>
                          <a:rPr lang="en-US" b="0" i="1" smtClean="0">
                            <a:latin typeface="Cambria Math" panose="02040503050406030204" pitchFamily="18" charset="0"/>
                          </a:rPr>
                        </m:ctrlPr>
                      </m:dPr>
                      <m:e>
                        <m:r>
                          <a:rPr lang="en-US" b="0" i="1" smtClean="0">
                            <a:latin typeface="Cambria Math"/>
                          </a:rPr>
                          <m:t>𝑖</m:t>
                        </m:r>
                        <m:r>
                          <a:rPr lang="en-US" b="0" i="1" smtClean="0">
                            <a:latin typeface="Cambria Math"/>
                          </a:rPr>
                          <m:t>, </m:t>
                        </m:r>
                        <m:r>
                          <a:rPr lang="en-US" b="0" i="1" smtClean="0">
                            <a:latin typeface="Cambria Math"/>
                          </a:rPr>
                          <m:t>𝑗</m:t>
                        </m:r>
                      </m:e>
                    </m:d>
                    <m:r>
                      <a:rPr lang="en-US" b="0" i="1" smtClean="0">
                        <a:latin typeface="Cambria Math"/>
                      </a:rPr>
                      <m:t>=</m:t>
                    </m:r>
                    <m:r>
                      <a:rPr lang="en-US" b="0" i="1" smtClean="0">
                        <a:latin typeface="Cambria Math"/>
                      </a:rPr>
                      <m:t>𝜙</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a:rPr>
                                  <m:t>𝒙</m:t>
                                </m:r>
                              </m:e>
                              <m:sub>
                                <m:r>
                                  <a:rPr lang="en-US" b="0" i="1" smtClean="0">
                                    <a:latin typeface="Cambria Math"/>
                                  </a:rPr>
                                  <m:t>𝑖</m:t>
                                </m:r>
                              </m:sub>
                            </m:sSub>
                          </m:e>
                        </m:d>
                      </m:e>
                      <m:sup>
                        <m:r>
                          <a:rPr lang="en-US" b="0" i="1" smtClean="0">
                            <a:latin typeface="Cambria Math"/>
                          </a:rPr>
                          <m:t>𝑇</m:t>
                        </m:r>
                      </m:sup>
                    </m:sSup>
                    <m:r>
                      <a:rPr lang="en-US" b="0" i="1" smtClean="0">
                        <a:latin typeface="Cambria Math"/>
                      </a:rPr>
                      <m:t>𝜙</m:t>
                    </m:r>
                    <m:r>
                      <a:rPr lang="en-US" b="0" i="1" smtClean="0">
                        <a:latin typeface="Cambria Math"/>
                      </a:rPr>
                      <m:t>(</m:t>
                    </m:r>
                    <m:sSub>
                      <m:sSubPr>
                        <m:ctrlPr>
                          <a:rPr lang="en-US" b="0" i="1" smtClean="0">
                            <a:latin typeface="Cambria Math" panose="02040503050406030204" pitchFamily="18" charset="0"/>
                          </a:rPr>
                        </m:ctrlPr>
                      </m:sSubPr>
                      <m:e>
                        <m:r>
                          <a:rPr lang="en-US" b="1" i="1" smtClean="0">
                            <a:latin typeface="Cambria Math"/>
                          </a:rPr>
                          <m:t>𝒙</m:t>
                        </m:r>
                      </m:e>
                      <m:sub>
                        <m:r>
                          <a:rPr lang="en-US" b="0" i="1" smtClean="0">
                            <a:latin typeface="Cambria Math"/>
                          </a:rPr>
                          <m:t>𝑗</m:t>
                        </m:r>
                      </m:sub>
                    </m:sSub>
                    <m:r>
                      <a:rPr lang="en-US" b="0" i="1" smtClean="0">
                        <a:latin typeface="Cambria Math"/>
                      </a:rPr>
                      <m:t>)</m:t>
                    </m:r>
                  </m:oMath>
                </a14:m>
                <a:r>
                  <a:rPr lang="en-US" dirty="0" smtClean="0"/>
                  <a:t>. Clearly, </a:t>
                </a:r>
                <a14:m>
                  <m:oMath xmlns:m="http://schemas.openxmlformats.org/officeDocument/2006/math">
                    <m:r>
                      <a:rPr lang="en-US" b="0" i="1" smtClean="0">
                        <a:latin typeface="Cambria Math"/>
                      </a:rPr>
                      <m:t>𝐾</m:t>
                    </m:r>
                  </m:oMath>
                </a14:m>
                <a:r>
                  <a:rPr lang="en-US" dirty="0" smtClean="0"/>
                  <a:t> is symmetric.</a:t>
                </a:r>
              </a:p>
              <a:p>
                <a:endParaRPr lang="en-US" sz="1800" dirty="0" smtClean="0"/>
              </a:p>
              <a:p>
                <a:r>
                  <a:rPr lang="en-US" dirty="0" smtClean="0"/>
                  <a:t>Mercer’s theorem: A symmetric function </a:t>
                </a:r>
                <a14:m>
                  <m:oMath xmlns:m="http://schemas.openxmlformats.org/officeDocument/2006/math">
                    <m:r>
                      <a:rPr lang="en-US" b="0" i="1" smtClean="0">
                        <a:latin typeface="Cambria Math"/>
                      </a:rPr>
                      <m:t>𝐾</m:t>
                    </m:r>
                    <m:r>
                      <a:rPr lang="en-US" b="0" i="1" smtClean="0">
                        <a:latin typeface="Cambria Math"/>
                      </a:rPr>
                      <m:t>(:,:)</m:t>
                    </m:r>
                  </m:oMath>
                </a14:m>
                <a:r>
                  <a:rPr lang="en-US" dirty="0" smtClean="0"/>
                  <a:t> is a kernel if and only if for any finite sample </a:t>
                </a:r>
                <a14:m>
                  <m:oMath xmlns:m="http://schemas.openxmlformats.org/officeDocument/2006/math">
                    <m:r>
                      <a:rPr lang="en-US" b="0" i="1" smtClean="0">
                        <a:latin typeface="Cambria Math"/>
                      </a:rPr>
                      <m:t>𝑆</m:t>
                    </m:r>
                  </m:oMath>
                </a14:m>
                <a:r>
                  <a:rPr lang="en-US" dirty="0" smtClean="0"/>
                  <a:t>, the kernel matrix for </a:t>
                </a:r>
                <a14:m>
                  <m:oMath xmlns:m="http://schemas.openxmlformats.org/officeDocument/2006/math">
                    <m:r>
                      <a:rPr lang="en-US" b="0" i="1" smtClean="0">
                        <a:latin typeface="Cambria Math"/>
                      </a:rPr>
                      <m:t>𝑆</m:t>
                    </m:r>
                  </m:oMath>
                </a14:m>
                <a:r>
                  <a:rPr lang="en-US" dirty="0" smtClean="0"/>
                  <a:t> is positive semi-definite</a:t>
                </a:r>
              </a:p>
              <a:p>
                <a:endParaRPr lang="en-US" sz="1600" dirty="0" smtClean="0"/>
              </a:p>
              <a:p>
                <a:r>
                  <a:rPr lang="en-US" dirty="0" smtClean="0"/>
                  <a:t>In simpler terms, Mercer’s theorem guaranty that if we can design a similarity function such that for any set of instances, the gram matrix is positive </a:t>
                </a:r>
                <a:r>
                  <a:rPr lang="en-US" dirty="0" err="1" smtClean="0"/>
                  <a:t>semidefinite</a:t>
                </a:r>
                <a:r>
                  <a:rPr lang="en-US" dirty="0" smtClean="0"/>
                  <a:t>, then there exist a  Hilbert space </a:t>
                </a:r>
                <a14:m>
                  <m:oMath xmlns:m="http://schemas.openxmlformats.org/officeDocument/2006/math">
                    <m:r>
                      <a:rPr lang="en-US" b="0" i="1" smtClean="0">
                        <a:latin typeface="Cambria Math"/>
                      </a:rPr>
                      <m:t>𝐹</m:t>
                    </m:r>
                  </m:oMath>
                </a14:m>
                <a:r>
                  <a:rPr lang="en-US" dirty="0" smtClean="0"/>
                  <a:t>, and a mapping </a:t>
                </a:r>
                <a14:m>
                  <m:oMath xmlns:m="http://schemas.openxmlformats.org/officeDocument/2006/math">
                    <m:r>
                      <a:rPr lang="en-US" b="0" i="1" smtClean="0">
                        <a:latin typeface="Cambria Math"/>
                      </a:rPr>
                      <m:t>𝜙</m:t>
                    </m:r>
                    <m:r>
                      <a:rPr lang="en-US" b="0" i="1" smtClean="0">
                        <a:latin typeface="Cambria Math"/>
                      </a:rPr>
                      <m:t>:</m:t>
                    </m:r>
                    <m:r>
                      <a:rPr lang="en-US" b="0" i="1" smtClean="0">
                        <a:latin typeface="Cambria Math"/>
                      </a:rPr>
                      <m:t>𝑋</m:t>
                    </m:r>
                    <m:r>
                      <a:rPr lang="en-US" b="0" i="1" smtClean="0">
                        <a:latin typeface="Cambria Math"/>
                      </a:rPr>
                      <m:t>→</m:t>
                    </m:r>
                    <m:r>
                      <a:rPr lang="en-US" b="0" i="1" smtClean="0">
                        <a:latin typeface="Cambria Math"/>
                      </a:rPr>
                      <m:t>𝐹</m:t>
                    </m:r>
                    <m:r>
                      <a:rPr lang="en-US" b="0" i="1" smtClean="0">
                        <a:latin typeface="Cambria Math"/>
                      </a:rPr>
                      <m:t>,</m:t>
                    </m:r>
                  </m:oMath>
                </a14:m>
                <a:r>
                  <a:rPr lang="en-US" dirty="0" smtClean="0"/>
                  <a:t> such that </a:t>
                </a:r>
                <a14:m>
                  <m:oMath xmlns:m="http://schemas.openxmlformats.org/officeDocument/2006/math">
                    <m:r>
                      <a:rPr lang="en-US" b="0" i="1" smtClean="0">
                        <a:latin typeface="Cambria Math"/>
                      </a:rPr>
                      <m:t>𝐾</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a:rPr>
                              <m:t>𝒙</m:t>
                            </m:r>
                          </m:e>
                          <m:sub>
                            <m:r>
                              <a:rPr lang="en-US" b="0" i="1" smtClean="0">
                                <a:latin typeface="Cambria Math"/>
                              </a:rPr>
                              <m:t>𝑖</m:t>
                            </m:r>
                          </m:sub>
                        </m:sSub>
                        <m:r>
                          <a:rPr lang="en-US" b="0" i="1" smtClean="0">
                            <a:latin typeface="Cambria Math"/>
                          </a:rPr>
                          <m:t>, </m:t>
                        </m:r>
                        <m:sSub>
                          <m:sSubPr>
                            <m:ctrlPr>
                              <a:rPr lang="en-US" b="0" i="1" smtClean="0">
                                <a:latin typeface="Cambria Math" panose="02040503050406030204" pitchFamily="18" charset="0"/>
                              </a:rPr>
                            </m:ctrlPr>
                          </m:sSubPr>
                          <m:e>
                            <m:r>
                              <a:rPr lang="en-US" b="1" i="1" smtClean="0">
                                <a:latin typeface="Cambria Math"/>
                              </a:rPr>
                              <m:t>𝒙</m:t>
                            </m:r>
                          </m:e>
                          <m:sub>
                            <m:r>
                              <a:rPr lang="en-US" b="0" i="1" smtClean="0">
                                <a:latin typeface="Cambria Math"/>
                              </a:rPr>
                              <m:t>𝑗</m:t>
                            </m:r>
                          </m:sub>
                        </m:sSub>
                      </m:e>
                    </m:d>
                    <m:r>
                      <a:rPr lang="en-US" b="0" i="1" smtClean="0">
                        <a:latin typeface="Cambria Math"/>
                      </a:rPr>
                      <m:t>=</m:t>
                    </m:r>
                    <m:r>
                      <a:rPr lang="en-US" b="0" i="1" smtClean="0">
                        <a:latin typeface="Cambria Math"/>
                      </a:rPr>
                      <m:t>𝜙</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a:rPr>
                                  <m:t>𝒙</m:t>
                                </m:r>
                              </m:e>
                              <m:sub>
                                <m:r>
                                  <a:rPr lang="en-US" b="0" i="1" smtClean="0">
                                    <a:latin typeface="Cambria Math"/>
                                  </a:rPr>
                                  <m:t>𝑖</m:t>
                                </m:r>
                              </m:sub>
                            </m:sSub>
                          </m:e>
                        </m:d>
                      </m:e>
                      <m:sup>
                        <m:r>
                          <a:rPr lang="en-US" b="0" i="1" smtClean="0">
                            <a:latin typeface="Cambria Math"/>
                          </a:rPr>
                          <m:t>𝑇</m:t>
                        </m:r>
                      </m:sup>
                    </m:sSup>
                    <m:r>
                      <a:rPr lang="en-US" b="0" i="1" smtClean="0">
                        <a:latin typeface="Cambria Math"/>
                      </a:rPr>
                      <m:t>𝜙</m:t>
                    </m:r>
                    <m:r>
                      <a:rPr lang="en-US" b="0" i="1" smtClean="0">
                        <a:latin typeface="Cambria Math"/>
                      </a:rPr>
                      <m:t>(</m:t>
                    </m:r>
                    <m:sSub>
                      <m:sSubPr>
                        <m:ctrlPr>
                          <a:rPr lang="en-US" b="0" i="1" smtClean="0">
                            <a:latin typeface="Cambria Math" panose="02040503050406030204" pitchFamily="18" charset="0"/>
                          </a:rPr>
                        </m:ctrlPr>
                      </m:sSubPr>
                      <m:e>
                        <m:r>
                          <a:rPr lang="en-US" b="1" i="1" smtClean="0">
                            <a:latin typeface="Cambria Math"/>
                          </a:rPr>
                          <m:t>𝒙</m:t>
                        </m:r>
                      </m:e>
                      <m:sub>
                        <m:r>
                          <a:rPr lang="en-US" b="0" i="1" smtClean="0">
                            <a:latin typeface="Cambria Math"/>
                          </a:rPr>
                          <m:t>𝑗</m:t>
                        </m:r>
                      </m:sub>
                    </m:sSub>
                    <m:r>
                      <a:rPr lang="en-US" b="0" i="1" smtClean="0">
                        <a:latin typeface="Cambria Math"/>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93" t="-1752" r="-889"/>
                </a:stretch>
              </a:blipFill>
            </p:spPr>
            <p:txBody>
              <a:bodyPr/>
              <a:lstStyle/>
              <a:p>
                <a:r>
                  <a:rPr lang="en-US">
                    <a:noFill/>
                  </a:rPr>
                  <a:t> </a:t>
                </a:r>
              </a:p>
            </p:txBody>
          </p:sp>
        </mc:Fallback>
      </mc:AlternateContent>
    </p:spTree>
    <p:extLst>
      <p:ext uri="{BB962C8B-B14F-4D97-AF65-F5344CB8AC3E}">
        <p14:creationId xmlns:p14="http://schemas.microsoft.com/office/powerpoint/2010/main" val="41370909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 SVM</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62500" lnSpcReduction="20000"/>
              </a:bodyPr>
              <a:lstStyle/>
              <a:p>
                <a:r>
                  <a:rPr lang="en-US" dirty="0" smtClean="0"/>
                  <a:t>Note the dual </a:t>
                </a:r>
                <a:r>
                  <a:rPr lang="en-US" dirty="0" err="1" smtClean="0"/>
                  <a:t>Lagrangian</a:t>
                </a:r>
                <a:r>
                  <a:rPr lang="en-US" dirty="0" smtClean="0"/>
                  <a:t> for SVM:</a:t>
                </a:r>
              </a:p>
              <a:p>
                <a:pPr marL="0" indent="0">
                  <a:buNone/>
                </a:pPr>
                <a:r>
                  <a:rPr lang="en-US" dirty="0"/>
                  <a:t>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a:rPr>
                              <m:t>max</m:t>
                            </m:r>
                          </m:e>
                          <m:lim>
                            <m:r>
                              <a:rPr lang="en-US" i="1">
                                <a:latin typeface="Cambria Math"/>
                              </a:rPr>
                              <m:t>𝛼</m:t>
                            </m:r>
                          </m:lim>
                        </m:limLow>
                      </m:fName>
                      <m:e>
                        <m:sSub>
                          <m:sSubPr>
                            <m:ctrlPr>
                              <a:rPr lang="en-US" i="1">
                                <a:latin typeface="Cambria Math" panose="02040503050406030204" pitchFamily="18" charset="0"/>
                              </a:rPr>
                            </m:ctrlPr>
                          </m:sSubPr>
                          <m:e>
                            <m:r>
                              <a:rPr lang="en-US" i="1">
                                <a:latin typeface="Cambria Math"/>
                              </a:rPr>
                              <m:t>𝐿</m:t>
                            </m:r>
                          </m:e>
                          <m:sub>
                            <m:r>
                              <a:rPr lang="en-US" i="1">
                                <a:latin typeface="Cambria Math"/>
                              </a:rPr>
                              <m:t>𝑑𝑢𝑎𝑙</m:t>
                            </m:r>
                          </m:sub>
                        </m:sSub>
                        <m:r>
                          <a:rPr lang="en-US" i="1">
                            <a:latin typeface="Cambria Math"/>
                          </a:rPr>
                          <m:t>=</m:t>
                        </m:r>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=1</m:t>
                            </m:r>
                          </m:sub>
                          <m:sup>
                            <m:r>
                              <a:rPr lang="en-US" i="1">
                                <a:latin typeface="Cambria Math"/>
                              </a:rPr>
                              <m:t>𝑛</m:t>
                            </m:r>
                          </m:sup>
                          <m:e>
                            <m:sSub>
                              <m:sSubPr>
                                <m:ctrlPr>
                                  <a:rPr lang="en-US" i="1">
                                    <a:latin typeface="Cambria Math" panose="02040503050406030204" pitchFamily="18" charset="0"/>
                                  </a:rPr>
                                </m:ctrlPr>
                              </m:sSubPr>
                              <m:e>
                                <m:r>
                                  <a:rPr lang="en-US" i="1">
                                    <a:latin typeface="Cambria Math"/>
                                  </a:rPr>
                                  <m:t>𝛼</m:t>
                                </m:r>
                              </m:e>
                              <m:sub>
                                <m:r>
                                  <a:rPr lang="en-US" i="1">
                                    <a:latin typeface="Cambria Math"/>
                                  </a:rPr>
                                  <m:t>𝑖</m:t>
                                </m:r>
                              </m:sub>
                            </m:sSub>
                            <m:r>
                              <a:rPr lang="en-US" i="1">
                                <a:latin typeface="Cambria Math"/>
                              </a:rPr>
                              <m:t>−</m:t>
                            </m:r>
                          </m:e>
                        </m:nary>
                        <m:f>
                          <m:fPr>
                            <m:ctrlPr>
                              <a:rPr lang="en-US" i="1">
                                <a:latin typeface="Cambria Math" panose="02040503050406030204" pitchFamily="18" charset="0"/>
                              </a:rPr>
                            </m:ctrlPr>
                          </m:fPr>
                          <m:num>
                            <m:r>
                              <a:rPr lang="en-US" i="1">
                                <a:latin typeface="Cambria Math"/>
                              </a:rPr>
                              <m:t>1</m:t>
                            </m:r>
                          </m:num>
                          <m:den>
                            <m:r>
                              <a:rPr lang="en-US" i="1">
                                <a:latin typeface="Cambria Math"/>
                              </a:rPr>
                              <m:t>2</m:t>
                            </m:r>
                          </m:den>
                        </m:f>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a:rPr>
                              <m:t>=1</m:t>
                            </m:r>
                          </m:sub>
                          <m:sup>
                            <m:r>
                              <a:rPr lang="en-US" i="1">
                                <a:latin typeface="Cambria Math"/>
                              </a:rPr>
                              <m:t>𝑛</m:t>
                            </m:r>
                          </m:sup>
                          <m:e>
                            <m:nary>
                              <m:naryPr>
                                <m:chr m:val="∑"/>
                                <m:ctrlPr>
                                  <a:rPr lang="en-US" i="1">
                                    <a:latin typeface="Cambria Math" panose="02040503050406030204" pitchFamily="18" charset="0"/>
                                  </a:rPr>
                                </m:ctrlPr>
                              </m:naryPr>
                              <m:sub>
                                <m:r>
                                  <m:rPr>
                                    <m:brk m:alnAt="23"/>
                                  </m:rPr>
                                  <a:rPr lang="en-US" i="1">
                                    <a:latin typeface="Cambria Math"/>
                                  </a:rPr>
                                  <m:t>𝑗</m:t>
                                </m:r>
                                <m:r>
                                  <a:rPr lang="en-US" i="1">
                                    <a:latin typeface="Cambria Math"/>
                                  </a:rPr>
                                  <m:t>=1</m:t>
                                </m:r>
                              </m:sub>
                              <m:sup>
                                <m:r>
                                  <a:rPr lang="en-US" i="1">
                                    <a:latin typeface="Cambria Math"/>
                                  </a:rPr>
                                  <m:t>𝑛</m:t>
                                </m:r>
                              </m:sup>
                              <m:e>
                                <m:sSub>
                                  <m:sSubPr>
                                    <m:ctrlPr>
                                      <a:rPr lang="en-US" i="1">
                                        <a:latin typeface="Cambria Math" panose="02040503050406030204" pitchFamily="18" charset="0"/>
                                      </a:rPr>
                                    </m:ctrlPr>
                                  </m:sSubPr>
                                  <m:e>
                                    <m:r>
                                      <a:rPr lang="en-US" i="1">
                                        <a:latin typeface="Cambria Math"/>
                                      </a:rPr>
                                      <m:t>𝛼</m:t>
                                    </m:r>
                                  </m:e>
                                  <m:sub>
                                    <m:r>
                                      <a:rPr lang="en-US" i="1">
                                        <a:latin typeface="Cambria Math"/>
                                      </a:rPr>
                                      <m:t>𝑖</m:t>
                                    </m:r>
                                  </m:sub>
                                </m:sSub>
                                <m:sSub>
                                  <m:sSubPr>
                                    <m:ctrlPr>
                                      <a:rPr lang="en-US" i="1">
                                        <a:latin typeface="Cambria Math" panose="02040503050406030204" pitchFamily="18" charset="0"/>
                                      </a:rPr>
                                    </m:ctrlPr>
                                  </m:sSubPr>
                                  <m:e>
                                    <m:r>
                                      <a:rPr lang="en-US" i="1">
                                        <a:latin typeface="Cambria Math"/>
                                      </a:rPr>
                                      <m:t>𝛼</m:t>
                                    </m:r>
                                  </m:e>
                                  <m:sub>
                                    <m:r>
                                      <a:rPr lang="en-US" i="1">
                                        <a:latin typeface="Cambria Math"/>
                                      </a:rPr>
                                      <m:t>𝑗</m:t>
                                    </m:r>
                                  </m:sub>
                                </m:sSub>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sSub>
                                  <m:sSubPr>
                                    <m:ctrlPr>
                                      <a:rPr lang="en-US" i="1">
                                        <a:latin typeface="Cambria Math" panose="02040503050406030204" pitchFamily="18" charset="0"/>
                                      </a:rPr>
                                    </m:ctrlPr>
                                  </m:sSubPr>
                                  <m:e>
                                    <m:r>
                                      <a:rPr lang="en-US" i="1">
                                        <a:latin typeface="Cambria Math"/>
                                      </a:rPr>
                                      <m:t>𝑦</m:t>
                                    </m:r>
                                  </m:e>
                                  <m:sub>
                                    <m:r>
                                      <a:rPr lang="en-US" i="1">
                                        <a:latin typeface="Cambria Math"/>
                                      </a:rPr>
                                      <m:t>𝑗</m:t>
                                    </m:r>
                                  </m:sub>
                                </m:sSub>
                                <m:sSubSup>
                                  <m:sSubSupPr>
                                    <m:ctrlPr>
                                      <a:rPr lang="en-US" i="1">
                                        <a:latin typeface="Cambria Math" panose="02040503050406030204" pitchFamily="18" charset="0"/>
                                      </a:rPr>
                                    </m:ctrlPr>
                                  </m:sSubSupPr>
                                  <m:e>
                                    <m:r>
                                      <a:rPr lang="en-US" b="1" i="1">
                                        <a:latin typeface="Cambria Math"/>
                                      </a:rPr>
                                      <m:t>𝒙</m:t>
                                    </m:r>
                                  </m:e>
                                  <m:sub>
                                    <m:r>
                                      <a:rPr lang="en-US" i="1">
                                        <a:latin typeface="Cambria Math"/>
                                      </a:rPr>
                                      <m:t>𝑖</m:t>
                                    </m:r>
                                  </m:sub>
                                  <m:sup>
                                    <m:r>
                                      <a:rPr lang="en-US" i="1">
                                        <a:latin typeface="Cambria Math"/>
                                      </a:rPr>
                                      <m:t>𝑇</m:t>
                                    </m:r>
                                  </m:sup>
                                </m:sSubSup>
                                <m:sSub>
                                  <m:sSubPr>
                                    <m:ctrlPr>
                                      <a:rPr lang="en-US" i="1">
                                        <a:latin typeface="Cambria Math" panose="02040503050406030204" pitchFamily="18" charset="0"/>
                                      </a:rPr>
                                    </m:ctrlPr>
                                  </m:sSubPr>
                                  <m:e>
                                    <m:r>
                                      <a:rPr lang="en-US" b="1" i="1">
                                        <a:latin typeface="Cambria Math"/>
                                      </a:rPr>
                                      <m:t>𝒙</m:t>
                                    </m:r>
                                  </m:e>
                                  <m:sub>
                                    <m:r>
                                      <a:rPr lang="en-US" i="1">
                                        <a:latin typeface="Cambria Math"/>
                                      </a:rPr>
                                      <m:t>𝑗</m:t>
                                    </m:r>
                                  </m:sub>
                                </m:sSub>
                              </m:e>
                            </m:nary>
                          </m:e>
                        </m:nary>
                      </m:e>
                    </m:func>
                  </m:oMath>
                </a14:m>
                <a:endParaRPr lang="en-US" dirty="0"/>
              </a:p>
              <a:p>
                <a:pPr marL="0" indent="0">
                  <a:buNone/>
                </a:pPr>
                <a:r>
                  <a:rPr lang="en-US" dirty="0"/>
                  <a:t>           such that, </a:t>
                </a:r>
                <a14:m>
                  <m:oMath xmlns:m="http://schemas.openxmlformats.org/officeDocument/2006/math">
                    <m:sSub>
                      <m:sSubPr>
                        <m:ctrlPr>
                          <a:rPr lang="en-US" i="1">
                            <a:latin typeface="Cambria Math" panose="02040503050406030204" pitchFamily="18" charset="0"/>
                          </a:rPr>
                        </m:ctrlPr>
                      </m:sSubPr>
                      <m:e>
                        <m:r>
                          <a:rPr lang="en-US" i="1">
                            <a:latin typeface="Cambria Math"/>
                          </a:rPr>
                          <m:t>𝛼</m:t>
                        </m:r>
                      </m:e>
                      <m:sub>
                        <m:r>
                          <a:rPr lang="en-US" i="1">
                            <a:latin typeface="Cambria Math"/>
                          </a:rPr>
                          <m:t>𝑖</m:t>
                        </m:r>
                      </m:sub>
                    </m:sSub>
                    <m:r>
                      <a:rPr lang="en-US" i="1">
                        <a:latin typeface="Cambria Math"/>
                      </a:rPr>
                      <m:t>≥0, </m:t>
                    </m:r>
                    <m:sSub>
                      <m:sSubPr>
                        <m:ctrlPr>
                          <a:rPr lang="en-US" i="1">
                            <a:latin typeface="Cambria Math" panose="02040503050406030204" pitchFamily="18" charset="0"/>
                          </a:rPr>
                        </m:ctrlPr>
                      </m:sSubPr>
                      <m:e>
                        <m:r>
                          <a:rPr lang="en-US" b="0" i="1" smtClean="0">
                            <a:latin typeface="Cambria Math" panose="02040503050406030204" pitchFamily="18" charset="0"/>
                          </a:rPr>
                          <m:t>𝛼</m:t>
                        </m:r>
                      </m:e>
                      <m:sub>
                        <m:r>
                          <a:rPr lang="en-US" i="1">
                            <a:latin typeface="Cambria Math"/>
                          </a:rPr>
                          <m:t>𝑖</m:t>
                        </m:r>
                      </m:sub>
                    </m:sSub>
                    <m:r>
                      <a:rPr lang="en-US" b="0" i="1" smtClean="0">
                        <a:latin typeface="Cambria Math" panose="02040503050406030204" pitchFamily="18" charset="0"/>
                      </a:rPr>
                      <m:t>≤</m:t>
                    </m:r>
                    <m:r>
                      <a:rPr lang="en-US" b="0" i="1" smtClean="0">
                        <a:latin typeface="Cambria Math" panose="02040503050406030204" pitchFamily="18" charset="0"/>
                      </a:rPr>
                      <m:t>𝐶</m:t>
                    </m:r>
                    <m:r>
                      <a:rPr lang="en-US" i="1">
                        <a:latin typeface="Cambria Math"/>
                      </a:rPr>
                      <m:t>,</m:t>
                    </m:r>
                  </m:oMath>
                </a14:m>
                <a:r>
                  <a:rPr lang="en-US" dirty="0"/>
                  <a:t> and </a:t>
                </a:r>
                <a14:m>
                  <m:oMath xmlns:m="http://schemas.openxmlformats.org/officeDocument/2006/math">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=0</m:t>
                        </m:r>
                      </m:e>
                    </m:nary>
                  </m:oMath>
                </a14:m>
                <a:endParaRPr lang="en-US" dirty="0" smtClean="0"/>
              </a:p>
              <a:p>
                <a:endParaRPr lang="en-US" sz="2200" dirty="0" smtClean="0"/>
              </a:p>
              <a:p>
                <a:r>
                  <a:rPr lang="en-US" dirty="0" smtClean="0"/>
                  <a:t>In the above formulation, we only need the dot-product of the data points, so if we replace the above objective function by the following, we get a kernel SVM</a:t>
                </a:r>
              </a:p>
              <a:p>
                <a:pPr marL="0" indent="0">
                  <a:buNone/>
                </a:pPr>
                <a:r>
                  <a:rPr lang="en-US" dirty="0"/>
                  <a:t> </a:t>
                </a:r>
                <a14:m>
                  <m:oMath xmlns:m="http://schemas.openxmlformats.org/officeDocument/2006/math">
                    <m:func>
                      <m:funcPr>
                        <m:ctrlPr>
                          <a:rPr lang="en-US" i="1">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𝛼</m:t>
                            </m:r>
                          </m:lim>
                        </m:limLow>
                        <m:r>
                          <a:rPr lang="en-US" b="0" i="1" smtClean="0">
                            <a:latin typeface="Cambria Math" panose="02040503050406030204" pitchFamily="18" charset="0"/>
                          </a:rPr>
                          <m:t> </m:t>
                        </m:r>
                      </m:fName>
                      <m:e>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=1</m:t>
                            </m:r>
                          </m:sub>
                          <m:sup>
                            <m:r>
                              <a:rPr lang="en-US" i="1">
                                <a:latin typeface="Cambria Math"/>
                              </a:rPr>
                              <m:t>𝑛</m:t>
                            </m:r>
                          </m:sup>
                          <m:e>
                            <m:sSub>
                              <m:sSubPr>
                                <m:ctrlPr>
                                  <a:rPr lang="en-US" i="1">
                                    <a:latin typeface="Cambria Math" panose="02040503050406030204" pitchFamily="18" charset="0"/>
                                  </a:rPr>
                                </m:ctrlPr>
                              </m:sSubPr>
                              <m:e>
                                <m:r>
                                  <a:rPr lang="en-US" i="1">
                                    <a:latin typeface="Cambria Math"/>
                                  </a:rPr>
                                  <m:t>𝛼</m:t>
                                </m:r>
                              </m:e>
                              <m:sub>
                                <m:r>
                                  <a:rPr lang="en-US" i="1">
                                    <a:latin typeface="Cambria Math"/>
                                  </a:rPr>
                                  <m:t>𝑖</m:t>
                                </m:r>
                              </m:sub>
                            </m:sSub>
                            <m:r>
                              <a:rPr lang="en-US" i="1">
                                <a:latin typeface="Cambria Math"/>
                              </a:rPr>
                              <m:t>−</m:t>
                            </m:r>
                          </m:e>
                        </m:nary>
                        <m:f>
                          <m:fPr>
                            <m:ctrlPr>
                              <a:rPr lang="en-US" i="1">
                                <a:latin typeface="Cambria Math" panose="02040503050406030204" pitchFamily="18" charset="0"/>
                              </a:rPr>
                            </m:ctrlPr>
                          </m:fPr>
                          <m:num>
                            <m:r>
                              <a:rPr lang="en-US" i="1">
                                <a:latin typeface="Cambria Math"/>
                              </a:rPr>
                              <m:t>1</m:t>
                            </m:r>
                          </m:num>
                          <m:den>
                            <m:r>
                              <a:rPr lang="en-US" i="1">
                                <a:latin typeface="Cambria Math"/>
                              </a:rPr>
                              <m:t>2</m:t>
                            </m:r>
                          </m:den>
                        </m:f>
                        <m:nary>
                          <m:naryPr>
                            <m:chr m:val="∑"/>
                            <m:limLoc m:val="subSup"/>
                            <m:ctrlPr>
                              <a:rPr lang="en-US" i="1">
                                <a:latin typeface="Cambria Math" panose="02040503050406030204" pitchFamily="18" charset="0"/>
                              </a:rPr>
                            </m:ctrlPr>
                          </m:naryPr>
                          <m:sub>
                            <m:r>
                              <m:rPr>
                                <m:brk m:alnAt="25"/>
                              </m:rPr>
                              <a:rPr lang="en-US" i="1">
                                <a:latin typeface="Cambria Math"/>
                              </a:rPr>
                              <m:t>𝑖</m:t>
                            </m:r>
                            <m:r>
                              <a:rPr lang="en-US" i="1">
                                <a:latin typeface="Cambria Math"/>
                              </a:rPr>
                              <m:t>=1</m:t>
                            </m:r>
                          </m:sub>
                          <m:sup>
                            <m:r>
                              <a:rPr lang="en-US" i="1">
                                <a:latin typeface="Cambria Math"/>
                              </a:rPr>
                              <m:t>𝑛</m:t>
                            </m:r>
                          </m:sup>
                          <m:e>
                            <m:nary>
                              <m:naryPr>
                                <m:chr m:val="∑"/>
                                <m:ctrlPr>
                                  <a:rPr lang="en-US" i="1">
                                    <a:latin typeface="Cambria Math" panose="02040503050406030204" pitchFamily="18" charset="0"/>
                                  </a:rPr>
                                </m:ctrlPr>
                              </m:naryPr>
                              <m:sub>
                                <m:r>
                                  <m:rPr>
                                    <m:brk m:alnAt="23"/>
                                  </m:rPr>
                                  <a:rPr lang="en-US" i="1">
                                    <a:latin typeface="Cambria Math"/>
                                  </a:rPr>
                                  <m:t>𝑗</m:t>
                                </m:r>
                                <m:r>
                                  <a:rPr lang="en-US" i="1">
                                    <a:latin typeface="Cambria Math"/>
                                  </a:rPr>
                                  <m:t>=1</m:t>
                                </m:r>
                              </m:sub>
                              <m:sup>
                                <m:r>
                                  <a:rPr lang="en-US" i="1">
                                    <a:latin typeface="Cambria Math"/>
                                  </a:rPr>
                                  <m:t>𝑛</m:t>
                                </m:r>
                              </m:sup>
                              <m:e>
                                <m:sSub>
                                  <m:sSubPr>
                                    <m:ctrlPr>
                                      <a:rPr lang="en-US" i="1">
                                        <a:latin typeface="Cambria Math" panose="02040503050406030204" pitchFamily="18" charset="0"/>
                                      </a:rPr>
                                    </m:ctrlPr>
                                  </m:sSubPr>
                                  <m:e>
                                    <m:r>
                                      <a:rPr lang="en-US" i="1">
                                        <a:latin typeface="Cambria Math"/>
                                      </a:rPr>
                                      <m:t>𝛼</m:t>
                                    </m:r>
                                  </m:e>
                                  <m:sub>
                                    <m:r>
                                      <a:rPr lang="en-US" i="1">
                                        <a:latin typeface="Cambria Math"/>
                                      </a:rPr>
                                      <m:t>𝑖</m:t>
                                    </m:r>
                                  </m:sub>
                                </m:sSub>
                                <m:sSub>
                                  <m:sSubPr>
                                    <m:ctrlPr>
                                      <a:rPr lang="en-US" i="1">
                                        <a:latin typeface="Cambria Math" panose="02040503050406030204" pitchFamily="18" charset="0"/>
                                      </a:rPr>
                                    </m:ctrlPr>
                                  </m:sSubPr>
                                  <m:e>
                                    <m:r>
                                      <a:rPr lang="en-US" i="1">
                                        <a:latin typeface="Cambria Math"/>
                                      </a:rPr>
                                      <m:t>𝛼</m:t>
                                    </m:r>
                                  </m:e>
                                  <m:sub>
                                    <m:r>
                                      <a:rPr lang="en-US" i="1">
                                        <a:latin typeface="Cambria Math"/>
                                      </a:rPr>
                                      <m:t>𝑗</m:t>
                                    </m:r>
                                  </m:sub>
                                </m:sSub>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sSub>
                                  <m:sSubPr>
                                    <m:ctrlPr>
                                      <a:rPr lang="en-US" i="1">
                                        <a:latin typeface="Cambria Math" panose="02040503050406030204" pitchFamily="18" charset="0"/>
                                      </a:rPr>
                                    </m:ctrlPr>
                                  </m:sSubPr>
                                  <m:e>
                                    <m:r>
                                      <a:rPr lang="en-US" i="1">
                                        <a:latin typeface="Cambria Math"/>
                                      </a:rPr>
                                      <m:t>𝑦</m:t>
                                    </m:r>
                                  </m:e>
                                  <m:sub>
                                    <m:r>
                                      <a:rPr lang="en-US" i="1">
                                        <a:latin typeface="Cambria Math"/>
                                      </a:rPr>
                                      <m:t>𝑗</m:t>
                                    </m:r>
                                  </m:sub>
                                </m:sSub>
                                <m:r>
                                  <a:rPr lang="en-US" b="0" i="1" smtClean="0">
                                    <a:latin typeface="Cambria Math"/>
                                  </a:rPr>
                                  <m:t>𝜙</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a:rPr>
                                              <m:t>𝒙</m:t>
                                            </m:r>
                                          </m:e>
                                          <m:sub>
                                            <m:r>
                                              <a:rPr lang="en-US" b="0" i="1" smtClean="0">
                                                <a:latin typeface="Cambria Math"/>
                                              </a:rPr>
                                              <m:t>𝑖</m:t>
                                            </m:r>
                                          </m:sub>
                                        </m:sSub>
                                      </m:e>
                                    </m:d>
                                  </m:e>
                                  <m:sup>
                                    <m:r>
                                      <a:rPr lang="en-US" b="0" i="1" smtClean="0">
                                        <a:latin typeface="Cambria Math"/>
                                      </a:rPr>
                                      <m:t>𝑇</m:t>
                                    </m:r>
                                  </m:sup>
                                </m:sSup>
                                <m:r>
                                  <a:rPr lang="en-US" b="0" i="1" smtClean="0">
                                    <a:latin typeface="Cambria Math"/>
                                  </a:rPr>
                                  <m:t>𝜙</m:t>
                                </m:r>
                                <m:r>
                                  <a:rPr lang="en-US" b="0" i="1" smtClean="0">
                                    <a:latin typeface="Cambria Math"/>
                                  </a:rPr>
                                  <m:t>(</m:t>
                                </m:r>
                                <m:sSub>
                                  <m:sSubPr>
                                    <m:ctrlPr>
                                      <a:rPr lang="en-US" b="0" i="1" smtClean="0">
                                        <a:latin typeface="Cambria Math" panose="02040503050406030204" pitchFamily="18" charset="0"/>
                                      </a:rPr>
                                    </m:ctrlPr>
                                  </m:sSubPr>
                                  <m:e>
                                    <m:r>
                                      <a:rPr lang="en-US" b="1" i="1" smtClean="0">
                                        <a:latin typeface="Cambria Math"/>
                                      </a:rPr>
                                      <m:t>𝒙</m:t>
                                    </m:r>
                                  </m:e>
                                  <m:sub>
                                    <m:r>
                                      <a:rPr lang="en-US" b="0" i="1" smtClean="0">
                                        <a:latin typeface="Cambria Math"/>
                                      </a:rPr>
                                      <m:t>𝑗</m:t>
                                    </m:r>
                                  </m:sub>
                                </m:sSub>
                                <m:r>
                                  <a:rPr lang="en-US" b="0" i="1" smtClean="0">
                                    <a:latin typeface="Cambria Math"/>
                                  </a:rPr>
                                  <m:t>)</m:t>
                                </m:r>
                              </m:e>
                            </m:nary>
                          </m:e>
                        </m:nary>
                      </m:e>
                    </m:func>
                  </m:oMath>
                </a14:m>
                <a:endParaRPr lang="en-US" dirty="0" smtClean="0"/>
              </a:p>
              <a:p>
                <a:pPr marL="0" indent="0">
                  <a:buNone/>
                </a:pPr>
                <a:r>
                  <a:rPr lang="en-US" dirty="0"/>
                  <a:t> </a:t>
                </a:r>
                <a:r>
                  <a:rPr lang="en-US" dirty="0" smtClean="0"/>
                  <a:t>             </a:t>
                </a:r>
                <a:r>
                  <a:rPr lang="en-US" dirty="0" smtClean="0"/>
                  <a:t> </a:t>
                </a:r>
                <a:r>
                  <a:rPr lang="en-US" dirty="0" smtClean="0"/>
                  <a:t>=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=1</m:t>
                        </m:r>
                      </m:sub>
                      <m:sup>
                        <m:r>
                          <a:rPr lang="en-US" i="1">
                            <a:latin typeface="Cambria Math"/>
                          </a:rPr>
                          <m:t>𝑛</m:t>
                        </m:r>
                      </m:sup>
                      <m:e>
                        <m:sSub>
                          <m:sSubPr>
                            <m:ctrlPr>
                              <a:rPr lang="en-US" i="1">
                                <a:latin typeface="Cambria Math" panose="02040503050406030204" pitchFamily="18" charset="0"/>
                              </a:rPr>
                            </m:ctrlPr>
                          </m:sSubPr>
                          <m:e>
                            <m:r>
                              <a:rPr lang="en-US" i="1">
                                <a:latin typeface="Cambria Math"/>
                              </a:rPr>
                              <m:t>𝛼</m:t>
                            </m:r>
                          </m:e>
                          <m:sub>
                            <m:r>
                              <a:rPr lang="en-US" i="1">
                                <a:latin typeface="Cambria Math"/>
                              </a:rPr>
                              <m:t>𝑖</m:t>
                            </m:r>
                          </m:sub>
                        </m:sSub>
                        <m:r>
                          <a:rPr lang="en-US" i="1">
                            <a:latin typeface="Cambria Math"/>
                          </a:rPr>
                          <m:t>−</m:t>
                        </m:r>
                      </m:e>
                    </m:nary>
                    <m:f>
                      <m:fPr>
                        <m:ctrlPr>
                          <a:rPr lang="en-US" i="1">
                            <a:latin typeface="Cambria Math" panose="02040503050406030204" pitchFamily="18" charset="0"/>
                          </a:rPr>
                        </m:ctrlPr>
                      </m:fPr>
                      <m:num>
                        <m:r>
                          <a:rPr lang="en-US" i="1">
                            <a:latin typeface="Cambria Math"/>
                          </a:rPr>
                          <m:t>1</m:t>
                        </m:r>
                      </m:num>
                      <m:den>
                        <m:r>
                          <a:rPr lang="en-US" i="1">
                            <a:latin typeface="Cambria Math"/>
                          </a:rPr>
                          <m:t>2</m:t>
                        </m:r>
                      </m:den>
                    </m:f>
                    <m:nary>
                      <m:naryPr>
                        <m:chr m:val="∑"/>
                        <m:limLoc m:val="subSup"/>
                        <m:ctrlPr>
                          <a:rPr lang="en-US" i="1">
                            <a:latin typeface="Cambria Math" panose="02040503050406030204" pitchFamily="18" charset="0"/>
                          </a:rPr>
                        </m:ctrlPr>
                      </m:naryPr>
                      <m:sub>
                        <m:r>
                          <m:rPr>
                            <m:brk m:alnAt="25"/>
                          </m:rPr>
                          <a:rPr lang="en-US" i="1">
                            <a:latin typeface="Cambria Math"/>
                          </a:rPr>
                          <m:t>𝑖</m:t>
                        </m:r>
                        <m:r>
                          <a:rPr lang="en-US" i="1">
                            <a:latin typeface="Cambria Math"/>
                          </a:rPr>
                          <m:t>=1</m:t>
                        </m:r>
                      </m:sub>
                      <m:sup>
                        <m:r>
                          <a:rPr lang="en-US" i="1">
                            <a:latin typeface="Cambria Math"/>
                          </a:rPr>
                          <m:t>𝑛</m:t>
                        </m:r>
                      </m:sup>
                      <m:e>
                        <m:nary>
                          <m:naryPr>
                            <m:chr m:val="∑"/>
                            <m:ctrlPr>
                              <a:rPr lang="en-US" i="1">
                                <a:latin typeface="Cambria Math" panose="02040503050406030204" pitchFamily="18" charset="0"/>
                              </a:rPr>
                            </m:ctrlPr>
                          </m:naryPr>
                          <m:sub>
                            <m:r>
                              <m:rPr>
                                <m:brk m:alnAt="23"/>
                              </m:rPr>
                              <a:rPr lang="en-US" i="1">
                                <a:latin typeface="Cambria Math"/>
                              </a:rPr>
                              <m:t>𝑗</m:t>
                            </m:r>
                            <m:r>
                              <a:rPr lang="en-US" i="1">
                                <a:latin typeface="Cambria Math"/>
                              </a:rPr>
                              <m:t>=1</m:t>
                            </m:r>
                          </m:sub>
                          <m:sup>
                            <m:r>
                              <a:rPr lang="en-US" i="1">
                                <a:latin typeface="Cambria Math"/>
                              </a:rPr>
                              <m:t>𝑛</m:t>
                            </m:r>
                          </m:sup>
                          <m:e>
                            <m:sSub>
                              <m:sSubPr>
                                <m:ctrlPr>
                                  <a:rPr lang="en-US" i="1">
                                    <a:latin typeface="Cambria Math" panose="02040503050406030204" pitchFamily="18" charset="0"/>
                                  </a:rPr>
                                </m:ctrlPr>
                              </m:sSubPr>
                              <m:e>
                                <m:r>
                                  <a:rPr lang="en-US" i="1">
                                    <a:latin typeface="Cambria Math"/>
                                  </a:rPr>
                                  <m:t>𝛼</m:t>
                                </m:r>
                              </m:e>
                              <m:sub>
                                <m:r>
                                  <a:rPr lang="en-US" i="1">
                                    <a:latin typeface="Cambria Math"/>
                                  </a:rPr>
                                  <m:t>𝑖</m:t>
                                </m:r>
                              </m:sub>
                            </m:sSub>
                            <m:sSub>
                              <m:sSubPr>
                                <m:ctrlPr>
                                  <a:rPr lang="en-US" i="1">
                                    <a:latin typeface="Cambria Math" panose="02040503050406030204" pitchFamily="18" charset="0"/>
                                  </a:rPr>
                                </m:ctrlPr>
                              </m:sSubPr>
                              <m:e>
                                <m:r>
                                  <a:rPr lang="en-US" i="1">
                                    <a:latin typeface="Cambria Math"/>
                                  </a:rPr>
                                  <m:t>𝛼</m:t>
                                </m:r>
                              </m:e>
                              <m:sub>
                                <m:r>
                                  <a:rPr lang="en-US" i="1">
                                    <a:latin typeface="Cambria Math"/>
                                  </a:rPr>
                                  <m:t>𝑗</m:t>
                                </m:r>
                              </m:sub>
                            </m:sSub>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sSub>
                              <m:sSubPr>
                                <m:ctrlPr>
                                  <a:rPr lang="en-US" i="1">
                                    <a:latin typeface="Cambria Math" panose="02040503050406030204" pitchFamily="18" charset="0"/>
                                  </a:rPr>
                                </m:ctrlPr>
                              </m:sSubPr>
                              <m:e>
                                <m:r>
                                  <a:rPr lang="en-US" i="1">
                                    <a:latin typeface="Cambria Math"/>
                                  </a:rPr>
                                  <m:t>𝑦</m:t>
                                </m:r>
                              </m:e>
                              <m:sub>
                                <m:r>
                                  <a:rPr lang="en-US" i="1">
                                    <a:latin typeface="Cambria Math" panose="02040503050406030204" pitchFamily="18" charset="0"/>
                                  </a:rPr>
                                  <m:t>𝑗</m:t>
                                </m:r>
                              </m:sub>
                            </m:sSub>
                            <m:r>
                              <a:rPr lang="en-US" b="0" i="1" smtClean="0">
                                <a:latin typeface="Cambria Math"/>
                              </a:rPr>
                              <m:t>𝐾</m:t>
                            </m:r>
                            <m:r>
                              <a:rPr lang="en-US" b="0" i="1" smtClean="0">
                                <a:latin typeface="Cambria Math"/>
                              </a:rPr>
                              <m:t>(</m:t>
                            </m:r>
                            <m:sSub>
                              <m:sSubPr>
                                <m:ctrlPr>
                                  <a:rPr lang="en-US" b="1" i="1" smtClean="0">
                                    <a:latin typeface="Cambria Math" panose="02040503050406030204" pitchFamily="18" charset="0"/>
                                  </a:rPr>
                                </m:ctrlPr>
                              </m:sSubPr>
                              <m:e>
                                <m:r>
                                  <a:rPr lang="en-US" b="1" i="1" smtClean="0">
                                    <a:latin typeface="Cambria Math"/>
                                  </a:rPr>
                                  <m:t>𝒙</m:t>
                                </m:r>
                              </m:e>
                              <m:sub>
                                <m:r>
                                  <a:rPr lang="en-US" b="0" i="1" smtClean="0">
                                    <a:latin typeface="Cambria Math"/>
                                  </a:rPr>
                                  <m:t>𝑖</m:t>
                                </m:r>
                              </m:sub>
                            </m:sSub>
                            <m:r>
                              <a:rPr lang="en-US" b="0" i="1" smtClean="0">
                                <a:latin typeface="Cambria Math"/>
                              </a:rPr>
                              <m:t>, </m:t>
                            </m:r>
                            <m:sSub>
                              <m:sSubPr>
                                <m:ctrlPr>
                                  <a:rPr lang="en-US" b="0" i="1" smtClean="0">
                                    <a:latin typeface="Cambria Math" panose="02040503050406030204" pitchFamily="18" charset="0"/>
                                  </a:rPr>
                                </m:ctrlPr>
                              </m:sSubPr>
                              <m:e>
                                <m:r>
                                  <a:rPr lang="en-US" b="1" i="1" smtClean="0">
                                    <a:latin typeface="Cambria Math"/>
                                  </a:rPr>
                                  <m:t>𝒙</m:t>
                                </m:r>
                              </m:e>
                              <m:sub>
                                <m:r>
                                  <a:rPr lang="en-US" b="0" i="1" smtClean="0">
                                    <a:latin typeface="Cambria Math"/>
                                  </a:rPr>
                                  <m:t>𝑗</m:t>
                                </m:r>
                              </m:sub>
                            </m:sSub>
                            <m:r>
                              <a:rPr lang="en-US" b="0" i="1" smtClean="0">
                                <a:latin typeface="Cambria Math"/>
                              </a:rPr>
                              <m:t>)</m:t>
                            </m:r>
                          </m:e>
                        </m:nary>
                      </m:e>
                    </m:nary>
                  </m:oMath>
                </a14:m>
                <a:endParaRPr lang="en-US" dirty="0" smtClean="0"/>
              </a:p>
              <a:p>
                <a:endParaRPr lang="en-US" sz="2200" dirty="0" smtClean="0"/>
              </a:p>
              <a:p>
                <a:r>
                  <a:rPr lang="en-US" dirty="0" smtClean="0"/>
                  <a:t>If the kernel function is non-linear, we obtain a classifier, which is non-linear in the original space, although it is linear in the feature space.</a:t>
                </a:r>
              </a:p>
              <a:p>
                <a:endParaRPr lang="en-US" sz="2200" dirty="0" smtClean="0"/>
              </a:p>
              <a:p>
                <a:r>
                  <a:rPr lang="en-US" dirty="0" smtClean="0"/>
                  <a:t>In the optimal solution, </a:t>
                </a:r>
                <a14:m>
                  <m:oMath xmlns:m="http://schemas.openxmlformats.org/officeDocument/2006/math">
                    <m:sSup>
                      <m:sSupPr>
                        <m:ctrlPr>
                          <a:rPr lang="en-US" b="0" i="1" dirty="0" smtClean="0">
                            <a:latin typeface="Cambria Math" panose="02040503050406030204" pitchFamily="18" charset="0"/>
                          </a:rPr>
                        </m:ctrlPr>
                      </m:sSupPr>
                      <m:e>
                        <m:r>
                          <a:rPr lang="en-US" b="1" i="1" dirty="0" smtClean="0">
                            <a:latin typeface="Cambria Math"/>
                          </a:rPr>
                          <m:t>𝒘</m:t>
                        </m:r>
                      </m:e>
                      <m:sup>
                        <m:r>
                          <a:rPr lang="en-US" b="0" i="1" dirty="0" smtClean="0">
                            <a:latin typeface="Cambria Math"/>
                          </a:rPr>
                          <m:t>∗</m:t>
                        </m:r>
                      </m:sup>
                    </m:sSup>
                  </m:oMath>
                </a14:m>
                <a:r>
                  <a:rPr lang="en-US" dirty="0" smtClean="0"/>
                  <a:t> will be represented as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a:rPr>
                          <m:t>𝒘</m:t>
                        </m:r>
                      </m:e>
                      <m:sup>
                        <m:r>
                          <a:rPr lang="en-US" b="0" i="1" smtClean="0">
                            <a:latin typeface="Cambria Math"/>
                          </a:rPr>
                          <m:t>∗</m:t>
                        </m:r>
                      </m:sup>
                    </m:sSup>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𝑛</m:t>
                        </m:r>
                      </m:sup>
                      <m:e>
                        <m:sSub>
                          <m:sSubPr>
                            <m:ctrlPr>
                              <a:rPr lang="en-US" b="0" i="1" smtClean="0">
                                <a:latin typeface="Cambria Math" panose="02040503050406030204" pitchFamily="18" charset="0"/>
                              </a:rPr>
                            </m:ctrlPr>
                          </m:sSubPr>
                          <m:e>
                            <m:r>
                              <a:rPr lang="en-US" b="0" i="1" smtClean="0">
                                <a:latin typeface="Cambria Math"/>
                              </a:rPr>
                              <m:t>𝛼</m:t>
                            </m:r>
                          </m:e>
                          <m:sub>
                            <m:r>
                              <a:rPr lang="en-US" b="0" i="1" smtClean="0">
                                <a:latin typeface="Cambria Math"/>
                              </a:rPr>
                              <m:t>𝑖</m:t>
                            </m:r>
                          </m:sub>
                        </m:sSub>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𝑖</m:t>
                            </m:r>
                          </m:sub>
                        </m:sSub>
                        <m:r>
                          <a:rPr lang="en-US" b="0" i="1" smtClean="0">
                            <a:latin typeface="Cambria Math"/>
                          </a:rPr>
                          <m:t>𝜙</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𝑖</m:t>
                            </m:r>
                          </m:sub>
                        </m:sSub>
                        <m:r>
                          <a:rPr lang="en-US" b="0" i="1" smtClean="0">
                            <a:latin typeface="Cambria Math"/>
                          </a:rPr>
                          <m:t>)</m:t>
                        </m:r>
                      </m:e>
                    </m:nary>
                  </m:oMath>
                </a14:m>
                <a:r>
                  <a:rPr lang="en-US" dirty="0" smtClean="0"/>
                  <a:t>, sine we do not know the function </a:t>
                </a:r>
                <a14:m>
                  <m:oMath xmlns:m="http://schemas.openxmlformats.org/officeDocument/2006/math">
                    <m:r>
                      <a:rPr lang="en-US" b="0" i="1" smtClean="0">
                        <a:latin typeface="Cambria Math"/>
                      </a:rPr>
                      <m:t>𝜙</m:t>
                    </m:r>
                  </m:oMath>
                </a14:m>
                <a:r>
                  <a:rPr lang="en-US" dirty="0" smtClean="0"/>
                  <a:t>, we can not compute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a:rPr>
                          <m:t>𝒘</m:t>
                        </m:r>
                      </m:e>
                      <m:sup>
                        <m:r>
                          <a:rPr lang="en-US" b="0" i="1" smtClean="0">
                            <a:latin typeface="Cambria Math"/>
                          </a:rPr>
                          <m:t>∗</m:t>
                        </m:r>
                      </m:sup>
                    </m:sSup>
                  </m:oMath>
                </a14:m>
                <a:r>
                  <a:rPr lang="en-US" dirty="0" smtClean="0"/>
                  <a:t> explicitly.</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67" t="-3639" b="-10243"/>
                </a:stretch>
              </a:blipFill>
            </p:spPr>
            <p:txBody>
              <a:bodyPr/>
              <a:lstStyle/>
              <a:p>
                <a:r>
                  <a:rPr lang="en-US">
                    <a:noFill/>
                  </a:rPr>
                  <a:t> </a:t>
                </a:r>
              </a:p>
            </p:txBody>
          </p:sp>
        </mc:Fallback>
      </mc:AlternateContent>
    </p:spTree>
    <p:extLst>
      <p:ext uri="{BB962C8B-B14F-4D97-AF65-F5344CB8AC3E}">
        <p14:creationId xmlns:p14="http://schemas.microsoft.com/office/powerpoint/2010/main" val="19271737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Kernel for solving non-linear cases</a:t>
            </a:r>
            <a:endParaRPr lang="en-US" dirty="0"/>
          </a:p>
        </p:txBody>
      </p:sp>
      <p:pic>
        <p:nvPicPr>
          <p:cNvPr id="4" name="Picture 3"/>
          <p:cNvPicPr>
            <a:picLocks noChangeAspect="1"/>
          </p:cNvPicPr>
          <p:nvPr/>
        </p:nvPicPr>
        <p:blipFill>
          <a:blip r:embed="rId2"/>
          <a:stretch>
            <a:fillRect/>
          </a:stretch>
        </p:blipFill>
        <p:spPr>
          <a:xfrm>
            <a:off x="609600" y="1371600"/>
            <a:ext cx="7104803" cy="367506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1447800" y="5715000"/>
                <a:ext cx="6858000" cy="673518"/>
              </a:xfrm>
              <a:prstGeom prst="rect">
                <a:avLst/>
              </a:prstGeom>
              <a:noFill/>
            </p:spPr>
            <p:txBody>
              <a:bodyPr wrap="square" rtlCol="0">
                <a:spAutoFit/>
              </a:bodyPr>
              <a:lstStyle/>
              <a:p>
                <a:r>
                  <a:rPr lang="en-US" dirty="0" smtClean="0"/>
                  <a:t>True boundary: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r>
                      <a:rPr lang="en-US" b="0" i="1" smtClean="0">
                        <a:latin typeface="Cambria Math" panose="02040503050406030204" pitchFamily="18" charset="0"/>
                      </a:rPr>
                      <m:t>≤1</m:t>
                    </m:r>
                  </m:oMath>
                </a14:m>
                <a:r>
                  <a:rPr lang="en-US" dirty="0" smtClean="0"/>
                  <a:t>, Kernel </a:t>
                </a:r>
                <a14:m>
                  <m:oMath xmlns:m="http://schemas.openxmlformats.org/officeDocument/2006/math">
                    <m:r>
                      <a:rPr lang="en-US" b="0" i="1" smtClean="0">
                        <a:latin typeface="Cambria Math" panose="02040503050406030204" pitchFamily="18" charset="0"/>
                      </a:rPr>
                      <m:t>𝐾</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dirty="0" smtClean="0"/>
                  <a:t> is used in the second figure</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447800" y="5715000"/>
                <a:ext cx="6858000" cy="673518"/>
              </a:xfrm>
              <a:prstGeom prst="rect">
                <a:avLst/>
              </a:prstGeom>
              <a:blipFill rotWithShape="0">
                <a:blip r:embed="rId3"/>
                <a:stretch>
                  <a:fillRect l="-800" t="-909" b="-13636"/>
                </a:stretch>
              </a:blipFill>
            </p:spPr>
            <p:txBody>
              <a:bodyPr/>
              <a:lstStyle/>
              <a:p>
                <a:r>
                  <a:rPr lang="en-US">
                    <a:noFill/>
                  </a:rPr>
                  <a:t> </a:t>
                </a:r>
              </a:p>
            </p:txBody>
          </p:sp>
        </mc:Fallback>
      </mc:AlternateContent>
    </p:spTree>
    <p:extLst>
      <p:ext uri="{BB962C8B-B14F-4D97-AF65-F5344CB8AC3E}">
        <p14:creationId xmlns:p14="http://schemas.microsoft.com/office/powerpoint/2010/main" val="488191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 SVM classification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20000"/>
              </a:bodyPr>
              <a:lstStyle/>
              <a:p>
                <a:r>
                  <a:rPr lang="en-US" dirty="0" smtClean="0"/>
                  <a:t>In fact, we don’t need to know </a:t>
                </a:r>
                <a14:m>
                  <m:oMath xmlns:m="http://schemas.openxmlformats.org/officeDocument/2006/math">
                    <m:r>
                      <a:rPr lang="en-US" b="1" i="1" smtClean="0">
                        <a:latin typeface="Cambria Math"/>
                      </a:rPr>
                      <m:t>𝒘</m:t>
                    </m:r>
                    <m:r>
                      <a:rPr lang="en-US" b="0" i="1" smtClean="0">
                        <a:latin typeface="Cambria Math"/>
                      </a:rPr>
                      <m:t> </m:t>
                    </m:r>
                  </m:oMath>
                </a14:m>
                <a:r>
                  <a:rPr lang="en-US" dirty="0" smtClean="0"/>
                  <a:t>explicitly, to classify a data point. For a new point </a:t>
                </a:r>
                <a14:m>
                  <m:oMath xmlns:m="http://schemas.openxmlformats.org/officeDocument/2006/math">
                    <m:r>
                      <a:rPr lang="en-US" b="0" i="1" smtClean="0">
                        <a:latin typeface="Cambria Math"/>
                      </a:rPr>
                      <m:t>𝑧</m:t>
                    </m:r>
                  </m:oMath>
                </a14:m>
                <a:r>
                  <a:rPr lang="en-US" dirty="0" smtClean="0"/>
                  <a:t> we can predict its class as:</a:t>
                </a:r>
              </a:p>
              <a:p>
                <a:endParaRPr lang="en-US" sz="2100" dirty="0" smtClean="0"/>
              </a:p>
              <a:p>
                <a:endParaRPr lang="en-US" sz="2100" dirty="0"/>
              </a:p>
              <a:p>
                <a:endParaRPr lang="en-US" sz="2100" dirty="0"/>
              </a:p>
              <a:p>
                <a:endParaRPr lang="en-US" dirty="0" smtClean="0"/>
              </a:p>
              <a:p>
                <a:endParaRPr lang="en-US" dirty="0"/>
              </a:p>
              <a:p>
                <a:endParaRPr lang="en-US" sz="1600" dirty="0" smtClean="0"/>
              </a:p>
              <a:p>
                <a:endParaRPr lang="en-US" dirty="0" smtClean="0"/>
              </a:p>
              <a:p>
                <a:endParaRPr lang="en-US" dirty="0"/>
              </a:p>
              <a:p>
                <a:r>
                  <a:rPr lang="en-US" dirty="0" smtClean="0"/>
                  <a:t>Thus everything can be done with the inner product operator that is available</a:t>
                </a:r>
              </a:p>
              <a:p>
                <a:endParaRPr lang="en-US" sz="14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59" t="-2830" r="-1481" b="-3235"/>
                </a:stretch>
              </a:blipFill>
            </p:spPr>
            <p:txBody>
              <a:bodyPr/>
              <a:lstStyle/>
              <a:p>
                <a:r>
                  <a:rPr lang="en-US">
                    <a:noFill/>
                  </a:rPr>
                  <a:t> </a:t>
                </a:r>
              </a:p>
            </p:txBody>
          </p:sp>
        </mc:Fallback>
      </mc:AlternateContent>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895600"/>
            <a:ext cx="3124200" cy="1772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31153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SVM and hyperplane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62500" lnSpcReduction="20000"/>
              </a:bodyPr>
              <a:lstStyle/>
              <a:p>
                <a:r>
                  <a:rPr lang="en-US" dirty="0" smtClean="0"/>
                  <a:t>The separating hyperplane in linear SVM is a d-dimensional hyperplane in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𝑅</m:t>
                        </m:r>
                      </m:e>
                      <m:sup>
                        <m:r>
                          <a:rPr lang="en-US" b="0" i="1" smtClean="0">
                            <a:latin typeface="Cambria Math"/>
                          </a:rPr>
                          <m:t>𝑑</m:t>
                        </m:r>
                      </m:sup>
                    </m:sSup>
                    <m:r>
                      <a:rPr lang="en-US" b="0" i="1" smtClean="0">
                        <a:latin typeface="Cambria Math"/>
                      </a:rPr>
                      <m:t>;</m:t>
                    </m:r>
                  </m:oMath>
                </a14:m>
                <a:r>
                  <a:rPr lang="en-US" dirty="0" smtClean="0"/>
                  <a:t> its equation is: </a:t>
                </a:r>
                <a14:m>
                  <m:oMath xmlns:m="http://schemas.openxmlformats.org/officeDocument/2006/math">
                    <m:r>
                      <a:rPr lang="en-US" b="0" i="1" smtClean="0">
                        <a:latin typeface="Cambria Math"/>
                      </a:rPr>
                      <m:t>h</m:t>
                    </m:r>
                    <m:d>
                      <m:dPr>
                        <m:ctrlPr>
                          <a:rPr lang="en-US" b="0" i="1" smtClean="0">
                            <a:latin typeface="Cambria Math" panose="02040503050406030204" pitchFamily="18" charset="0"/>
                          </a:rPr>
                        </m:ctrlPr>
                      </m:dPr>
                      <m:e>
                        <m:r>
                          <a:rPr lang="en-US" b="1" i="1" smtClean="0">
                            <a:latin typeface="Cambria Math"/>
                          </a:rPr>
                          <m:t>𝒙</m:t>
                        </m:r>
                      </m:e>
                    </m:d>
                    <m:r>
                      <a:rPr lang="en-US" b="0" i="1" smtClean="0">
                        <a:latin typeface="Cambria Math"/>
                      </a:rPr>
                      <m:t>=</m:t>
                    </m:r>
                    <m:sSup>
                      <m:sSupPr>
                        <m:ctrlPr>
                          <a:rPr lang="en-US" b="0" i="1" smtClean="0">
                            <a:latin typeface="Cambria Math" panose="02040503050406030204" pitchFamily="18" charset="0"/>
                          </a:rPr>
                        </m:ctrlPr>
                      </m:sSupPr>
                      <m:e>
                        <m:r>
                          <a:rPr lang="en-US" b="1" i="1" smtClean="0">
                            <a:latin typeface="Cambria Math"/>
                          </a:rPr>
                          <m:t>𝒘</m:t>
                        </m:r>
                      </m:e>
                      <m:sup>
                        <m:r>
                          <a:rPr lang="en-US" b="0" i="1" smtClean="0">
                            <a:latin typeface="Cambria Math"/>
                          </a:rPr>
                          <m:t>𝑇</m:t>
                        </m:r>
                      </m:sup>
                    </m:sSup>
                    <m:r>
                      <a:rPr lang="en-US" b="1" i="1" smtClean="0">
                        <a:latin typeface="Cambria Math"/>
                      </a:rPr>
                      <m:t>𝒙</m:t>
                    </m:r>
                    <m:r>
                      <a:rPr lang="en-US" b="0" i="1" smtClean="0">
                        <a:latin typeface="Cambria Math"/>
                      </a:rPr>
                      <m:t>+</m:t>
                    </m:r>
                    <m:r>
                      <a:rPr lang="en-US" b="0" i="1" smtClean="0">
                        <a:latin typeface="Cambria Math"/>
                      </a:rPr>
                      <m:t>𝑏</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1</m:t>
                        </m:r>
                      </m:sub>
                    </m:sSub>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𝑑</m:t>
                        </m:r>
                      </m:sub>
                    </m:sSub>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𝑑</m:t>
                        </m:r>
                      </m:sub>
                    </m:sSub>
                    <m:r>
                      <a:rPr lang="en-US" b="0" i="1" smtClean="0">
                        <a:latin typeface="Cambria Math"/>
                      </a:rPr>
                      <m:t>+</m:t>
                    </m:r>
                    <m:r>
                      <a:rPr lang="en-US" b="0" i="1" smtClean="0">
                        <a:latin typeface="Cambria Math"/>
                      </a:rPr>
                      <m:t>𝑏</m:t>
                    </m:r>
                  </m:oMath>
                </a14:m>
                <a:endParaRPr lang="en-US" dirty="0" smtClean="0"/>
              </a:p>
              <a:p>
                <a:endParaRPr lang="en-US" sz="1300" b="1" i="1" dirty="0" smtClean="0">
                  <a:latin typeface="Cambria Math"/>
                </a:endParaRPr>
              </a:p>
              <a:p>
                <a14:m>
                  <m:oMath xmlns:m="http://schemas.openxmlformats.org/officeDocument/2006/math">
                    <m:r>
                      <a:rPr lang="en-US" b="1" i="1" smtClean="0">
                        <a:latin typeface="Cambria Math"/>
                      </a:rPr>
                      <m:t>𝒘</m:t>
                    </m:r>
                    <m:r>
                      <a:rPr lang="en-US" b="1" i="1" smtClean="0">
                        <a:latin typeface="Cambria Math"/>
                      </a:rPr>
                      <m:t> </m:t>
                    </m:r>
                  </m:oMath>
                </a14:m>
                <a:r>
                  <a:rPr lang="en-US" dirty="0" smtClean="0"/>
                  <a:t>is called </a:t>
                </a:r>
                <a:r>
                  <a:rPr lang="en-US" i="1" dirty="0" smtClean="0"/>
                  <a:t>weight vector</a:t>
                </a:r>
                <a:r>
                  <a:rPr lang="en-US" dirty="0" smtClean="0"/>
                  <a:t>, and the scalar term </a:t>
                </a:r>
                <a14:m>
                  <m:oMath xmlns:m="http://schemas.openxmlformats.org/officeDocument/2006/math">
                    <m:r>
                      <a:rPr lang="en-US" b="0" i="1" smtClean="0">
                        <a:latin typeface="Cambria Math"/>
                      </a:rPr>
                      <m:t>𝑏</m:t>
                    </m:r>
                  </m:oMath>
                </a14:m>
                <a:r>
                  <a:rPr lang="en-US" dirty="0" smtClean="0"/>
                  <a:t> is called  </a:t>
                </a:r>
                <a:r>
                  <a:rPr lang="en-US" i="1" dirty="0" smtClean="0"/>
                  <a:t>bias</a:t>
                </a:r>
              </a:p>
              <a:p>
                <a:pPr lvl="1"/>
                <a:endParaRPr lang="en-US" sz="1300" dirty="0" smtClean="0"/>
              </a:p>
              <a:p>
                <a:pPr lvl="1"/>
                <a:r>
                  <a:rPr lang="en-US" dirty="0" smtClean="0"/>
                  <a:t>The vector </a:t>
                </a:r>
                <a14:m>
                  <m:oMath xmlns:m="http://schemas.openxmlformats.org/officeDocument/2006/math">
                    <m:r>
                      <a:rPr lang="en-US" b="0" i="1" smtClean="0">
                        <a:latin typeface="Cambria Math"/>
                      </a:rPr>
                      <m:t>𝑤</m:t>
                    </m:r>
                  </m:oMath>
                </a14:m>
                <a:r>
                  <a:rPr lang="en-US" dirty="0" smtClean="0"/>
                  <a:t> is orthogonal to the hyperplane, </a:t>
                </a:r>
                <a:r>
                  <a:rPr lang="en-US" dirty="0" err="1" smtClean="0"/>
                  <a:t>i.e</a:t>
                </a:r>
                <a:r>
                  <a:rPr lang="en-US" dirty="0" smtClean="0"/>
                  <a:t>, it is orthogonal to an arbitrary vector on the hyperplane. </a:t>
                </a:r>
                <a14:m>
                  <m:oMath xmlns:m="http://schemas.openxmlformats.org/officeDocument/2006/math">
                    <m:r>
                      <a:rPr lang="en-US" b="0" i="1" smtClean="0">
                        <a:latin typeface="Cambria Math"/>
                      </a:rPr>
                      <m:t>h</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a:rPr>
                              <m:t>𝒂</m:t>
                            </m:r>
                          </m:e>
                          <m:sub>
                            <m:r>
                              <a:rPr lang="en-US" b="0" i="1" smtClean="0">
                                <a:latin typeface="Cambria Math"/>
                              </a:rPr>
                              <m:t>1</m:t>
                            </m:r>
                          </m:sub>
                        </m:sSub>
                      </m:e>
                    </m:d>
                    <m:r>
                      <a:rPr lang="en-US" b="0" i="1" smtClean="0">
                        <a:latin typeface="Cambria Math"/>
                      </a:rPr>
                      <m:t>−</m:t>
                    </m:r>
                    <m:r>
                      <a:rPr lang="en-US" b="0" i="1" smtClean="0">
                        <a:latin typeface="Cambria Math"/>
                      </a:rPr>
                      <m:t>h</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a:rPr>
                              <m:t>𝒂</m:t>
                            </m:r>
                          </m:e>
                          <m:sub>
                            <m:r>
                              <a:rPr lang="en-US" b="0" i="1" smtClean="0">
                                <a:latin typeface="Cambria Math"/>
                              </a:rPr>
                              <m:t>2</m:t>
                            </m:r>
                          </m:sub>
                        </m:sSub>
                      </m:e>
                    </m:d>
                    <m:r>
                      <a:rPr lang="en-US" b="0" i="1" smtClean="0">
                        <a:latin typeface="Cambria Math"/>
                      </a:rPr>
                      <m:t>=</m:t>
                    </m:r>
                    <m:sSup>
                      <m:sSupPr>
                        <m:ctrlPr>
                          <a:rPr lang="en-US" b="0" i="1" smtClean="0">
                            <a:latin typeface="Cambria Math" panose="02040503050406030204" pitchFamily="18" charset="0"/>
                          </a:rPr>
                        </m:ctrlPr>
                      </m:sSupPr>
                      <m:e>
                        <m:r>
                          <a:rPr lang="en-US" b="1" i="1" smtClean="0">
                            <a:latin typeface="Cambria Math"/>
                          </a:rPr>
                          <m:t>𝒘</m:t>
                        </m:r>
                      </m:e>
                      <m:sup>
                        <m:r>
                          <a:rPr lang="en-US" b="0" i="1" smtClean="0">
                            <a:latin typeface="Cambria Math"/>
                          </a:rPr>
                          <m:t>𝑇</m:t>
                        </m:r>
                      </m:sup>
                    </m:sSup>
                    <m:sSub>
                      <m:sSubPr>
                        <m:ctrlPr>
                          <a:rPr lang="en-US" b="0" i="1" smtClean="0">
                            <a:latin typeface="Cambria Math" panose="02040503050406030204" pitchFamily="18" charset="0"/>
                          </a:rPr>
                        </m:ctrlPr>
                      </m:sSubPr>
                      <m:e>
                        <m:r>
                          <a:rPr lang="en-US" b="1" i="1" smtClean="0">
                            <a:latin typeface="Cambria Math"/>
                          </a:rPr>
                          <m:t>𝒂</m:t>
                        </m:r>
                      </m:e>
                      <m:sub>
                        <m:r>
                          <a:rPr lang="en-US" b="0" i="1" smtClean="0">
                            <a:latin typeface="Cambria Math"/>
                          </a:rPr>
                          <m:t>1</m:t>
                        </m:r>
                      </m:sub>
                    </m:sSub>
                    <m:r>
                      <a:rPr lang="en-US" b="0" i="1" smtClean="0">
                        <a:latin typeface="Cambria Math"/>
                      </a:rPr>
                      <m:t>+</m:t>
                    </m:r>
                    <m:r>
                      <a:rPr lang="en-US" b="0" i="1" smtClean="0">
                        <a:latin typeface="Cambria Math"/>
                      </a:rPr>
                      <m:t>𝑏</m:t>
                    </m:r>
                    <m:r>
                      <a:rPr lang="en-US" b="0" i="1" smtClean="0">
                        <a:latin typeface="Cambria Math"/>
                      </a:rPr>
                      <m:t>−</m:t>
                    </m:r>
                    <m:sSup>
                      <m:sSupPr>
                        <m:ctrlPr>
                          <a:rPr lang="en-US" b="0" i="1" smtClean="0">
                            <a:latin typeface="Cambria Math" panose="02040503050406030204" pitchFamily="18" charset="0"/>
                          </a:rPr>
                        </m:ctrlPr>
                      </m:sSupPr>
                      <m:e>
                        <m:r>
                          <a:rPr lang="en-US" b="1" i="1" smtClean="0">
                            <a:latin typeface="Cambria Math"/>
                          </a:rPr>
                          <m:t>𝒘</m:t>
                        </m:r>
                      </m:e>
                      <m:sup>
                        <m:r>
                          <a:rPr lang="en-US" b="0" i="1" smtClean="0">
                            <a:latin typeface="Cambria Math"/>
                          </a:rPr>
                          <m:t>𝑇</m:t>
                        </m:r>
                      </m:sup>
                    </m:sSup>
                    <m:sSub>
                      <m:sSubPr>
                        <m:ctrlPr>
                          <a:rPr lang="en-US" b="0" i="1" smtClean="0">
                            <a:latin typeface="Cambria Math" panose="02040503050406030204" pitchFamily="18" charset="0"/>
                          </a:rPr>
                        </m:ctrlPr>
                      </m:sSubPr>
                      <m:e>
                        <m:r>
                          <a:rPr lang="en-US" b="1" i="1" smtClean="0">
                            <a:latin typeface="Cambria Math"/>
                          </a:rPr>
                          <m:t>𝒂</m:t>
                        </m:r>
                      </m:e>
                      <m:sub>
                        <m:r>
                          <a:rPr lang="en-US" b="0" i="1" smtClean="0">
                            <a:latin typeface="Cambria Math"/>
                          </a:rPr>
                          <m:t>2</m:t>
                        </m:r>
                      </m:sub>
                    </m:sSub>
                    <m:r>
                      <a:rPr lang="en-US" b="0" i="1" smtClean="0">
                        <a:latin typeface="Cambria Math"/>
                      </a:rPr>
                      <m:t>−</m:t>
                    </m:r>
                    <m:r>
                      <a:rPr lang="en-US" b="0" i="1" smtClean="0">
                        <a:latin typeface="Cambria Math"/>
                      </a:rPr>
                      <m:t>𝑏</m:t>
                    </m:r>
                    <m:r>
                      <a:rPr lang="en-US" b="0" i="1" smtClean="0">
                        <a:latin typeface="Cambria Math"/>
                      </a:rPr>
                      <m:t>=</m:t>
                    </m:r>
                    <m:sSup>
                      <m:sSupPr>
                        <m:ctrlPr>
                          <a:rPr lang="en-US" b="0" i="1" smtClean="0">
                            <a:latin typeface="Cambria Math" panose="02040503050406030204" pitchFamily="18" charset="0"/>
                          </a:rPr>
                        </m:ctrlPr>
                      </m:sSupPr>
                      <m:e>
                        <m:r>
                          <a:rPr lang="en-US" b="1" i="1" smtClean="0">
                            <a:latin typeface="Cambria Math"/>
                          </a:rPr>
                          <m:t>𝒘</m:t>
                        </m:r>
                      </m:e>
                      <m:sup>
                        <m:r>
                          <a:rPr lang="en-US" b="0" i="1" smtClean="0">
                            <a:latin typeface="Cambria Math"/>
                          </a:rPr>
                          <m:t>𝑇</m:t>
                        </m:r>
                      </m:sup>
                    </m:sSup>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a:rPr>
                              <m:t>𝒂</m:t>
                            </m:r>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1" i="1" smtClean="0">
                                <a:latin typeface="Cambria Math"/>
                              </a:rPr>
                              <m:t>𝒂</m:t>
                            </m:r>
                          </m:e>
                          <m:sub>
                            <m:r>
                              <a:rPr lang="en-US" b="0" i="1" smtClean="0">
                                <a:latin typeface="Cambria Math"/>
                              </a:rPr>
                              <m:t>2</m:t>
                            </m:r>
                          </m:sub>
                        </m:sSub>
                      </m:e>
                    </m:d>
                    <m:r>
                      <a:rPr lang="en-US" b="0" i="1" smtClean="0">
                        <a:latin typeface="Cambria Math"/>
                      </a:rPr>
                      <m:t>=0</m:t>
                    </m:r>
                  </m:oMath>
                </a14:m>
                <a:r>
                  <a:rPr lang="en-US" dirty="0" smtClean="0"/>
                  <a:t>. Thus it fixes the orientation of the hyperplane</a:t>
                </a:r>
              </a:p>
              <a:p>
                <a:pPr lvl="1"/>
                <a:endParaRPr lang="en-US" sz="1300" dirty="0" smtClean="0"/>
              </a:p>
              <a:p>
                <a:pPr lvl="1"/>
                <a:r>
                  <a:rPr lang="en-US" dirty="0" smtClean="0"/>
                  <a:t>Bias </a:t>
                </a:r>
                <a14:m>
                  <m:oMath xmlns:m="http://schemas.openxmlformats.org/officeDocument/2006/math">
                    <m:r>
                      <a:rPr lang="en-US" b="0" i="1" smtClean="0">
                        <a:latin typeface="Cambria Math"/>
                      </a:rPr>
                      <m:t>𝑏</m:t>
                    </m:r>
                  </m:oMath>
                </a14:m>
                <a:r>
                  <a:rPr lang="en-US" dirty="0" smtClean="0"/>
                  <a:t> fixes the offset of the hyperplane</a:t>
                </a:r>
              </a:p>
              <a:p>
                <a:endParaRPr lang="en-US" sz="1500" dirty="0" smtClean="0"/>
              </a:p>
              <a:p>
                <a:r>
                  <a:rPr lang="en-US" dirty="0" smtClean="0"/>
                  <a:t>The training task is to find the value of </a:t>
                </a:r>
                <a14:m>
                  <m:oMath xmlns:m="http://schemas.openxmlformats.org/officeDocument/2006/math">
                    <m:r>
                      <a:rPr lang="en-US" b="1" i="1" smtClean="0">
                        <a:latin typeface="Cambria Math"/>
                      </a:rPr>
                      <m:t>𝒘</m:t>
                    </m:r>
                  </m:oMath>
                </a14:m>
                <a:r>
                  <a:rPr lang="en-US" dirty="0" smtClean="0"/>
                  <a:t> and </a:t>
                </a:r>
                <a14:m>
                  <m:oMath xmlns:m="http://schemas.openxmlformats.org/officeDocument/2006/math">
                    <m:r>
                      <a:rPr lang="en-US" i="1" dirty="0" smtClean="0">
                        <a:latin typeface="Cambria Math"/>
                      </a:rPr>
                      <m:t>𝑏</m:t>
                    </m:r>
                  </m:oMath>
                </a14:m>
                <a:r>
                  <a:rPr lang="en-US" dirty="0" smtClean="0"/>
                  <a:t> from a given set of labeled data points</a:t>
                </a:r>
              </a:p>
              <a:p>
                <a:endParaRPr lang="en-US" sz="1300" dirty="0" smtClean="0"/>
              </a:p>
              <a:p>
                <a:r>
                  <a:rPr lang="en-US" dirty="0" smtClean="0"/>
                  <a:t>Once </a:t>
                </a:r>
                <a14:m>
                  <m:oMath xmlns:m="http://schemas.openxmlformats.org/officeDocument/2006/math">
                    <m:r>
                      <a:rPr lang="en-US" b="0" i="1" smtClean="0">
                        <a:latin typeface="Cambria Math"/>
                      </a:rPr>
                      <m:t>𝑤</m:t>
                    </m:r>
                  </m:oMath>
                </a14:m>
                <a:r>
                  <a:rPr lang="en-US" dirty="0" smtClean="0"/>
                  <a:t> and b are known, an unknown example is classified based on its position with respect to the hyperplane, </a:t>
                </a:r>
              </a:p>
              <a:p>
                <a:pPr lvl="1"/>
                <a:endParaRPr lang="en-US" sz="1300" b="0" i="1" dirty="0" smtClean="0">
                  <a:latin typeface="Cambria Math"/>
                </a:endParaRPr>
              </a:p>
              <a:p>
                <a:pPr lvl="1"/>
                <a14:m>
                  <m:oMath xmlns:m="http://schemas.openxmlformats.org/officeDocument/2006/math">
                    <m:r>
                      <a:rPr lang="en-US" b="0" i="1" smtClean="0">
                        <a:latin typeface="Cambria Math"/>
                      </a:rPr>
                      <m:t>h</m:t>
                    </m:r>
                    <m:d>
                      <m:dPr>
                        <m:ctrlPr>
                          <a:rPr lang="en-US" b="0" i="1" smtClean="0">
                            <a:latin typeface="Cambria Math" panose="02040503050406030204" pitchFamily="18" charset="0"/>
                          </a:rPr>
                        </m:ctrlPr>
                      </m:dPr>
                      <m:e>
                        <m:r>
                          <a:rPr lang="en-US" b="1" i="1" smtClean="0">
                            <a:latin typeface="Cambria Math"/>
                          </a:rPr>
                          <m:t>𝒙</m:t>
                        </m:r>
                      </m:e>
                    </m:d>
                    <m:r>
                      <a:rPr lang="en-US" b="0" i="1" smtClean="0">
                        <a:latin typeface="Cambria Math"/>
                      </a:rPr>
                      <m:t>≥0</m:t>
                    </m:r>
                  </m:oMath>
                </a14:m>
                <a:r>
                  <a:rPr lang="en-US" dirty="0" smtClean="0"/>
                  <a:t>, is predicted as (+1) class</a:t>
                </a:r>
              </a:p>
              <a:p>
                <a:pPr lvl="1"/>
                <a:endParaRPr lang="en-US" sz="1300" b="0" i="1" dirty="0" smtClean="0">
                  <a:latin typeface="Cambria Math"/>
                </a:endParaRPr>
              </a:p>
              <a:p>
                <a:pPr lvl="1"/>
                <a14:m>
                  <m:oMath xmlns:m="http://schemas.openxmlformats.org/officeDocument/2006/math">
                    <m:r>
                      <a:rPr lang="en-US" b="0" i="1" smtClean="0">
                        <a:latin typeface="Cambria Math"/>
                      </a:rPr>
                      <m:t>h</m:t>
                    </m:r>
                    <m:d>
                      <m:dPr>
                        <m:ctrlPr>
                          <a:rPr lang="en-US" b="0" i="1" smtClean="0">
                            <a:latin typeface="Cambria Math" panose="02040503050406030204" pitchFamily="18" charset="0"/>
                          </a:rPr>
                        </m:ctrlPr>
                      </m:dPr>
                      <m:e>
                        <m:r>
                          <a:rPr lang="en-US" b="1" i="1" smtClean="0">
                            <a:latin typeface="Cambria Math"/>
                          </a:rPr>
                          <m:t>𝒙</m:t>
                        </m:r>
                      </m:e>
                    </m:d>
                    <m:r>
                      <a:rPr lang="en-US" b="0" i="1" smtClean="0">
                        <a:latin typeface="Cambria Math"/>
                      </a:rPr>
                      <m:t>&lt;0,</m:t>
                    </m:r>
                  </m:oMath>
                </a14:m>
                <a:r>
                  <a:rPr lang="en-US" dirty="0" smtClean="0"/>
                  <a:t> is predicted as (-1) class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67" t="-2022" r="-667"/>
                </a:stretch>
              </a:blipFill>
            </p:spPr>
            <p:txBody>
              <a:bodyPr/>
              <a:lstStyle/>
              <a:p>
                <a:r>
                  <a:rPr lang="en-US">
                    <a:noFill/>
                  </a:rPr>
                  <a:t> </a:t>
                </a:r>
              </a:p>
            </p:txBody>
          </p:sp>
        </mc:Fallback>
      </mc:AlternateContent>
    </p:spTree>
    <p:extLst>
      <p:ext uri="{BB962C8B-B14F-4D97-AF65-F5344CB8AC3E}">
        <p14:creationId xmlns:p14="http://schemas.microsoft.com/office/powerpoint/2010/main" val="985782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Distance to </a:t>
            </a:r>
            <a:r>
              <a:rPr lang="en-US" dirty="0" err="1" smtClean="0"/>
              <a:t>hyperplance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Given a point </a:t>
                </a:r>
                <a14:m>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oMath>
                </a14:m>
                <a:r>
                  <a:rPr lang="en-US" dirty="0" smtClean="0"/>
                  <a:t> the distance of the point </a:t>
                </a:r>
                <a14:m>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oMath>
                </a14:m>
                <a:r>
                  <a:rPr lang="en-US" dirty="0" smtClean="0"/>
                  <a:t> from hyperplane </a:t>
                </a:r>
                <a14:m>
                  <m:oMath xmlns:m="http://schemas.openxmlformats.org/officeDocument/2006/math">
                    <m:r>
                      <a:rPr lang="en-US" b="0" i="1" smtClean="0">
                        <a:latin typeface="Cambria Math"/>
                      </a:rPr>
                      <m:t>h</m:t>
                    </m:r>
                    <m:d>
                      <m:dPr>
                        <m:ctrlPr>
                          <a:rPr lang="en-US" b="0" i="1" smtClean="0">
                            <a:latin typeface="Cambria Math" panose="02040503050406030204" pitchFamily="18" charset="0"/>
                          </a:rPr>
                        </m:ctrlPr>
                      </m:dPr>
                      <m:e>
                        <m:r>
                          <a:rPr lang="en-US" b="1" i="1" smtClean="0">
                            <a:latin typeface="Cambria Math"/>
                          </a:rPr>
                          <m:t>𝒙</m:t>
                        </m:r>
                      </m:e>
                    </m:d>
                  </m:oMath>
                </a14:m>
                <a:r>
                  <a:rPr lang="en-US" sz="2600" dirty="0" smtClean="0"/>
                  <a:t> is </a:t>
                </a:r>
                <a14:m>
                  <m:oMath xmlns:m="http://schemas.openxmlformats.org/officeDocument/2006/math">
                    <m:r>
                      <a:rPr lang="en-US" i="1">
                        <a:latin typeface="Cambria Math"/>
                      </a:rPr>
                      <m:t>h</m:t>
                    </m:r>
                    <m:r>
                      <a:rPr lang="en-US" i="1">
                        <a:latin typeface="Cambria Math"/>
                      </a:rPr>
                      <m:t>(</m:t>
                    </m:r>
                    <m:sSub>
                      <m:sSubPr>
                        <m:ctrlPr>
                          <a:rPr lang="en-US" i="1">
                            <a:latin typeface="Cambria Math" panose="02040503050406030204" pitchFamily="18" charset="0"/>
                          </a:rPr>
                        </m:ctrlPr>
                      </m:sSubPr>
                      <m:e>
                        <m:r>
                          <a:rPr lang="en-US" i="1">
                            <a:latin typeface="Cambria Math"/>
                          </a:rPr>
                          <m:t>𝒙</m:t>
                        </m:r>
                      </m:e>
                      <m:sub>
                        <m:r>
                          <a:rPr lang="en-US" i="1">
                            <a:latin typeface="Cambria Math"/>
                          </a:rPr>
                          <m:t>𝑖</m:t>
                        </m:r>
                      </m:sub>
                    </m:sSub>
                    <m:r>
                      <a:rPr lang="en-US" i="1">
                        <a:latin typeface="Cambria Math"/>
                      </a:rPr>
                      <m:t>)/‖</m:t>
                    </m:r>
                    <m:r>
                      <a:rPr lang="en-US" i="1">
                        <a:latin typeface="Cambria Math"/>
                      </a:rPr>
                      <m:t>𝒘</m:t>
                    </m:r>
                    <m:r>
                      <a:rPr lang="en-US" i="1">
                        <a:latin typeface="Cambria Math"/>
                      </a:rPr>
                      <m:t>‖</m:t>
                    </m:r>
                  </m:oMath>
                </a14:m>
                <a:endParaRPr lang="en-US" i="1" dirty="0">
                  <a:latin typeface="Cambria Math"/>
                </a:endParaRPr>
              </a:p>
              <a:p>
                <a:endParaRPr lang="en-US" dirty="0" smtClean="0"/>
              </a:p>
              <a:p>
                <a:r>
                  <a:rPr lang="en-US" dirty="0" smtClean="0"/>
                  <a:t>This distance value can be positive or negative </a:t>
                </a:r>
                <a:endParaRPr lang="en-US" dirty="0"/>
              </a:p>
              <a:p>
                <a:endParaRPr lang="en-US" dirty="0" smtClean="0"/>
              </a:p>
              <a:p>
                <a:r>
                  <a:rPr lang="en-US" dirty="0" smtClean="0"/>
                  <a:t>If we assume that distance to the (+1) side half-space is +</a:t>
                </a:r>
                <a:r>
                  <a:rPr lang="en-US" dirty="0" err="1" smtClean="0"/>
                  <a:t>ve</a:t>
                </a:r>
                <a:r>
                  <a:rPr lang="en-US" dirty="0" smtClean="0"/>
                  <a:t>, the distance of a point </a:t>
                </a:r>
                <a14:m>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a:rPr>
                          <m:t>𝒙</m:t>
                        </m:r>
                      </m:e>
                      <m:sub>
                        <m:r>
                          <a:rPr lang="en-US" b="0" i="1" smtClean="0">
                            <a:latin typeface="Cambria Math" panose="02040503050406030204" pitchFamily="18" charset="0"/>
                          </a:rPr>
                          <m:t>𝑖</m:t>
                        </m:r>
                      </m:sub>
                    </m:sSub>
                  </m:oMath>
                </a14:m>
                <a:r>
                  <a:rPr lang="en-US" dirty="0" smtClean="0"/>
                  <a:t> from the hyperplane is given by </a:t>
                </a:r>
                <a14:m>
                  <m:oMath xmlns:m="http://schemas.openxmlformats.org/officeDocument/2006/math">
                    <m:r>
                      <a:rPr lang="en-US" b="0" i="1" smtClean="0">
                        <a:latin typeface="Cambria Math"/>
                      </a:rPr>
                      <m:t>𝛿</m:t>
                    </m:r>
                    <m:r>
                      <a:rPr lang="en-US" b="0" i="1" smtClean="0">
                        <a:latin typeface="Cambria Math"/>
                      </a:rPr>
                      <m:t>= </m:t>
                    </m:r>
                    <m:f>
                      <m:fPr>
                        <m:ctrlPr>
                          <a:rPr lang="en-US" b="0" i="1" smtClean="0">
                            <a:latin typeface="Cambria Math" panose="02040503050406030204" pitchFamily="18" charset="0"/>
                          </a:rPr>
                        </m:ctrlPr>
                      </m:fPr>
                      <m:num>
                        <m:r>
                          <a:rPr lang="en-US" b="0" i="1" smtClean="0">
                            <a:latin typeface="Cambria Math"/>
                          </a:rPr>
                          <m:t>𝑦h</m:t>
                        </m:r>
                        <m:r>
                          <a:rPr lang="en-US" b="0" i="1" smtClean="0">
                            <a:latin typeface="Cambria Math"/>
                          </a:rPr>
                          <m:t>(</m:t>
                        </m:r>
                        <m:r>
                          <a:rPr lang="en-US" b="1" i="1" smtClean="0">
                            <a:latin typeface="Cambria Math"/>
                          </a:rPr>
                          <m:t>𝒙</m:t>
                        </m:r>
                        <m:r>
                          <a:rPr lang="en-US" b="0" i="1" smtClean="0">
                            <a:latin typeface="Cambria Math"/>
                          </a:rPr>
                          <m:t>)</m:t>
                        </m:r>
                      </m:num>
                      <m:den>
                        <m:r>
                          <a:rPr lang="en-US" b="0" i="1" smtClean="0">
                            <a:latin typeface="Cambria Math"/>
                          </a:rPr>
                          <m:t>‖</m:t>
                        </m:r>
                        <m:r>
                          <a:rPr lang="en-US" b="1" i="1" smtClean="0">
                            <a:latin typeface="Cambria Math"/>
                          </a:rPr>
                          <m:t>𝒘</m:t>
                        </m:r>
                        <m:r>
                          <a:rPr lang="en-US" b="0" i="1" smtClean="0">
                            <a:latin typeface="Cambria Math"/>
                          </a:rPr>
                          <m:t>‖</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2695" r="-1852"/>
                </a:stretch>
              </a:blipFill>
            </p:spPr>
            <p:txBody>
              <a:bodyPr/>
              <a:lstStyle/>
              <a:p>
                <a:r>
                  <a:rPr lang="en-US">
                    <a:noFill/>
                  </a:rPr>
                  <a:t> </a:t>
                </a:r>
              </a:p>
            </p:txBody>
          </p:sp>
        </mc:Fallback>
      </mc:AlternateContent>
    </p:spTree>
    <p:extLst>
      <p:ext uri="{BB962C8B-B14F-4D97-AF65-F5344CB8AC3E}">
        <p14:creationId xmlns:p14="http://schemas.microsoft.com/office/powerpoint/2010/main" val="38728224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828800"/>
            <a:ext cx="4314825" cy="4289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4" name="TextBox 3"/>
              <p:cNvSpPr txBox="1"/>
              <p:nvPr/>
            </p:nvSpPr>
            <p:spPr>
              <a:xfrm>
                <a:off x="5867400" y="2362200"/>
                <a:ext cx="3048000" cy="911788"/>
              </a:xfrm>
              <a:prstGeom prst="rect">
                <a:avLst/>
              </a:prstGeom>
              <a:noFill/>
            </p:spPr>
            <p:txBody>
              <a:bodyPr wrap="square" rtlCol="0">
                <a:spAutoFit/>
              </a:bodyPr>
              <a:lstStyle/>
              <a:p>
                <a:r>
                  <a:rPr lang="en-US" dirty="0" smtClean="0"/>
                  <a:t>Hyperplane equation: </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2</m:t>
                          </m:r>
                        </m:sub>
                      </m:sSub>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5</m:t>
                          </m:r>
                        </m:num>
                        <m:den>
                          <m:r>
                            <a:rPr lang="en-US" b="0" i="1" smtClean="0">
                              <a:latin typeface="Cambria Math"/>
                            </a:rPr>
                            <m:t>2</m:t>
                          </m:r>
                        </m:den>
                      </m:f>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1</m:t>
                          </m:r>
                        </m:sub>
                      </m:sSub>
                      <m:r>
                        <a:rPr lang="en-US" b="0" i="1" smtClean="0">
                          <a:latin typeface="Cambria Math"/>
                        </a:rPr>
                        <m:t>−20</m:t>
                      </m:r>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5867400" y="2362200"/>
                <a:ext cx="3048000" cy="911788"/>
              </a:xfrm>
              <a:prstGeom prst="rect">
                <a:avLst/>
              </a:prstGeom>
              <a:blipFill rotWithShape="1">
                <a:blip r:embed="rId3"/>
                <a:stretch>
                  <a:fillRect l="-1800" t="-3356"/>
                </a:stretch>
              </a:blipFill>
            </p:spPr>
            <p:txBody>
              <a:bodyPr/>
              <a:lstStyle/>
              <a:p>
                <a:r>
                  <a:rPr lang="en-US">
                    <a:noFill/>
                  </a:rPr>
                  <a:t> </a:t>
                </a:r>
              </a:p>
            </p:txBody>
          </p:sp>
        </mc:Fallback>
      </mc:AlternateContent>
      <p:sp>
        <p:nvSpPr>
          <p:cNvPr id="5" name="TextBox 4"/>
          <p:cNvSpPr txBox="1"/>
          <p:nvPr/>
        </p:nvSpPr>
        <p:spPr>
          <a:xfrm>
            <a:off x="5867400" y="3810000"/>
            <a:ext cx="2895600" cy="1200329"/>
          </a:xfrm>
          <a:prstGeom prst="rect">
            <a:avLst/>
          </a:prstGeom>
          <a:noFill/>
        </p:spPr>
        <p:txBody>
          <a:bodyPr wrap="square" rtlCol="0">
            <a:spAutoFit/>
          </a:bodyPr>
          <a:lstStyle/>
          <a:p>
            <a:r>
              <a:rPr lang="en-US" dirty="0" smtClean="0"/>
              <a:t>Also note, the given data points are linearly separable, but for SVM it is not a requirement</a:t>
            </a:r>
            <a:endParaRPr lang="en-US" dirty="0"/>
          </a:p>
        </p:txBody>
      </p:sp>
    </p:spTree>
    <p:extLst>
      <p:ext uri="{BB962C8B-B14F-4D97-AF65-F5344CB8AC3E}">
        <p14:creationId xmlns:p14="http://schemas.microsoft.com/office/powerpoint/2010/main" val="1829368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Margin and Support Vectors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r>
                  <a:rPr lang="en-US" dirty="0" smtClean="0"/>
                  <a:t>For now, let’s assume that the data points are linearly separable, then for a given hyperplane we can find the distance of each of the training point from this hyperplane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𝛿</m:t>
                        </m:r>
                      </m:e>
                      <m:sub>
                        <m:r>
                          <a:rPr lang="en-US" b="0" i="1" smtClean="0">
                            <a:latin typeface="Cambria Math"/>
                          </a:rPr>
                          <m:t>𝑖</m:t>
                        </m:r>
                      </m:sub>
                    </m:sSub>
                    <m:r>
                      <a:rPr lang="en-US" b="0" i="1" smtClean="0">
                        <a:latin typeface="Cambria Math"/>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𝑖</m:t>
                            </m:r>
                          </m:sub>
                        </m:sSub>
                        <m:r>
                          <a:rPr lang="en-US" b="0" i="1" smtClean="0">
                            <a:latin typeface="Cambria Math"/>
                          </a:rPr>
                          <m:t>h</m:t>
                        </m:r>
                        <m:r>
                          <a:rPr lang="en-US" b="0" i="1" smtClean="0">
                            <a:latin typeface="Cambria Math"/>
                          </a:rPr>
                          <m:t>(</m:t>
                        </m:r>
                        <m:sSub>
                          <m:sSubPr>
                            <m:ctrlPr>
                              <a:rPr lang="en-US" b="0" i="1" smtClean="0">
                                <a:latin typeface="Cambria Math" panose="02040503050406030204" pitchFamily="18" charset="0"/>
                              </a:rPr>
                            </m:ctrlPr>
                          </m:sSubPr>
                          <m:e>
                            <m:r>
                              <a:rPr lang="en-US" b="1" i="1" smtClean="0">
                                <a:latin typeface="Cambria Math"/>
                              </a:rPr>
                              <m:t>𝒙</m:t>
                            </m:r>
                          </m:e>
                          <m:sub>
                            <m:r>
                              <a:rPr lang="en-US" b="0" i="1" smtClean="0">
                                <a:latin typeface="Cambria Math"/>
                              </a:rPr>
                              <m:t>𝑖</m:t>
                            </m:r>
                          </m:sub>
                        </m:sSub>
                        <m:r>
                          <a:rPr lang="en-US" b="0" i="1" smtClean="0">
                            <a:latin typeface="Cambria Math"/>
                          </a:rPr>
                          <m:t>)</m:t>
                        </m:r>
                      </m:num>
                      <m:den>
                        <m:r>
                          <a:rPr lang="en-US" b="0" i="1" smtClean="0">
                            <a:latin typeface="Cambria Math"/>
                          </a:rPr>
                          <m:t>‖</m:t>
                        </m:r>
                        <m:r>
                          <a:rPr lang="en-US" b="1" i="1" smtClean="0">
                            <a:latin typeface="Cambria Math"/>
                          </a:rPr>
                          <m:t>𝒘</m:t>
                        </m:r>
                        <m:r>
                          <a:rPr lang="en-US" b="0" i="1" smtClean="0">
                            <a:latin typeface="Cambria Math"/>
                          </a:rPr>
                          <m:t>‖</m:t>
                        </m:r>
                      </m:den>
                    </m:f>
                    <m:r>
                      <a:rPr lang="en-US" b="0" i="1" smtClean="0">
                        <a:latin typeface="Cambria Math"/>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charset="0"/>
                              </a:rPr>
                              <m:t>𝑦</m:t>
                            </m:r>
                          </m:e>
                          <m:sub>
                            <m:r>
                              <a:rPr lang="en-US" b="0" i="1" smtClean="0">
                                <a:latin typeface="Cambria Math" charset="0"/>
                              </a:rPr>
                              <m:t>𝑖</m:t>
                            </m:r>
                          </m:sub>
                        </m:sSub>
                        <m:r>
                          <a:rPr lang="en-US" b="0" i="1" smtClean="0">
                            <a:latin typeface="Cambria Math" charset="0"/>
                          </a:rPr>
                          <m:t>(</m:t>
                        </m:r>
                        <m:sSup>
                          <m:sSupPr>
                            <m:ctrlPr>
                              <a:rPr lang="en-US" b="0" i="1" smtClean="0">
                                <a:latin typeface="Cambria Math" panose="02040503050406030204" pitchFamily="18" charset="0"/>
                              </a:rPr>
                            </m:ctrlPr>
                          </m:sSupPr>
                          <m:e>
                            <m:r>
                              <a:rPr lang="en-US" b="1" i="1" smtClean="0">
                                <a:latin typeface="Cambria Math" charset="0"/>
                              </a:rPr>
                              <m:t>𝒘</m:t>
                            </m:r>
                          </m:e>
                          <m:sup>
                            <m:r>
                              <a:rPr lang="en-US" b="0" i="1" smtClean="0">
                                <a:latin typeface="Cambria Math" charset="0"/>
                              </a:rPr>
                              <m:t>𝑇</m:t>
                            </m:r>
                          </m:sup>
                        </m:sSup>
                        <m:sSub>
                          <m:sSubPr>
                            <m:ctrlPr>
                              <a:rPr lang="en-US" b="0" i="1" smtClean="0">
                                <a:latin typeface="Cambria Math" panose="02040503050406030204" pitchFamily="18" charset="0"/>
                              </a:rPr>
                            </m:ctrlPr>
                          </m:sSubPr>
                          <m:e>
                            <m:r>
                              <a:rPr lang="en-US" b="1" i="1" smtClean="0">
                                <a:latin typeface="Cambria Math" charset="0"/>
                              </a:rPr>
                              <m:t>𝒙</m:t>
                            </m:r>
                          </m:e>
                          <m:sub>
                            <m:r>
                              <a:rPr lang="en-US" b="0" i="1" smtClean="0">
                                <a:latin typeface="Cambria Math" charset="0"/>
                              </a:rPr>
                              <m:t>𝑖</m:t>
                            </m:r>
                          </m:sub>
                        </m:sSub>
                        <m:r>
                          <a:rPr lang="en-US" b="0" i="1" smtClean="0">
                            <a:latin typeface="Cambria Math" charset="0"/>
                          </a:rPr>
                          <m:t>+</m:t>
                        </m:r>
                        <m:r>
                          <a:rPr lang="en-US" b="0" i="1" smtClean="0">
                            <a:latin typeface="Cambria Math" charset="0"/>
                          </a:rPr>
                          <m:t>𝑏</m:t>
                        </m:r>
                        <m:r>
                          <a:rPr lang="en-US" b="0" i="1" smtClean="0">
                            <a:latin typeface="Cambria Math" charset="0"/>
                          </a:rPr>
                          <m:t>)</m:t>
                        </m:r>
                      </m:num>
                      <m:den>
                        <m:r>
                          <a:rPr lang="en-US" b="0" i="1" smtClean="0">
                            <a:latin typeface="Cambria Math"/>
                          </a:rPr>
                          <m:t>‖</m:t>
                        </m:r>
                        <m:r>
                          <a:rPr lang="en-US" b="1" i="1" smtClean="0">
                            <a:latin typeface="Cambria Math"/>
                          </a:rPr>
                          <m:t>𝒘</m:t>
                        </m:r>
                        <m:r>
                          <a:rPr lang="en-US" b="0" i="1" smtClean="0">
                            <a:latin typeface="Cambria Math"/>
                          </a:rPr>
                          <m:t>‖</m:t>
                        </m:r>
                      </m:den>
                    </m:f>
                  </m:oMath>
                </a14:m>
                <a:endParaRPr lang="en-US" dirty="0" smtClean="0"/>
              </a:p>
              <a:p>
                <a:endParaRPr lang="en-US" dirty="0" smtClean="0"/>
              </a:p>
              <a:p>
                <a:r>
                  <a:rPr lang="en-US" dirty="0" smtClean="0"/>
                  <a:t>Over all the </a:t>
                </a:r>
                <a14:m>
                  <m:oMath xmlns:m="http://schemas.openxmlformats.org/officeDocument/2006/math">
                    <m:r>
                      <a:rPr lang="en-US" b="0" i="1" smtClean="0">
                        <a:latin typeface="Cambria Math"/>
                      </a:rPr>
                      <m:t>𝑛</m:t>
                    </m:r>
                  </m:oMath>
                </a14:m>
                <a:r>
                  <a:rPr lang="en-US" dirty="0" smtClean="0"/>
                  <a:t> points, we define the margin of the linear classifier as the minimum distance of a point from the separating hyperplane, given as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𝛿</m:t>
                        </m:r>
                      </m:e>
                      <m:sup>
                        <m:r>
                          <a:rPr lang="en-US" b="0" i="1" smtClean="0">
                            <a:latin typeface="Cambria Math"/>
                          </a:rPr>
                          <m:t>∗</m:t>
                        </m:r>
                      </m:sup>
                    </m:sSup>
                    <m:r>
                      <a:rPr lang="en-US" b="0" i="1" smtClean="0">
                        <a:latin typeface="Cambria Math"/>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a:rPr>
                              <m:t>min</m:t>
                            </m:r>
                          </m:e>
                          <m:lim>
                            <m:sSub>
                              <m:sSubPr>
                                <m:ctrlPr>
                                  <a:rPr lang="en-US" b="0" i="1" smtClean="0">
                                    <a:latin typeface="Cambria Math" panose="02040503050406030204" pitchFamily="18" charset="0"/>
                                  </a:rPr>
                                </m:ctrlPr>
                              </m:sSubPr>
                              <m:e>
                                <m:r>
                                  <a:rPr lang="en-US" b="1" i="1" smtClean="0">
                                    <a:latin typeface="Cambria Math"/>
                                  </a:rPr>
                                  <m:t>𝒙</m:t>
                                </m:r>
                              </m:e>
                              <m:sub>
                                <m:r>
                                  <a:rPr lang="en-US" b="0" i="1" smtClean="0">
                                    <a:latin typeface="Cambria Math"/>
                                  </a:rPr>
                                  <m:t>𝑖</m:t>
                                </m:r>
                              </m:sub>
                            </m:sSub>
                          </m:lim>
                        </m:limLow>
                      </m:fName>
                      <m:e>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𝑖</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a:rPr>
                                          <m:t>𝒘</m:t>
                                        </m:r>
                                      </m:e>
                                      <m:sup>
                                        <m:r>
                                          <a:rPr lang="en-US" b="0" i="1" smtClean="0">
                                            <a:latin typeface="Cambria Math"/>
                                          </a:rPr>
                                          <m:t>𝑇</m:t>
                                        </m:r>
                                      </m:sup>
                                    </m:sSup>
                                    <m:sSub>
                                      <m:sSubPr>
                                        <m:ctrlPr>
                                          <a:rPr lang="en-US" b="0" i="1" smtClean="0">
                                            <a:latin typeface="Cambria Math" panose="02040503050406030204" pitchFamily="18" charset="0"/>
                                          </a:rPr>
                                        </m:ctrlPr>
                                      </m:sSubPr>
                                      <m:e>
                                        <m:r>
                                          <a:rPr lang="en-US" b="1" i="1" smtClean="0">
                                            <a:latin typeface="Cambria Math"/>
                                          </a:rPr>
                                          <m:t>𝒙</m:t>
                                        </m:r>
                                      </m:e>
                                      <m:sub>
                                        <m:r>
                                          <a:rPr lang="en-US" b="0" i="1" smtClean="0">
                                            <a:latin typeface="Cambria Math"/>
                                          </a:rPr>
                                          <m:t>𝑖</m:t>
                                        </m:r>
                                      </m:sub>
                                    </m:sSub>
                                    <m:r>
                                      <a:rPr lang="en-US" b="0" i="1" smtClean="0">
                                        <a:latin typeface="Cambria Math"/>
                                      </a:rPr>
                                      <m:t>+</m:t>
                                    </m:r>
                                    <m:r>
                                      <a:rPr lang="en-US" b="0" i="1" smtClean="0">
                                        <a:latin typeface="Cambria Math"/>
                                      </a:rPr>
                                      <m:t>𝑏</m:t>
                                    </m:r>
                                  </m:e>
                                </m:d>
                              </m:num>
                              <m:den>
                                <m:d>
                                  <m:dPr>
                                    <m:begChr m:val="‖"/>
                                    <m:endChr m:val="‖"/>
                                    <m:ctrlPr>
                                      <a:rPr lang="en-US" b="0" i="1" smtClean="0">
                                        <a:latin typeface="Cambria Math" panose="02040503050406030204" pitchFamily="18" charset="0"/>
                                      </a:rPr>
                                    </m:ctrlPr>
                                  </m:dPr>
                                  <m:e>
                                    <m:r>
                                      <a:rPr lang="en-GB" b="1" i="1" smtClean="0">
                                        <a:latin typeface="Cambria Math" panose="02040503050406030204" pitchFamily="18" charset="0"/>
                                      </a:rPr>
                                      <m:t>𝒘</m:t>
                                    </m:r>
                                  </m:e>
                                </m:d>
                              </m:den>
                            </m:f>
                          </m:e>
                        </m:d>
                      </m:e>
                    </m:func>
                  </m:oMath>
                </a14:m>
                <a:endParaRPr lang="en-US" dirty="0" smtClean="0"/>
              </a:p>
              <a:p>
                <a:endParaRPr lang="en-US" dirty="0" smtClean="0"/>
              </a:p>
              <a:p>
                <a:r>
                  <a:rPr lang="en-US" dirty="0" smtClean="0"/>
                  <a:t>All the points that achieve this minimum distance are also called support vectors for the linear classifier. In other words, all the points that are on the margin of the classifiers are support vectors and for them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𝛿</m:t>
                        </m:r>
                      </m:e>
                      <m:sup>
                        <m:r>
                          <a:rPr lang="en-US" b="0" i="1" smtClean="0">
                            <a:latin typeface="Cambria Math"/>
                          </a:rPr>
                          <m:t>∗</m:t>
                        </m:r>
                      </m:sup>
                    </m:sSup>
                    <m:r>
                      <a:rPr lang="en-US" b="0" i="1" smtClean="0">
                        <a:latin typeface="Cambria Math"/>
                      </a:rPr>
                      <m:t>=</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a:rPr>
                                  <m:t>𝑦</m:t>
                                </m:r>
                              </m:e>
                              <m:sub>
                                <m:r>
                                  <a:rPr lang="en-US" b="0" i="1" smtClean="0">
                                    <a:latin typeface="Cambria Math"/>
                                  </a:rPr>
                                  <m:t>𝑖</m:t>
                                </m:r>
                              </m:sub>
                              <m:sup>
                                <m:r>
                                  <a:rPr lang="en-US" b="0" i="1" smtClean="0">
                                    <a:latin typeface="Cambria Math"/>
                                  </a:rPr>
                                  <m:t>∗</m:t>
                                </m:r>
                              </m:sup>
                            </m:sSubSup>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a:rPr>
                                      <m:t>𝒘</m:t>
                                    </m:r>
                                  </m:e>
                                  <m:sup>
                                    <m:r>
                                      <a:rPr lang="en-US" b="0" i="1" smtClean="0">
                                        <a:latin typeface="Cambria Math"/>
                                      </a:rPr>
                                      <m:t>𝑇</m:t>
                                    </m:r>
                                  </m:sup>
                                </m:sSup>
                                <m:sSubSup>
                                  <m:sSubSupPr>
                                    <m:ctrlPr>
                                      <a:rPr lang="en-US" b="0" i="1" smtClean="0">
                                        <a:latin typeface="Cambria Math" panose="02040503050406030204" pitchFamily="18" charset="0"/>
                                      </a:rPr>
                                    </m:ctrlPr>
                                  </m:sSubSupPr>
                                  <m:e>
                                    <m:r>
                                      <a:rPr lang="en-US" b="1" i="1" smtClean="0">
                                        <a:latin typeface="Cambria Math"/>
                                      </a:rPr>
                                      <m:t>𝒙</m:t>
                                    </m:r>
                                  </m:e>
                                  <m:sub>
                                    <m:r>
                                      <a:rPr lang="en-US" b="0" i="1" smtClean="0">
                                        <a:latin typeface="Cambria Math"/>
                                      </a:rPr>
                                      <m:t>𝑖</m:t>
                                    </m:r>
                                  </m:sub>
                                  <m:sup>
                                    <m:r>
                                      <a:rPr lang="en-US" b="0" i="1" smtClean="0">
                                        <a:latin typeface="Cambria Math"/>
                                      </a:rPr>
                                      <m:t>∗</m:t>
                                    </m:r>
                                  </m:sup>
                                </m:sSubSup>
                                <m:r>
                                  <a:rPr lang="en-US" b="0" i="1" smtClean="0">
                                    <a:latin typeface="Cambria Math"/>
                                  </a:rPr>
                                  <m:t>+</m:t>
                                </m:r>
                                <m:r>
                                  <a:rPr lang="en-US" b="0" i="1" smtClean="0">
                                    <a:latin typeface="Cambria Math"/>
                                  </a:rPr>
                                  <m:t>𝑏</m:t>
                                </m:r>
                              </m:e>
                            </m:d>
                          </m:num>
                          <m:den>
                            <m:d>
                              <m:dPr>
                                <m:begChr m:val="‖"/>
                                <m:endChr m:val="‖"/>
                                <m:ctrlPr>
                                  <a:rPr lang="en-US" b="0" i="1" smtClean="0">
                                    <a:latin typeface="Cambria Math" panose="02040503050406030204" pitchFamily="18" charset="0"/>
                                  </a:rPr>
                                </m:ctrlPr>
                              </m:dPr>
                              <m:e>
                                <m:r>
                                  <a:rPr lang="en-US" b="1" i="1" smtClean="0">
                                    <a:latin typeface="Cambria Math"/>
                                  </a:rPr>
                                  <m:t>𝒘</m:t>
                                </m:r>
                              </m:e>
                            </m:d>
                          </m:den>
                        </m:f>
                      </m:e>
                    </m:d>
                  </m:oMath>
                </a14:m>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15" t="-2291" r="-1185"/>
                </a:stretch>
              </a:blipFill>
            </p:spPr>
            <p:txBody>
              <a:bodyPr/>
              <a:lstStyle/>
              <a:p>
                <a:r>
                  <a:rPr lang="en-US">
                    <a:noFill/>
                  </a:rPr>
                  <a:t> </a:t>
                </a:r>
              </a:p>
            </p:txBody>
          </p:sp>
        </mc:Fallback>
      </mc:AlternateContent>
    </p:spTree>
    <p:extLst>
      <p:ext uri="{BB962C8B-B14F-4D97-AF65-F5344CB8AC3E}">
        <p14:creationId xmlns:p14="http://schemas.microsoft.com/office/powerpoint/2010/main" val="13990664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600200"/>
            <a:ext cx="4514850" cy="4482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30509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Canonical hyperplane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229600" cy="4724400"/>
              </a:xfrm>
            </p:spPr>
            <p:txBody>
              <a:bodyPr>
                <a:normAutofit fontScale="92500" lnSpcReduction="10000"/>
              </a:bodyPr>
              <a:lstStyle/>
              <a:p>
                <a:r>
                  <a:rPr lang="en-US" dirty="0" smtClean="0"/>
                  <a:t>To </a:t>
                </a:r>
                <a:r>
                  <a:rPr lang="en-US" dirty="0" smtClean="0"/>
                  <a:t>obtain a unique solution, we enforce that the absolute distance from a hyperplane to a support vector (SV) is 1, </a:t>
                </a:r>
                <a:r>
                  <a:rPr lang="en-US" dirty="0" err="1" smtClean="0"/>
                  <a:t>i.e</a:t>
                </a:r>
                <a:r>
                  <a:rPr lang="en-US" dirty="0" smtClean="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𝑦</m:t>
                        </m:r>
                      </m:e>
                      <m:sup>
                        <m:r>
                          <a:rPr lang="en-US" b="0" i="1" smtClean="0">
                            <a:latin typeface="Cambria Math"/>
                          </a:rPr>
                          <m:t>∗</m:t>
                        </m:r>
                      </m:sup>
                    </m:sSup>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a:rPr>
                              <m:t>𝒘</m:t>
                            </m:r>
                          </m:e>
                          <m:sup>
                            <m:r>
                              <a:rPr lang="en-US" b="0" i="1" smtClean="0">
                                <a:latin typeface="Cambria Math"/>
                              </a:rPr>
                              <m:t>𝑇</m:t>
                            </m:r>
                          </m:sup>
                        </m:sSup>
                        <m:sSup>
                          <m:sSupPr>
                            <m:ctrlPr>
                              <a:rPr lang="en-US" b="0" i="1" smtClean="0">
                                <a:latin typeface="Cambria Math" panose="02040503050406030204" pitchFamily="18" charset="0"/>
                              </a:rPr>
                            </m:ctrlPr>
                          </m:sSupPr>
                          <m:e>
                            <m:r>
                              <a:rPr lang="en-US" b="1" i="1" smtClean="0">
                                <a:latin typeface="Cambria Math"/>
                              </a:rPr>
                              <m:t>𝒙</m:t>
                            </m:r>
                          </m:e>
                          <m:sup>
                            <m:r>
                              <a:rPr lang="en-US" b="0" i="1" smtClean="0">
                                <a:latin typeface="Cambria Math"/>
                              </a:rPr>
                              <m:t>∗</m:t>
                            </m:r>
                          </m:sup>
                        </m:sSup>
                        <m:r>
                          <a:rPr lang="en-US" b="0" i="1" smtClean="0">
                            <a:latin typeface="Cambria Math"/>
                          </a:rPr>
                          <m:t>+</m:t>
                        </m:r>
                        <m:r>
                          <a:rPr lang="en-US" b="0" i="1" smtClean="0">
                            <a:latin typeface="Cambria Math"/>
                          </a:rPr>
                          <m:t>𝑏</m:t>
                        </m:r>
                      </m:e>
                    </m:d>
                    <m:r>
                      <a:rPr lang="en-US" b="0" i="1" smtClean="0">
                        <a:latin typeface="Cambria Math"/>
                      </a:rPr>
                      <m:t>=1, </m:t>
                    </m:r>
                  </m:oMath>
                </a14:m>
                <a:endParaRPr lang="en-US" dirty="0" smtClean="0"/>
              </a:p>
              <a:p>
                <a:endParaRPr lang="en-US" dirty="0" smtClean="0"/>
              </a:p>
              <a:p>
                <a:r>
                  <a:rPr lang="en-US" dirty="0" smtClean="0"/>
                  <a:t>The </a:t>
                </a:r>
                <a:r>
                  <a:rPr lang="en-US" dirty="0" smtClean="0"/>
                  <a:t>margin </a:t>
                </a:r>
                <a:r>
                  <a:rPr lang="en-US" dirty="0" smtClean="0"/>
                  <a:t>then is </a:t>
                </a:r>
                <a:r>
                  <a:rPr lang="en-US" dirty="0" smtClean="0"/>
                  <a:t>given by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𝛿</m:t>
                        </m:r>
                      </m:e>
                      <m:sup>
                        <m:r>
                          <a:rPr lang="en-US" b="0" i="1" smtClean="0">
                            <a:latin typeface="Cambria Math"/>
                          </a:rPr>
                          <m:t>∗</m:t>
                        </m:r>
                      </m:sup>
                    </m:sSup>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m:t>
                        </m:r>
                        <m:r>
                          <a:rPr lang="en-US" b="1" i="1" smtClean="0">
                            <a:latin typeface="Cambria Math"/>
                          </a:rPr>
                          <m:t>𝒘</m:t>
                        </m:r>
                        <m:r>
                          <a:rPr lang="en-US" b="0" i="1" smtClean="0">
                            <a:latin typeface="Cambria Math"/>
                          </a:rPr>
                          <m:t>‖</m:t>
                        </m:r>
                      </m:den>
                    </m:f>
                  </m:oMath>
                </a14:m>
                <a:endParaRPr lang="en-US" dirty="0" smtClean="0"/>
              </a:p>
              <a:p>
                <a:endParaRPr lang="en-US" dirty="0" smtClean="0"/>
              </a:p>
              <a:p>
                <a:r>
                  <a:rPr lang="en-US" dirty="0" smtClean="0"/>
                  <a:t>Over all the data points, following is true: </a:t>
                </a:r>
                <a14:m>
                  <m:oMath xmlns:m="http://schemas.openxmlformats.org/officeDocument/2006/math">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𝑖</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a:rPr>
                              <m:t>𝒘</m:t>
                            </m:r>
                          </m:e>
                          <m:sup>
                            <m:r>
                              <a:rPr lang="en-US" b="0" i="1" smtClean="0">
                                <a:latin typeface="Cambria Math"/>
                              </a:rPr>
                              <m:t>𝑇</m:t>
                            </m:r>
                          </m:sup>
                        </m:sSup>
                        <m:sSub>
                          <m:sSubPr>
                            <m:ctrlPr>
                              <a:rPr lang="en-US" b="0" i="1" smtClean="0">
                                <a:latin typeface="Cambria Math" panose="02040503050406030204" pitchFamily="18" charset="0"/>
                              </a:rPr>
                            </m:ctrlPr>
                          </m:sSubPr>
                          <m:e>
                            <m:r>
                              <a:rPr lang="en-US" b="1" i="1" smtClean="0">
                                <a:latin typeface="Cambria Math"/>
                              </a:rPr>
                              <m:t>𝒙</m:t>
                            </m:r>
                          </m:e>
                          <m:sub>
                            <m:r>
                              <a:rPr lang="en-US" b="0" i="1" smtClean="0">
                                <a:latin typeface="Cambria Math"/>
                              </a:rPr>
                              <m:t>𝑖</m:t>
                            </m:r>
                          </m:sub>
                        </m:sSub>
                        <m:r>
                          <a:rPr lang="en-US" b="0" i="1" smtClean="0">
                            <a:latin typeface="Cambria Math"/>
                          </a:rPr>
                          <m:t>+</m:t>
                        </m:r>
                        <m:r>
                          <a:rPr lang="en-US" b="0" i="1" smtClean="0">
                            <a:latin typeface="Cambria Math"/>
                          </a:rPr>
                          <m:t>𝑏</m:t>
                        </m:r>
                      </m:e>
                    </m:d>
                    <m:r>
                      <a:rPr lang="en-US" b="0" i="1" smtClean="0">
                        <a:latin typeface="Cambria Math"/>
                      </a:rPr>
                      <m:t>≥1</m:t>
                    </m:r>
                  </m:oMath>
                </a14:m>
                <a:r>
                  <a:rPr lang="en-US" dirty="0" smtClean="0"/>
                  <a:t>, because there is no point within the margin</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24400"/>
              </a:xfrm>
              <a:blipFill rotWithShape="0">
                <a:blip r:embed="rId2"/>
                <a:stretch>
                  <a:fillRect l="-1481" t="-2581" r="-1630"/>
                </a:stretch>
              </a:blipFill>
            </p:spPr>
            <p:txBody>
              <a:bodyPr/>
              <a:lstStyle/>
              <a:p>
                <a:r>
                  <a:rPr lang="en-US">
                    <a:noFill/>
                  </a:rPr>
                  <a:t> </a:t>
                </a:r>
              </a:p>
            </p:txBody>
          </p:sp>
        </mc:Fallback>
      </mc:AlternateContent>
    </p:spTree>
    <p:extLst>
      <p:ext uri="{BB962C8B-B14F-4D97-AF65-F5344CB8AC3E}">
        <p14:creationId xmlns:p14="http://schemas.microsoft.com/office/powerpoint/2010/main" val="1064909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 Learning</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62500" lnSpcReduction="20000"/>
              </a:bodyPr>
              <a:lstStyle/>
              <a:p>
                <a:r>
                  <a:rPr lang="en-US" b="1" dirty="0" smtClean="0"/>
                  <a:t>SVM Learning Theory: </a:t>
                </a:r>
                <a:r>
                  <a:rPr lang="en-US" dirty="0" smtClean="0"/>
                  <a:t>Over all possible separating hyperplane, the one that maximizes the margin will achieve the best generalization</a:t>
                </a:r>
              </a:p>
              <a:p>
                <a:endParaRPr lang="en-US" sz="1000" dirty="0" smtClean="0"/>
              </a:p>
              <a:p>
                <a:endParaRPr lang="en-US" sz="2600" dirty="0" smtClean="0"/>
              </a:p>
              <a:p>
                <a:r>
                  <a:rPr lang="en-US" dirty="0" smtClean="0"/>
                  <a:t>So, the goal of SVM learning is to find the optimal hyperplane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h</m:t>
                        </m:r>
                      </m:e>
                      <m:sup>
                        <m:r>
                          <a:rPr lang="en-US" b="0" i="1" smtClean="0">
                            <a:latin typeface="Cambria Math"/>
                          </a:rPr>
                          <m:t>∗</m:t>
                        </m:r>
                      </m:sup>
                    </m:sSup>
                  </m:oMath>
                </a14:m>
                <a:r>
                  <a:rPr lang="en-US" dirty="0" smtClean="0"/>
                  <a:t> such that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h</m:t>
                        </m:r>
                      </m:e>
                      <m:sup>
                        <m:r>
                          <a:rPr lang="en-US" b="0" i="1" smtClean="0">
                            <a:latin typeface="Cambria Math"/>
                          </a:rPr>
                          <m:t>∗</m:t>
                        </m:r>
                      </m:sup>
                    </m:sSup>
                    <m:r>
                      <a:rPr lang="en-US" b="0" i="1" smtClean="0">
                        <a:latin typeface="Cambria Math"/>
                      </a:rPr>
                      <m:t>=</m:t>
                    </m:r>
                    <m:r>
                      <m:rPr>
                        <m:sty m:val="p"/>
                      </m:rPr>
                      <a:rPr lang="en-US" b="0" i="1" smtClean="0">
                        <a:latin typeface="Cambria Math" panose="02040503050406030204" pitchFamily="18" charset="0"/>
                      </a:rPr>
                      <m:t>arg</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a:rPr>
                              <m:t>max</m:t>
                            </m:r>
                          </m:e>
                          <m:lim>
                            <m:r>
                              <a:rPr lang="en-US" b="0" i="1" smtClean="0">
                                <a:latin typeface="Cambria Math"/>
                              </a:rPr>
                              <m:t>h</m:t>
                            </m:r>
                          </m:lim>
                        </m:limLow>
                      </m:fName>
                      <m:e>
                        <m:d>
                          <m:dPr>
                            <m:begChr m:val="{"/>
                            <m:endChr m:val="}"/>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a:rPr>
                                  <m:t>𝛿</m:t>
                                </m:r>
                              </m:e>
                              <m:sub>
                                <m:r>
                                  <a:rPr lang="en-US" b="0" i="1" smtClean="0">
                                    <a:latin typeface="Cambria Math"/>
                                  </a:rPr>
                                  <m:t>h</m:t>
                                </m:r>
                              </m:sub>
                              <m:sup>
                                <m:r>
                                  <a:rPr lang="en-US" b="0" i="1" smtClean="0">
                                    <a:latin typeface="Cambria Math"/>
                                  </a:rPr>
                                  <m:t>∗</m:t>
                                </m:r>
                              </m:sup>
                            </m:sSubSup>
                          </m:e>
                        </m:d>
                        <m:r>
                          <a:rPr lang="en-US" b="0" i="1" smtClean="0">
                            <a:latin typeface="Cambria Math"/>
                          </a:rPr>
                          <m:t>=</m:t>
                        </m:r>
                        <m:func>
                          <m:funcPr>
                            <m:ctrlPr>
                              <a:rPr lang="en-US" b="0" i="1" smtClean="0">
                                <a:latin typeface="Cambria Math" panose="02040503050406030204" pitchFamily="18" charset="0"/>
                              </a:rPr>
                            </m:ctrlPr>
                          </m:funcPr>
                          <m:fName>
                            <m:r>
                              <m:rPr>
                                <m:sty m:val="p"/>
                              </m:rPr>
                              <a:rPr lang="en-US" b="0" i="0" smtClean="0">
                                <a:latin typeface="Cambria Math"/>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a:rPr>
                                      <m:t>max</m:t>
                                    </m:r>
                                  </m:e>
                                  <m:lim>
                                    <m:r>
                                      <a:rPr lang="en-US" b="1" i="1" smtClean="0">
                                        <a:latin typeface="Cambria Math"/>
                                      </a:rPr>
                                      <m:t>𝒘</m:t>
                                    </m:r>
                                    <m:r>
                                      <a:rPr lang="en-US" b="0" i="1" smtClean="0">
                                        <a:latin typeface="Cambria Math"/>
                                      </a:rPr>
                                      <m:t>, </m:t>
                                    </m:r>
                                    <m:r>
                                      <a:rPr lang="en-US" b="0" i="1" smtClean="0">
                                        <a:latin typeface="Cambria Math"/>
                                      </a:rPr>
                                      <m:t>𝑏</m:t>
                                    </m:r>
                                  </m:lim>
                                </m:limLow>
                              </m:fName>
                              <m:e>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a:rPr>
                                          <m:t>1</m:t>
                                        </m:r>
                                      </m:num>
                                      <m:den>
                                        <m:d>
                                          <m:dPr>
                                            <m:begChr m:val="‖"/>
                                            <m:endChr m:val="‖"/>
                                            <m:ctrlPr>
                                              <a:rPr lang="en-US" b="0" i="1" smtClean="0">
                                                <a:latin typeface="Cambria Math" panose="02040503050406030204" pitchFamily="18" charset="0"/>
                                              </a:rPr>
                                            </m:ctrlPr>
                                          </m:dPr>
                                          <m:e>
                                            <m:r>
                                              <a:rPr lang="en-US" b="1" i="1" smtClean="0">
                                                <a:latin typeface="Cambria Math"/>
                                              </a:rPr>
                                              <m:t>𝒘</m:t>
                                            </m:r>
                                          </m:e>
                                        </m:d>
                                      </m:den>
                                    </m:f>
                                  </m:e>
                                </m:d>
                              </m:e>
                            </m:func>
                          </m:e>
                        </m:func>
                      </m:e>
                    </m:func>
                    <m:r>
                      <a:rPr lang="en-US" b="0" i="1" smtClean="0">
                        <a:latin typeface="Cambria Math"/>
                      </a:rPr>
                      <m:t> </m:t>
                    </m:r>
                  </m:oMath>
                </a14:m>
                <a:endParaRPr lang="en-US" dirty="0" smtClean="0"/>
              </a:p>
              <a:p>
                <a:pPr marL="0" indent="0">
                  <a:buNone/>
                </a:pPr>
                <a:r>
                  <a:rPr lang="en-US" dirty="0"/>
                  <a:t> </a:t>
                </a:r>
                <a:r>
                  <a:rPr lang="en-US" dirty="0" smtClean="0"/>
                  <a:t>   such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𝑖</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a:rPr>
                              <m:t>𝒘</m:t>
                            </m:r>
                          </m:e>
                          <m:sup>
                            <m:r>
                              <a:rPr lang="en-US" b="0" i="1" smtClean="0">
                                <a:latin typeface="Cambria Math"/>
                              </a:rPr>
                              <m:t>𝑇</m:t>
                            </m:r>
                          </m:sup>
                        </m:sSup>
                        <m:sSub>
                          <m:sSubPr>
                            <m:ctrlPr>
                              <a:rPr lang="en-US" b="0" i="1" smtClean="0">
                                <a:latin typeface="Cambria Math" panose="02040503050406030204" pitchFamily="18" charset="0"/>
                              </a:rPr>
                            </m:ctrlPr>
                          </m:sSubPr>
                          <m:e>
                            <m:r>
                              <a:rPr lang="en-US" b="1" i="1" smtClean="0">
                                <a:latin typeface="Cambria Math"/>
                              </a:rPr>
                              <m:t>𝒙</m:t>
                            </m:r>
                          </m:e>
                          <m:sub>
                            <m:r>
                              <a:rPr lang="en-US" b="0" i="1" smtClean="0">
                                <a:latin typeface="Cambria Math"/>
                              </a:rPr>
                              <m:t>𝑖</m:t>
                            </m:r>
                          </m:sub>
                        </m:sSub>
                        <m:r>
                          <a:rPr lang="en-US" b="0" i="1" smtClean="0">
                            <a:latin typeface="Cambria Math"/>
                          </a:rPr>
                          <m:t>+</m:t>
                        </m:r>
                        <m:r>
                          <a:rPr lang="en-US" b="0" i="1" smtClean="0">
                            <a:latin typeface="Cambria Math"/>
                          </a:rPr>
                          <m:t>𝑏</m:t>
                        </m:r>
                      </m:e>
                    </m:d>
                    <m:r>
                      <a:rPr lang="en-US" b="0" i="1" smtClean="0">
                        <a:latin typeface="Cambria Math"/>
                      </a:rPr>
                      <m:t>≥1, ∀</m:t>
                    </m:r>
                    <m:sSub>
                      <m:sSubPr>
                        <m:ctrlPr>
                          <a:rPr lang="en-US" b="0" i="1" smtClean="0">
                            <a:latin typeface="Cambria Math" panose="02040503050406030204" pitchFamily="18" charset="0"/>
                          </a:rPr>
                        </m:ctrlPr>
                      </m:sSubPr>
                      <m:e>
                        <m:r>
                          <a:rPr lang="en-US" b="1" i="1" smtClean="0">
                            <a:latin typeface="Cambria Math"/>
                          </a:rPr>
                          <m:t>𝒙</m:t>
                        </m:r>
                      </m:e>
                      <m:sub>
                        <m:r>
                          <a:rPr lang="en-US" b="0" i="1" smtClean="0">
                            <a:latin typeface="Cambria Math"/>
                          </a:rPr>
                          <m:t>𝑖</m:t>
                        </m:r>
                      </m:sub>
                    </m:sSub>
                    <m:r>
                      <a:rPr lang="en-US" b="0" i="1" smtClean="0">
                        <a:latin typeface="Cambria Math"/>
                      </a:rPr>
                      <m:t>∈</m:t>
                    </m:r>
                    <m:r>
                      <a:rPr lang="en-US" b="1" i="0" smtClean="0">
                        <a:latin typeface="Cambria Math"/>
                      </a:rPr>
                      <m:t>𝐃</m:t>
                    </m:r>
                  </m:oMath>
                </a14:m>
                <a:endParaRPr lang="en-US" b="1" dirty="0" smtClean="0"/>
              </a:p>
              <a:p>
                <a:endParaRPr lang="en-US" dirty="0" smtClean="0"/>
              </a:p>
              <a:p>
                <a:r>
                  <a:rPr lang="en-US" dirty="0" smtClean="0"/>
                  <a:t>It can be made a minimization problem </a:t>
                </a:r>
                <a:r>
                  <a:rPr lang="en-US" dirty="0" smtClean="0"/>
                  <a:t>by </a:t>
                </a:r>
                <a:r>
                  <a:rPr lang="en-US" dirty="0" smtClean="0"/>
                  <a:t>considering the following objective function: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a:rPr>
                                  <m:t>max</m:t>
                                </m:r>
                              </m:e>
                              <m:lim>
                                <m:r>
                                  <a:rPr lang="en-US" b="1" i="1" smtClean="0">
                                    <a:latin typeface="Cambria Math"/>
                                  </a:rPr>
                                  <m:t>𝒘</m:t>
                                </m:r>
                                <m:r>
                                  <a:rPr lang="en-US" b="0" i="1" smtClean="0">
                                    <a:latin typeface="Cambria Math"/>
                                  </a:rPr>
                                  <m:t>, </m:t>
                                </m:r>
                                <m:r>
                                  <a:rPr lang="en-US" b="0" i="1" smtClean="0">
                                    <a:latin typeface="Cambria Math"/>
                                  </a:rPr>
                                  <m:t>𝑏</m:t>
                                </m:r>
                              </m:lim>
                            </m:limLow>
                          </m:fName>
                          <m:e>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a:rPr>
                                              <m:t>𝒘</m:t>
                                            </m:r>
                                          </m:e>
                                        </m:d>
                                      </m:e>
                                      <m:sup>
                                        <m:r>
                                          <a:rPr lang="en-US" b="0" i="1" smtClean="0">
                                            <a:latin typeface="Cambria Math"/>
                                          </a:rPr>
                                          <m:t>2</m:t>
                                        </m:r>
                                      </m:sup>
                                    </m:sSup>
                                  </m:num>
                                  <m:den>
                                    <m:r>
                                      <a:rPr lang="en-US" b="0" i="1" smtClean="0">
                                        <a:latin typeface="Cambria Math"/>
                                      </a:rPr>
                                      <m:t>2</m:t>
                                    </m:r>
                                  </m:den>
                                </m:f>
                              </m:e>
                            </m:d>
                          </m:e>
                        </m:func>
                      </m:e>
                    </m:func>
                  </m:oMath>
                </a14:m>
                <a:endParaRPr lang="en-US" dirty="0" smtClean="0"/>
              </a:p>
              <a:p>
                <a:endParaRPr lang="en-US" dirty="0" smtClean="0"/>
              </a:p>
              <a:p>
                <a:r>
                  <a:rPr lang="en-US" dirty="0" smtClean="0"/>
                  <a:t>Above formulation has a convex quadratic objective function, and linear constraint, they are called convex quadratic problem and can be solved efficiently</a:t>
                </a:r>
              </a:p>
              <a:p>
                <a:pPr lvl="1"/>
                <a:r>
                  <a:rPr lang="en-US" dirty="0" smtClean="0"/>
                  <a:t>Intersect of linear constraints makes the feasible region convex</a:t>
                </a:r>
              </a:p>
              <a:p>
                <a:pPr marL="0" indent="0">
                  <a:buNone/>
                </a:pPr>
                <a:endParaRPr lang="en-US" b="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67" t="-2022" r="-741"/>
                </a:stretch>
              </a:blipFill>
            </p:spPr>
            <p:txBody>
              <a:bodyPr/>
              <a:lstStyle/>
              <a:p>
                <a:r>
                  <a:rPr lang="en-US">
                    <a:noFill/>
                  </a:rPr>
                  <a:t> </a:t>
                </a:r>
              </a:p>
            </p:txBody>
          </p:sp>
        </mc:Fallback>
      </mc:AlternateContent>
    </p:spTree>
    <p:extLst>
      <p:ext uri="{BB962C8B-B14F-4D97-AF65-F5344CB8AC3E}">
        <p14:creationId xmlns:p14="http://schemas.microsoft.com/office/powerpoint/2010/main" val="23327804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1486</TotalTime>
  <Words>782</Words>
  <Application>Microsoft Office PowerPoint</Application>
  <PresentationFormat>On-screen Show (4:3)</PresentationFormat>
  <Paragraphs>235</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Cambria Math</vt:lpstr>
      <vt:lpstr>Office Theme</vt:lpstr>
      <vt:lpstr>Support Vector Machines</vt:lpstr>
      <vt:lpstr>Introduction</vt:lpstr>
      <vt:lpstr>Linear SVM and hyperplane</vt:lpstr>
      <vt:lpstr>Distance to hyperplance</vt:lpstr>
      <vt:lpstr>Example</vt:lpstr>
      <vt:lpstr>Margin and Support Vectors</vt:lpstr>
      <vt:lpstr>Example</vt:lpstr>
      <vt:lpstr>Canonical hyperplane</vt:lpstr>
      <vt:lpstr>SVM Learning</vt:lpstr>
      <vt:lpstr>SVM Optimization formulation</vt:lpstr>
      <vt:lpstr>SVM Dual Formulation</vt:lpstr>
      <vt:lpstr>Primal and Dual</vt:lpstr>
      <vt:lpstr>SVM learning (cont.)</vt:lpstr>
      <vt:lpstr>Example</vt:lpstr>
      <vt:lpstr>Soft Margin Classifier</vt:lpstr>
      <vt:lpstr>Soft margin</vt:lpstr>
      <vt:lpstr>Loss function</vt:lpstr>
      <vt:lpstr> w*, b*, and the support vectors</vt:lpstr>
      <vt:lpstr>Example</vt:lpstr>
      <vt:lpstr>Example (cont.)</vt:lpstr>
      <vt:lpstr>Kernel SVM (non-Linear SVM)</vt:lpstr>
      <vt:lpstr>Kernel function</vt:lpstr>
      <vt:lpstr>Kernel SVM</vt:lpstr>
      <vt:lpstr>Using Kernel for solving non-linear cases</vt:lpstr>
      <vt:lpstr>Kernel SVM classification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Machines</dc:title>
  <dc:creator>alhasan</dc:creator>
  <cp:lastModifiedBy>Mohammad Hasan</cp:lastModifiedBy>
  <cp:revision>141</cp:revision>
  <dcterms:created xsi:type="dcterms:W3CDTF">2012-10-18T18:18:55Z</dcterms:created>
  <dcterms:modified xsi:type="dcterms:W3CDTF">2017-03-30T03:26:35Z</dcterms:modified>
</cp:coreProperties>
</file>