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8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9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5690-2E7C-47E5-8ABE-8DB9B760D72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9E33-97F5-45FB-AE0A-64D19A2D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Dimensionality Reduction using Principal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2-D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001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𝒗</m:t>
                    </m:r>
                    <m:r>
                      <a:rPr lang="en-US" sz="2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is another eigenvector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dirty="0" smtClean="0"/>
                  <a:t>like before to maximize the variance, we will take the next largest eigenvalue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z="28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endParaRPr lang="en-US" sz="2600" dirty="0" smtClean="0"/>
              </a:p>
              <a:p>
                <a:r>
                  <a:rPr lang="en-US" sz="2800" dirty="0" smtClean="0"/>
                  <a:t>Total projected variance along two components: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00199"/>
              </a:xfrm>
              <a:blipFill rotWithShape="1">
                <a:blip r:embed="rId2"/>
                <a:stretch>
                  <a:fillRect l="-815" t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1847850" cy="115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7426"/>
            <a:ext cx="13620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2838450" cy="253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03" y="3657600"/>
            <a:ext cx="2971800" cy="53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8675"/>
            <a:ext cx="4652962" cy="227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962400"/>
                <a:ext cx="8229600" cy="1143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Thus MSE is minimized when the total projected variance is maximized,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962400"/>
                <a:ext cx="8229600" cy="1143000"/>
              </a:xfrm>
              <a:blipFill rotWithShape="1">
                <a:blip r:embed="rId2"/>
                <a:stretch>
                  <a:fillRect l="-1259" t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3602728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11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0532"/>
            <a:ext cx="2681287" cy="433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0"/>
            <a:ext cx="4676775" cy="190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19" y="3755784"/>
            <a:ext cx="38385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84062"/>
            <a:ext cx="624244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6096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98.5% of the variance is captured in the projected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7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r-dimension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Assume that we already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  <m:r>
                      <a:rPr lang="en-US" sz="2400" b="0" i="1" smtClean="0">
                        <a:latin typeface="Cambria Math"/>
                      </a:rPr>
                      <m:t>−1 </m:t>
                    </m:r>
                  </m:oMath>
                </a14:m>
                <a:r>
                  <a:rPr lang="en-US" sz="2400" dirty="0" smtClean="0"/>
                  <a:t>principal components, we are looking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component</a:t>
                </a:r>
              </a:p>
              <a:p>
                <a:endParaRPr lang="en-US" dirty="0"/>
              </a:p>
              <a:p>
                <a:endParaRPr lang="en-US" sz="2000" dirty="0" smtClean="0"/>
              </a:p>
              <a:p>
                <a:r>
                  <a:rPr lang="en-US" sz="2400" dirty="0" smtClean="0"/>
                  <a:t>Taking derivative we get:</a:t>
                </a:r>
              </a:p>
              <a:p>
                <a:endParaRPr lang="en-US" sz="2000" dirty="0"/>
              </a:p>
              <a:p>
                <a:r>
                  <a:rPr lang="en-US" sz="2400" dirty="0" smtClean="0"/>
                  <a:t>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400" dirty="0" smtClean="0"/>
                  <a:t>: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Finally,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Σ</m:t>
                    </m:r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5312382" cy="89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57002"/>
            <a:ext cx="2692533" cy="85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38600"/>
            <a:ext cx="4419600" cy="145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11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projected variance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5337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1"/>
            <a:ext cx="454932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52650"/>
            <a:ext cx="2952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352800"/>
            <a:ext cx="37433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98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</a:t>
            </a:r>
            <a:r>
              <a:rPr lang="en-US" dirty="0" err="1" smtClean="0"/>
              <a:t>Diemsionality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r to compute the fraction of the total variance captured by the first r principal components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36398"/>
            <a:ext cx="4714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77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Pseudo-code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95635"/>
            <a:ext cx="893298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51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geometry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be the principal </a:t>
                </a:r>
                <a:r>
                  <a:rPr lang="en-US" dirty="0" err="1" smtClean="0"/>
                  <a:t>compnent</a:t>
                </a:r>
                <a:r>
                  <a:rPr lang="en-US" dirty="0" smtClean="0"/>
                  <a:t> vectors along the columns, then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So, by multiplying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, we obtain: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 is the covariance matrix in the new basis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4114800" cy="130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47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Dimensionality Reduction (Ch. 7)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4800600" cy="5181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Data Sample consist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attributes.</a:t>
                </a:r>
              </a:p>
              <a:p>
                <a:endParaRPr lang="en-US" sz="1400" dirty="0" smtClean="0"/>
              </a:p>
              <a:p>
                <a:r>
                  <a:rPr lang="en-US" dirty="0" smtClean="0"/>
                  <a:t>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vector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-dimensional vector space spanned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standard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800" dirty="0" smtClean="0"/>
              </a:p>
              <a:p>
                <a:r>
                  <a:rPr lang="en-US" dirty="0" smtClean="0"/>
                  <a:t>Standard basis is an orthonormal basis,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endParaRPr lang="en-US" sz="1800" dirty="0" smtClean="0"/>
              </a:p>
              <a:p>
                <a:r>
                  <a:rPr lang="en-US" dirty="0" smtClean="0"/>
                  <a:t>Given any other set of orthonormal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, we can express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as the linear combination: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also from definition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sz="1900" b="1" dirty="0" smtClean="0"/>
              </a:p>
              <a:p>
                <a:r>
                  <a:rPr lang="en-US" dirty="0" smtClean="0"/>
                  <a:t>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co-ordinate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in the new basis consisting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endParaRPr lang="en-US" sz="1600" b="1" dirty="0" smtClean="0"/>
              </a:p>
              <a:p>
                <a:r>
                  <a:rPr lang="en-US" dirty="0" smtClean="0"/>
                  <a:t>This process is called orthogonal transformation, which preserve both norm and inner product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4800600" cy="5181600"/>
              </a:xfrm>
              <a:blipFill rotWithShape="1">
                <a:blip r:embed="rId2"/>
                <a:stretch>
                  <a:fillRect l="-761" t="-1529" r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114800"/>
            <a:ext cx="5181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295400"/>
            <a:ext cx="3162300" cy="148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31527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4724400"/>
                <a:ext cx="3048000" cy="1577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𝒚</m:t>
                    </m:r>
                  </m:oMath>
                </a14:m>
                <a:endParaRPr lang="en-US" b="1" dirty="0" smtClean="0"/>
              </a:p>
              <a:p>
                <a:endParaRPr lang="en-US" sz="600" b="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724400"/>
                <a:ext cx="3048000" cy="1577291"/>
              </a:xfrm>
              <a:prstGeom prst="rect">
                <a:avLst/>
              </a:prstGeom>
              <a:blipFill rotWithShape="1">
                <a:blip r:embed="rId5"/>
                <a:stretch>
                  <a:fillRect l="-1400" t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91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There are potentially infinite choice for the set of orthogonal basis vectors</a:t>
                </a:r>
              </a:p>
              <a:p>
                <a:endParaRPr lang="en-US" sz="2000" dirty="0" smtClean="0"/>
              </a:p>
              <a:p>
                <a:r>
                  <a:rPr lang="en-US" dirty="0" smtClean="0"/>
                  <a:t>Is there an optimal one and what is the definition of optimality?</a:t>
                </a:r>
              </a:p>
              <a:p>
                <a:endParaRPr lang="en-US" sz="2000" dirty="0" smtClean="0"/>
              </a:p>
              <a:p>
                <a:r>
                  <a:rPr lang="en-US" dirty="0" smtClean="0"/>
                  <a:t>Given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and assuming that the basis vectors are sorted in decreasing order of importance, we can truncate the linear expression to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terms: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</a:rPr>
                      <m:t>𝑎𝑙𝑠𝑜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endParaRPr lang="en-US" sz="1900" dirty="0" smtClean="0"/>
              </a:p>
              <a:p>
                <a:r>
                  <a:rPr lang="en-US" dirty="0" smtClean="0"/>
                  <a:t>Projection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on the remaining  dimension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;  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 orthogonal, in fact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𝑠𝑝𝑎𝑛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𝑠𝑝𝑎𝑛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are orthogonal subspace</a:t>
                </a:r>
              </a:p>
              <a:p>
                <a:endParaRPr lang="en-US" sz="1900" dirty="0" smtClean="0"/>
              </a:p>
              <a:p>
                <a:r>
                  <a:rPr lang="en-US" dirty="0" smtClean="0"/>
                  <a:t>The goal of dimensionality reduction is to seek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-dimensional basis that gives the best possible approximation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over all possible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i.e., we want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77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514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PCA seeks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-dimensional basis that best captures the variance in the data</a:t>
                </a: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dirty="0" smtClean="0"/>
                  <a:t>The direction of the largest variance is called the first principal component (</a:t>
                </a:r>
                <a:r>
                  <a:rPr lang="en-US" dirty="0" err="1" smtClean="0"/>
                  <a:t>fpc</a:t>
                </a:r>
                <a:r>
                  <a:rPr lang="en-US" dirty="0" smtClean="0"/>
                  <a:t>), </a:t>
                </a:r>
              </a:p>
              <a:p>
                <a:pPr lvl="1"/>
                <a:endParaRPr lang="en-US" sz="1500" dirty="0" smtClean="0"/>
              </a:p>
              <a:p>
                <a:pPr lvl="1"/>
                <a:r>
                  <a:rPr lang="en-US" dirty="0" smtClean="0"/>
                  <a:t>The orthogonal direction of the </a:t>
                </a:r>
                <a:r>
                  <a:rPr lang="en-US" dirty="0" err="1" smtClean="0"/>
                  <a:t>fpc</a:t>
                </a:r>
                <a:r>
                  <a:rPr lang="en-US" dirty="0"/>
                  <a:t> </a:t>
                </a:r>
                <a:r>
                  <a:rPr lang="en-US" dirty="0" smtClean="0"/>
                  <a:t>that capture the second largest variance is called second principal component (</a:t>
                </a:r>
                <a:r>
                  <a:rPr lang="en-US" dirty="0" err="1" smtClean="0"/>
                  <a:t>spc</a:t>
                </a:r>
                <a:r>
                  <a:rPr lang="en-US" dirty="0" smtClean="0"/>
                  <a:t>), and so on.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Best line approximation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endParaRPr lang="en-US" sz="1500" dirty="0" smtClean="0"/>
              </a:p>
              <a:p>
                <a:pPr lvl="1"/>
                <a:r>
                  <a:rPr lang="en-US" dirty="0" smtClean="0"/>
                  <a:t>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onto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is given by: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𝒖</m:t>
                    </m:r>
                  </m:oMath>
                </a14:m>
                <a:endParaRPr lang="en-US" b="1" dirty="0" smtClean="0"/>
              </a:p>
              <a:p>
                <a:pPr lvl="1"/>
                <a:endParaRPr lang="en-US" sz="1500" dirty="0" smtClean="0"/>
              </a:p>
              <a:p>
                <a:pPr lvl="1"/>
                <a:r>
                  <a:rPr lang="en-US" dirty="0" smtClean="0"/>
                  <a:t>Variance along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514600"/>
              </a:xfrm>
              <a:blipFill rotWithShape="1">
                <a:blip r:embed="rId2"/>
                <a:stretch>
                  <a:fillRect l="-444" t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1933575" cy="26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7000" y="5181600"/>
                <a:ext cx="1981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 is the covariance matrix for the centered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181600"/>
                <a:ext cx="19812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769" t="-3311" r="-184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82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We want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maximized, with the constraint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a unit vector</a:t>
                </a:r>
              </a:p>
              <a:p>
                <a:endParaRPr lang="en-US" sz="1800" dirty="0" smtClean="0"/>
              </a:p>
              <a:p>
                <a:r>
                  <a:rPr lang="en-US" dirty="0" smtClean="0"/>
                  <a:t>This can be solved by introducing a </a:t>
                </a:r>
                <a:r>
                  <a:rPr lang="en-US" dirty="0" err="1" smtClean="0"/>
                  <a:t>Lagrangian</a:t>
                </a:r>
                <a:r>
                  <a:rPr lang="en-US" dirty="0" smtClean="0"/>
                  <a:t> multiplier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for the constraint, to obtain the following unconstraint problem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lim>
                    </m:limLow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dirty="0" smtClean="0"/>
                  <a:t>, 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b="0" i="0" smtClean="0">
                        <a:latin typeface="Cambria Math"/>
                      </a:rPr>
                      <m:t>⇒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</m:oMath>
                </a14:m>
                <a:endParaRPr lang="en-US" b="1" dirty="0" smtClean="0"/>
              </a:p>
              <a:p>
                <a:endParaRPr lang="en-US" sz="1800" dirty="0" smtClean="0"/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is an eigenvalue of the covariance matrix, with the associate eigenvector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𝒖</m:t>
                    </m:r>
                  </m:oMath>
                </a14:m>
                <a:endParaRPr lang="en-US" b="1" dirty="0" smtClean="0"/>
              </a:p>
              <a:p>
                <a:endParaRPr lang="en-US" sz="1800" dirty="0" smtClean="0"/>
              </a:p>
              <a:p>
                <a:r>
                  <a:rPr lang="en-US" dirty="0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 so variance along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is exactly equal to the eigenvalue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endParaRPr lang="en-US" sz="1800" dirty="0"/>
              </a:p>
              <a:p>
                <a:r>
                  <a:rPr lang="en-US" dirty="0" smtClean="0"/>
                  <a:t>To maximize the projected variance,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we should choose the largest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, then the first principal component is simply the dominant eigenvector of 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, which is also the direction of most variance. If we represent largest eigenvalue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00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on first three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638800" cy="42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80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Analysis (using squared error)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2746" cy="1523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direction that maximizes the projected variance is also the direction that minimizes the average square error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08" y="1447800"/>
            <a:ext cx="5478692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3548062" cy="257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033054" y="4724401"/>
                <a:ext cx="3577546" cy="1523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𝑀𝑆𝑅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54" y="4724401"/>
                <a:ext cx="3577546" cy="1523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61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71601"/>
            <a:ext cx="307604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3957637" cy="123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29000"/>
            <a:ext cx="4648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08" y="4533900"/>
            <a:ext cx="502682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534026"/>
            <a:ext cx="2867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6248400"/>
            <a:ext cx="58864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40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two dimensional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We now want to find another direction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 smtClean="0"/>
                  <a:t> which also maximizes the projected variance, but it has to be orthogonal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r>
                  <a:rPr lang="en-US" sz="2400" dirty="0" smtClean="0"/>
                  <a:t>So, the optimization problem is: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</m:func>
                  </m:oMath>
                </a14:m>
                <a:r>
                  <a:rPr lang="en-US" sz="2400" dirty="0" smtClean="0"/>
                  <a:t>, such that,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</a:rPr>
                      <m:t>=1,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Using </a:t>
                </a:r>
                <a:r>
                  <a:rPr lang="en-US" sz="2400" dirty="0" err="1" smtClean="0"/>
                  <a:t>Lagrangian</a:t>
                </a:r>
                <a:r>
                  <a:rPr lang="en-US" sz="2400" dirty="0" smtClean="0"/>
                  <a:t>, we get:</a:t>
                </a:r>
              </a:p>
              <a:p>
                <a:endParaRPr lang="en-US" dirty="0"/>
              </a:p>
              <a:p>
                <a:r>
                  <a:rPr lang="en-US" sz="2400" dirty="0" smtClean="0"/>
                  <a:t>Taking derivative: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Σ</m:t>
                    </m:r>
                    <m:r>
                      <a:rPr lang="en-US" sz="2400" b="1" i="1" smtClean="0">
                        <a:latin typeface="Cambria Math"/>
                      </a:rPr>
                      <m:t>𝒗</m:t>
                    </m:r>
                    <m:r>
                      <a:rPr lang="en-US" sz="2400" b="0" i="1" smtClean="0">
                        <a:latin typeface="Cambria Math"/>
                      </a:rPr>
                      <m:t>−2</m:t>
                    </m:r>
                    <m:r>
                      <a:rPr lang="en-US" sz="2400" b="0" i="1" smtClean="0">
                        <a:latin typeface="Cambria Math"/>
                      </a:rPr>
                      <m:t>𝛼</m:t>
                    </m:r>
                    <m:r>
                      <a:rPr lang="en-US" sz="2400" b="1" i="1" smtClean="0">
                        <a:latin typeface="Cambria Math"/>
                      </a:rPr>
                      <m:t>𝒗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Multiplying the above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pPr lvl="8"/>
                <a:r>
                  <a:rPr lang="en-US" sz="1600" dirty="0" smtClean="0"/>
                  <a:t>                         Which yields: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963" t="-99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5895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1" y="5282349"/>
            <a:ext cx="3886200" cy="111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670" y="5855174"/>
            <a:ext cx="1871662" cy="75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50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384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Data Mining</vt:lpstr>
      <vt:lpstr>Dimensionality Reduction (Ch. 7)</vt:lpstr>
      <vt:lpstr>Introduction </vt:lpstr>
      <vt:lpstr>Principal Component Analysis (PCA)</vt:lpstr>
      <vt:lpstr>PCA (cont.)</vt:lpstr>
      <vt:lpstr>Iris on first three dimension</vt:lpstr>
      <vt:lpstr>Alternate Analysis (using squared error)</vt:lpstr>
      <vt:lpstr>Example</vt:lpstr>
      <vt:lpstr>Best two dimensional approximation</vt:lpstr>
      <vt:lpstr>Best 2-D approximation</vt:lpstr>
      <vt:lpstr>Mean Square Error</vt:lpstr>
      <vt:lpstr>Example</vt:lpstr>
      <vt:lpstr>Best r-dimension Approximation</vt:lpstr>
      <vt:lpstr>Total projected variance</vt:lpstr>
      <vt:lpstr>Choosing Diemsionality</vt:lpstr>
      <vt:lpstr>PCA Pseudo-code</vt:lpstr>
      <vt:lpstr>PCA geometry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alhasan</dc:creator>
  <cp:lastModifiedBy>Mohammad Hasan</cp:lastModifiedBy>
  <cp:revision>45</cp:revision>
  <dcterms:created xsi:type="dcterms:W3CDTF">2012-08-28T17:57:24Z</dcterms:created>
  <dcterms:modified xsi:type="dcterms:W3CDTF">2015-04-16T21:09:08Z</dcterms:modified>
</cp:coreProperties>
</file>