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4489-75E3-486A-AA94-E22FB4C5AE8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C726-4B35-4877-947B-2DDB7B2E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6817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goal of hierarchical clustering is to create a sequence of nested partitions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A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said to be nested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, and for each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there exists a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900" dirty="0" smtClean="0"/>
              </a:p>
              <a:p>
                <a:r>
                  <a:rPr lang="en-US" dirty="0" smtClean="0"/>
                  <a:t>The nested partitions can be conveniently visualized via a tree or hierarchy of clusters, called </a:t>
                </a:r>
                <a:r>
                  <a:rPr lang="en-US" dirty="0" err="1" smtClean="0"/>
                  <a:t>dendogram</a:t>
                </a:r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In the lowest level of hierarchy every point is a distinct cluster, on the other hand at the root, all the points are in one cluster. 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At some intermediate level, we will find meaningful clusters, if the user supplies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we can choose a level at which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clusters.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There are two main approaches to find hierarchical clusters: agglomerative, and divisive. The first works in bottom-up manner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clusters to 1 cluster), and the other works in the top-down manner (from 1 cluster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clusters)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Agglomerative merges two clusters to one cluster, or divisive divides one cluster into two clusters, so the </a:t>
                </a:r>
                <a:r>
                  <a:rPr lang="en-US" dirty="0" err="1" smtClean="0"/>
                  <a:t>dendogram</a:t>
                </a:r>
                <a:r>
                  <a:rPr lang="en-US" dirty="0" smtClean="0"/>
                  <a:t> of hierarchical clustering is always a binary tree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681709"/>
              </a:xfrm>
              <a:blipFill rotWithShape="1">
                <a:blip r:embed="rId2"/>
                <a:stretch>
                  <a:fillRect l="-815" t="-1717" r="-370" b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3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371600"/>
            <a:ext cx="35528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76400"/>
            <a:ext cx="3352800" cy="200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at various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5105400"/>
                <a:ext cx="8686800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dirty="0" err="1" smtClean="0"/>
                  <a:t>dendogram</a:t>
                </a:r>
                <a:r>
                  <a:rPr lang="en-US" dirty="0" smtClean="0"/>
                  <a:t> is a binary tree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1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It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leaves, each with a distinct label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internal nodes are also labeled, which is composed of the leaf labels under that node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05400"/>
                <a:ext cx="8686800" cy="1508105"/>
              </a:xfrm>
              <a:prstGeom prst="rect">
                <a:avLst/>
              </a:prstGeom>
              <a:blipFill rotWithShape="1">
                <a:blip r:embed="rId4"/>
                <a:stretch>
                  <a:fillRect l="-491" t="-2024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Number of hierarchical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The number of hierarchical clustering is the number of distinct </a:t>
                </a:r>
                <a:r>
                  <a:rPr lang="en-US" dirty="0" err="1" smtClean="0"/>
                  <a:t>dendograms</a:t>
                </a:r>
                <a:r>
                  <a:rPr lang="en-US" dirty="0" smtClean="0"/>
                  <a:t> that we can built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objects. 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Note that a </a:t>
                </a:r>
                <a:r>
                  <a:rPr lang="en-US" dirty="0" err="1" smtClean="0"/>
                  <a:t>dendogram</a:t>
                </a:r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internal nodes, and thus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en-US" dirty="0" smtClean="0"/>
                  <a:t> edges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The number of hierarchical clustering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objects is </a:t>
                </a:r>
                <a:r>
                  <a:rPr lang="en-US" altLang="en-US" dirty="0" smtClean="0">
                    <a:latin typeface="Times" pitchFamily="18" charset="0"/>
                  </a:rPr>
                  <a:t>(2</a:t>
                </a:r>
                <a:r>
                  <a:rPr lang="en-US" altLang="en-US" i="1" dirty="0" smtClean="0">
                    <a:latin typeface="Times" pitchFamily="18" charset="0"/>
                  </a:rPr>
                  <a:t>n</a:t>
                </a:r>
                <a:r>
                  <a:rPr lang="en-US" altLang="en-US" dirty="0" smtClean="0">
                    <a:latin typeface="Times" pitchFamily="18" charset="0"/>
                  </a:rPr>
                  <a:t> -3)!/[(2</a:t>
                </a:r>
                <a:r>
                  <a:rPr lang="en-US" altLang="en-US" baseline="30000" dirty="0" smtClean="0">
                    <a:latin typeface="Times" pitchFamily="18" charset="0"/>
                  </a:rPr>
                  <a:t>(</a:t>
                </a:r>
                <a:r>
                  <a:rPr lang="en-US" altLang="en-US" i="1" baseline="30000" dirty="0" smtClean="0">
                    <a:latin typeface="Times" pitchFamily="18" charset="0"/>
                  </a:rPr>
                  <a:t>n </a:t>
                </a:r>
                <a:r>
                  <a:rPr lang="en-US" altLang="en-US" baseline="30000" dirty="0" smtClean="0">
                    <a:latin typeface="Times" pitchFamily="18" charset="0"/>
                  </a:rPr>
                  <a:t>-2)</a:t>
                </a:r>
                <a:r>
                  <a:rPr lang="en-US" altLang="en-US" dirty="0" smtClean="0">
                    <a:latin typeface="Times" pitchFamily="18" charset="0"/>
                  </a:rPr>
                  <a:t>) (</a:t>
                </a:r>
                <a:r>
                  <a:rPr lang="en-US" altLang="en-US" i="1" dirty="0" smtClean="0">
                    <a:latin typeface="Times" pitchFamily="18" charset="0"/>
                  </a:rPr>
                  <a:t>n </a:t>
                </a:r>
                <a:r>
                  <a:rPr lang="en-US" altLang="en-US" dirty="0" smtClean="0">
                    <a:latin typeface="Times" pitchFamily="18" charset="0"/>
                  </a:rPr>
                  <a:t>-2)!])</a:t>
                </a:r>
                <a:endParaRPr lang="en-US" altLang="en-US" dirty="0">
                  <a:latin typeface="Times" pitchFamily="18" charset="0"/>
                </a:endParaRPr>
              </a:p>
              <a:p>
                <a:endParaRPr lang="en-US" sz="1500" dirty="0" smtClean="0"/>
              </a:p>
              <a:p>
                <a:r>
                  <a:rPr lang="en-US" dirty="0" smtClean="0"/>
                  <a:t>Induction Proof: 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Base 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=2)</m:t>
                    </m:r>
                  </m:oMath>
                </a14:m>
                <a:r>
                  <a:rPr lang="en-US" dirty="0" smtClean="0"/>
                  <a:t>: Two object, only one </a:t>
                </a:r>
                <a:r>
                  <a:rPr lang="en-US" dirty="0" err="1" smtClean="0"/>
                  <a:t>dendogram</a:t>
                </a:r>
                <a:r>
                  <a:rPr lang="en-US" dirty="0" smtClean="0"/>
                  <a:t> is available. Since,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2.2−3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⋅0!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the base case holds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Induction step: Assume that it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object. That is, the number of distinct </a:t>
                </a:r>
                <a:r>
                  <a:rPr lang="en-US" dirty="0" err="1" smtClean="0"/>
                  <a:t>dendograms</a:t>
                </a:r>
                <a:r>
                  <a:rPr lang="en-US" dirty="0" smtClean="0"/>
                  <a:t> for n object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!/[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!]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 Now if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objects, we want to insert the extra object in a </a:t>
                </a:r>
                <a:r>
                  <a:rPr lang="en-US" dirty="0" err="1" smtClean="0"/>
                  <a:t>dendogram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object. We can split one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 smtClean="0"/>
                  <a:t> edges, or we can choose a new root, and add the old </a:t>
                </a:r>
                <a:r>
                  <a:rPr lang="en-US" dirty="0" err="1" smtClean="0"/>
                  <a:t>dendogram</a:t>
                </a:r>
                <a:r>
                  <a:rPr lang="en-US" dirty="0" smtClean="0"/>
                  <a:t> and the new object at the root. So,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 smtClean="0"/>
                  <a:t> possible choices. So, overall choice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     (proved)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593" t="-164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7525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begin with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in a separate cluster.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r>
                  <a:rPr lang="en-US" dirty="0" smtClean="0"/>
                  <a:t>We repeatedly merge the two closest clusters until all points are member of the same cluster or we can stop when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clusters (if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given)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752599"/>
              </a:xfrm>
              <a:blipFill rotWithShape="1">
                <a:blip r:embed="rId2"/>
                <a:stretch>
                  <a:fillRect l="-1037" t="-6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88547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distance between two clusters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If the data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space, then one can simply assume the distance between two clusters as the Euclidean distance between their centroids: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However, many other distance measure are proposed, specifically when the data is not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space</a:t>
                </a:r>
              </a:p>
              <a:p>
                <a:pPr lvl="1"/>
                <a:r>
                  <a:rPr lang="en-US" dirty="0" smtClean="0"/>
                  <a:t>Single Link: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)|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Complete Link: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)|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Group Average: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 this method, the distance between two clusters is defined as the increase in the sum of squared error (SSE) when the two clusters are merged.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Using the above we get: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  <a:blipFill rotWithShape="1">
                <a:blip r:embed="rId2"/>
                <a:stretch>
                  <a:fillRect l="-1037" t="-4500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82122"/>
            <a:ext cx="7177043" cy="19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7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Ward’s method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85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using this: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85799"/>
              </a:xfrm>
              <a:blipFill rotWithShape="1">
                <a:blip r:embed="rId2"/>
                <a:stretch>
                  <a:fillRect l="-1185" t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13014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9436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Ward’s measure simply uses weighted version of the centroid distance, where the weight is the half of the harmonic mean of the cluster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distance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09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When two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we need to update the distance matrix by re-computing the distance between the newly created cluster with the remaining existing clusters.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Lance-Williams formula provides a general equation for this task.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09800"/>
              </a:xfrm>
              <a:blipFill rotWithShape="0">
                <a:blip r:embed="rId2"/>
                <a:stretch>
                  <a:fillRect l="-667" t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4" y="3581400"/>
            <a:ext cx="5794575" cy="29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18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Overview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Example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Number of hierarchical clustering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Agglomerative Hierarchical Clustering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Measuring distance between two clusters 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Ward’s Method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Ward’s method (cont.)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Updating distance matrix&amp;quot;&quot;/&gt;&lt;property id=&quot;20307&quot; value=&quot;265&quot;/&gt;&lt;/object&gt;&lt;object type=&quot;3&quot; unique_id=&quot;10012&quot;&gt;&lt;property id=&quot;20148&quot; value=&quot;5&quot;/&gt;&lt;property id=&quot;20300&quot; value=&quot;Slide 10 - &amp;quot;Tree Metrics&amp;quot;&quot;/&gt;&lt;property id=&quot;20307&quot; value=&quot;264&quot;/&gt;&lt;/object&gt;&lt;object type=&quot;3&quot; unique_id=&quot;10013&quot;&gt;&lt;property id=&quot;20148&quot; value=&quot;5&quot;/&gt;&lt;property id=&quot;20300&quot; value=&quot;Slide 11&quot;/&gt;&lt;property id=&quot;20307&quot; value=&quot;266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</vt:lpstr>
      <vt:lpstr>Office Theme</vt:lpstr>
      <vt:lpstr>Hierarchical Clustering</vt:lpstr>
      <vt:lpstr>Overview</vt:lpstr>
      <vt:lpstr>Example</vt:lpstr>
      <vt:lpstr>Number of hierarchical clustering</vt:lpstr>
      <vt:lpstr>Agglomerative Hierarchical Clustering</vt:lpstr>
      <vt:lpstr>Measuring distance between two clusters </vt:lpstr>
      <vt:lpstr>Ward’s Method</vt:lpstr>
      <vt:lpstr>Ward’s method (cont.)</vt:lpstr>
      <vt:lpstr>Updating distance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</dc:title>
  <dc:creator>alhasan</dc:creator>
  <cp:lastModifiedBy>Mohammad Hasan</cp:lastModifiedBy>
  <cp:revision>27</cp:revision>
  <dcterms:created xsi:type="dcterms:W3CDTF">2012-11-15T20:27:17Z</dcterms:created>
  <dcterms:modified xsi:type="dcterms:W3CDTF">2015-02-04T14:56:51Z</dcterms:modified>
</cp:coreProperties>
</file>