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73" r:id="rId8"/>
    <p:sldId id="261" r:id="rId9"/>
    <p:sldId id="262" r:id="rId10"/>
    <p:sldId id="275" r:id="rId11"/>
    <p:sldId id="276" r:id="rId12"/>
    <p:sldId id="268" r:id="rId13"/>
    <p:sldId id="267" r:id="rId14"/>
    <p:sldId id="269" r:id="rId15"/>
    <p:sldId id="270" r:id="rId16"/>
    <p:sldId id="271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A65A-EBAF-42CD-A859-9CFD576309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697-A3F5-4D7A-8138-78E37B7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A65A-EBAF-42CD-A859-9CFD576309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697-A3F5-4D7A-8138-78E37B7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A65A-EBAF-42CD-A859-9CFD576309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697-A3F5-4D7A-8138-78E37B7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A65A-EBAF-42CD-A859-9CFD576309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697-A3F5-4D7A-8138-78E37B7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0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A65A-EBAF-42CD-A859-9CFD576309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697-A3F5-4D7A-8138-78E37B7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A65A-EBAF-42CD-A859-9CFD576309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697-A3F5-4D7A-8138-78E37B7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5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A65A-EBAF-42CD-A859-9CFD576309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697-A3F5-4D7A-8138-78E37B7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A65A-EBAF-42CD-A859-9CFD576309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697-A3F5-4D7A-8138-78E37B7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5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A65A-EBAF-42CD-A859-9CFD576309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697-A3F5-4D7A-8138-78E37B7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A65A-EBAF-42CD-A859-9CFD576309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697-A3F5-4D7A-8138-78E37B7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4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A65A-EBAF-42CD-A859-9CFD576309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E697-A3F5-4D7A-8138-78E37B7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0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A65A-EBAF-42CD-A859-9CFD576309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E697-A3F5-4D7A-8138-78E37B7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3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Spectral and Graph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Chapter 16 </a:t>
            </a:r>
            <a:r>
              <a:rPr lang="en-US" dirty="0" smtClean="0"/>
              <a:t>(</a:t>
            </a:r>
            <a:r>
              <a:rPr lang="en-US" smtClean="0"/>
              <a:t>ZW)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92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00" y="1921229"/>
            <a:ext cx="7932600" cy="4479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304800"/>
            <a:ext cx="601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Normalized symmetric </a:t>
            </a:r>
            <a:r>
              <a:rPr lang="en-US" sz="4000" dirty="0" err="1" smtClean="0"/>
              <a:t>Laplacian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011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Asymmetric </a:t>
            </a:r>
            <a:r>
              <a:rPr lang="en-US" dirty="0" err="1" smtClean="0"/>
              <a:t>Laplacian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25" y="1667789"/>
            <a:ext cx="7881750" cy="5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6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as graph Cut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-way cut is a partitioning or clustering of the vertex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⋯,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partitioning optimize the following objective function:</a:t>
                </a:r>
              </a:p>
              <a:p>
                <a:pPr lvl="1"/>
                <a:endParaRPr lang="en-US" sz="1600" dirty="0" smtClean="0"/>
              </a:p>
              <a:p>
                <a:pPr lvl="1"/>
                <a:r>
                  <a:rPr lang="en-US" dirty="0" smtClean="0"/>
                  <a:t>Nodes within a cluster should have high similarity, and nodes from different clusters should have low similarity</a:t>
                </a:r>
              </a:p>
              <a:p>
                <a:pPr lvl="1"/>
                <a:endParaRPr lang="en-US" sz="1100" dirty="0" smtClean="0"/>
              </a:p>
              <a:p>
                <a:pPr lvl="1"/>
                <a:r>
                  <a:rPr lang="en-US" dirty="0" smtClean="0"/>
                  <a:t>Satisfying either one automatically takes care of the other</a:t>
                </a:r>
              </a:p>
              <a:p>
                <a:endParaRPr lang="en-US" sz="1800" dirty="0" smtClean="0"/>
              </a:p>
              <a:p>
                <a:r>
                  <a:rPr lang="en-US" dirty="0" smtClean="0"/>
                  <a:t>Let,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be any two subsets of the vertices. Now define,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endParaRPr lang="en-US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 cut.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defines the sum of the cut-weight</a:t>
                </a:r>
              </a:p>
              <a:p>
                <a:endParaRPr lang="en-US" sz="1600" dirty="0" smtClean="0"/>
              </a:p>
              <a:p>
                <a:r>
                  <a:rPr lang="en-US" dirty="0" smtClean="0"/>
                  <a:t>Volume of a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𝑣𝑜𝑙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which is the sum of all the weights on edges with one end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𝑣𝑜𝑙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𝑉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𝑗𝑎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𝑊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𝑉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2022" b="-13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92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 indicator vector and various cuts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8800"/>
            <a:ext cx="29304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09800"/>
            <a:ext cx="36766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36" y="4267200"/>
            <a:ext cx="34861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86" y="4267200"/>
            <a:ext cx="41433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99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Cut and normalized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 Cut formulation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Normalized Cut formulation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35790"/>
            <a:ext cx="6584810" cy="109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00600"/>
            <a:ext cx="5181600" cy="103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12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cut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1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So, to minimize the ratio cut objective, we should choose the k smallest eigenvectors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46101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3200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79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Normalized cut minimization (using symmetric Laplacian)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4419600" cy="309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52600" y="5562600"/>
                <a:ext cx="6477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Again, we need to choose smallest eigenvectors, this time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 smtClean="0"/>
                  <a:t> matrix.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562600"/>
                <a:ext cx="64770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847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61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Spectral Clustering </a:t>
            </a:r>
            <a:r>
              <a:rPr lang="en-GB" dirty="0" err="1" smtClean="0"/>
              <a:t>Pseudocode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4281603"/>
                <a:ext cx="8229600" cy="2423997"/>
              </a:xfrm>
            </p:spPr>
            <p:txBody>
              <a:bodyPr/>
              <a:lstStyle/>
              <a:p>
                <a:r>
                  <a:rPr lang="en-GB" dirty="0" smtClean="0"/>
                  <a:t>Why do we need to do k-means? </a:t>
                </a:r>
              </a:p>
              <a:p>
                <a:pPr lvl="1"/>
                <a:r>
                  <a:rPr lang="en-GB" dirty="0" smtClean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are not binary, so we consider the matrix U as a reduced data representation where each point in embedded in a k-dimensional space.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4281603"/>
                <a:ext cx="8229600" cy="2423997"/>
              </a:xfrm>
              <a:blipFill rotWithShape="0">
                <a:blip r:embed="rId2"/>
                <a:stretch>
                  <a:fillRect l="-1704" t="-3266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93057"/>
            <a:ext cx="8229600" cy="27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7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Graphs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Given: a set of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and some notion of similarity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 between all pair of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sz="1900" dirty="0" smtClean="0"/>
              </a:p>
              <a:p>
                <a:r>
                  <a:rPr lang="en-US" dirty="0" smtClean="0"/>
                  <a:t>In a similarity graph, two vertices are connected if the similarity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between corresponding data points is larger than a certain threshold, and the edge is weighted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2200" dirty="0" smtClean="0"/>
              </a:p>
              <a:p>
                <a:r>
                  <a:rPr lang="en-US" dirty="0" smtClean="0"/>
                  <a:t>Spectral clustering cluster the data points as partition of the similarity graph such that</a:t>
                </a:r>
              </a:p>
              <a:p>
                <a:pPr lvl="1"/>
                <a:endParaRPr lang="en-US" sz="1900" dirty="0" smtClean="0"/>
              </a:p>
              <a:p>
                <a:pPr lvl="1"/>
                <a:r>
                  <a:rPr lang="en-US" dirty="0" smtClean="0"/>
                  <a:t>Edges between different groups have low weights (points in different clusters are dissimilar)</a:t>
                </a:r>
              </a:p>
              <a:p>
                <a:pPr lvl="1"/>
                <a:endParaRPr lang="en-US" sz="2000" dirty="0" smtClean="0"/>
              </a:p>
              <a:p>
                <a:pPr lvl="1"/>
                <a:r>
                  <a:rPr lang="en-US" dirty="0" smtClean="0"/>
                  <a:t>Edges within a group have high weights (points in same cluster are similar)</a:t>
                </a:r>
              </a:p>
              <a:p>
                <a:endParaRPr lang="en-US" sz="1600" dirty="0" smtClean="0"/>
              </a:p>
              <a:p>
                <a:r>
                  <a:rPr lang="en-US" dirty="0" smtClean="0"/>
                  <a:t>Spectral clustering can solve clustering task, where the clusters </a:t>
                </a:r>
                <a:r>
                  <a:rPr lang="en-US" dirty="0" smtClean="0"/>
                  <a:t>are non-convex </a:t>
                </a:r>
                <a:r>
                  <a:rPr lang="en-US" dirty="0" smtClean="0"/>
                  <a:t>as it does not make any such assumption about the clusters (unlike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-means algorithm</a:t>
                </a:r>
                <a:r>
                  <a:rPr lang="en-US" dirty="0" smtClean="0"/>
                  <a:t>); also it works well when clusters are of very different sizes.</a:t>
                </a:r>
                <a:endParaRPr lang="en-US" dirty="0" smtClean="0"/>
              </a:p>
              <a:p>
                <a:endParaRPr lang="en-US" sz="2500" dirty="0" smtClean="0"/>
              </a:p>
              <a:p>
                <a:r>
                  <a:rPr lang="en-US" dirty="0" smtClean="0"/>
                  <a:t>If the similarity graph is not given, the cost of spectral clustering is at least quadratic 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), as the similarity graph needs to be computed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175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00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similarity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-neighborhood graph: </a:t>
                </a:r>
              </a:p>
              <a:p>
                <a:pPr lvl="1"/>
                <a:endParaRPr lang="en-US" sz="1700" dirty="0" smtClean="0"/>
              </a:p>
              <a:p>
                <a:pPr lvl="1"/>
                <a:r>
                  <a:rPr lang="en-US" dirty="0" smtClean="0"/>
                  <a:t>Connect all points whose pairwise distances are smaller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lvl="1"/>
                <a:endParaRPr lang="en-US" sz="1700" dirty="0" smtClean="0"/>
              </a:p>
              <a:p>
                <a:pPr lvl="1"/>
                <a:r>
                  <a:rPr lang="en-US" dirty="0" smtClean="0"/>
                  <a:t>As the distance between all connected points are roughly the same (less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), such graph are generally un-weighted</a:t>
                </a:r>
              </a:p>
              <a:p>
                <a:endParaRPr lang="en-US" sz="23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-nearest neighbor graph</a:t>
                </a:r>
              </a:p>
              <a:p>
                <a:pPr lvl="1"/>
                <a:endParaRPr lang="en-US" sz="1500" dirty="0" smtClean="0"/>
              </a:p>
              <a:p>
                <a:pPr lvl="1"/>
                <a:r>
                  <a:rPr lang="en-US" dirty="0" smtClean="0"/>
                  <a:t>Connect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(node corresponding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-NN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sz="1800" dirty="0" smtClean="0"/>
              </a:p>
              <a:p>
                <a:pPr lvl="1"/>
                <a:r>
                  <a:rPr lang="en-US" dirty="0" smtClean="0"/>
                  <a:t>The above yields asymmetric graph, to make it symmetric we can either consider the edges un-directed, or we can enforce that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in each other’s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-NN set.</a:t>
                </a:r>
              </a:p>
              <a:p>
                <a:pPr lvl="1"/>
                <a:endParaRPr lang="en-US" sz="1600" dirty="0" smtClean="0"/>
              </a:p>
              <a:p>
                <a:pPr lvl="1"/>
                <a:r>
                  <a:rPr lang="en-US" dirty="0" smtClean="0"/>
                  <a:t>Such graph are typically weighted</a:t>
                </a:r>
              </a:p>
              <a:p>
                <a:endParaRPr lang="en-US" sz="1600" dirty="0" smtClean="0"/>
              </a:p>
              <a:p>
                <a:r>
                  <a:rPr lang="en-US" dirty="0" smtClean="0"/>
                  <a:t>The fully connected graph</a:t>
                </a:r>
              </a:p>
              <a:p>
                <a:pPr lvl="1"/>
                <a:endParaRPr lang="en-US" sz="1600" dirty="0" smtClean="0"/>
              </a:p>
              <a:p>
                <a:pPr lvl="1"/>
                <a:r>
                  <a:rPr lang="en-US" dirty="0" smtClean="0"/>
                  <a:t>We connect all point with positive similarity, each edge is weighted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. Most often Gaussian similarity function is used as weight: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3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graph of IRIS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12900"/>
            <a:ext cx="5184450" cy="494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2765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Main tool for spectral clustering are graph </a:t>
                </a:r>
                <a:r>
                  <a:rPr lang="en-US" dirty="0" err="1" smtClean="0"/>
                  <a:t>Laplacian</a:t>
                </a:r>
                <a:r>
                  <a:rPr lang="en-US" dirty="0" smtClean="0"/>
                  <a:t> matrices.</a:t>
                </a:r>
              </a:p>
              <a:p>
                <a:endParaRPr lang="en-US" sz="2300" dirty="0" smtClean="0"/>
              </a:p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as undirected, and weighted graph.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is not required to be connected.</a:t>
                </a:r>
              </a:p>
              <a:p>
                <a:endParaRPr lang="en-US" sz="2300" dirty="0" smtClean="0"/>
              </a:p>
              <a:p>
                <a:r>
                  <a:rPr lang="en-US" dirty="0" smtClean="0"/>
                  <a:t>Assume the weights are given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, weight denotes a notion of similarity. We also require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symmetric,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2600" dirty="0" smtClean="0"/>
              </a:p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and define the degree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en-US" dirty="0" smtClean="0"/>
                  <a:t> as the diagonal matrix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276599"/>
              </a:xfrm>
              <a:blipFill rotWithShape="1">
                <a:blip r:embed="rId2"/>
                <a:stretch>
                  <a:fillRect l="-593" t="-2607" b="-5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8" y="4876800"/>
            <a:ext cx="552416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61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Unnormalized</a:t>
            </a:r>
            <a:r>
              <a:rPr lang="en-US" dirty="0" smtClean="0"/>
              <a:t> Graph Laplacian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Unnormalized graph </a:t>
                </a:r>
                <a:r>
                  <a:rPr lang="en-US" dirty="0" err="1" smtClean="0"/>
                  <a:t>Laplacian</a:t>
                </a:r>
                <a:r>
                  <a:rPr lang="en-US" dirty="0" smtClean="0"/>
                  <a:t>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is 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endParaRPr lang="en-US" sz="1000" dirty="0" smtClean="0"/>
              </a:p>
              <a:p>
                <a:r>
                  <a:rPr lang="en-US" dirty="0" smtClean="0"/>
                  <a:t>Properties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80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For every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𝐿𝑐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800" b="0" i="1" dirty="0" smtClean="0">
                  <a:latin typeface="Cambria Math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is symmetric and positive semi-definite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80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The smallest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is 0, and the corresponding eigenvector is the constant one vector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800" b="0" i="1" dirty="0" smtClean="0">
                  <a:latin typeface="Cambria Math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has n non-negative, real-valued eigenvalues: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≤⋯≤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71500" indent="-514350"/>
                <a:endParaRPr lang="en-US" sz="800" dirty="0" smtClean="0"/>
              </a:p>
              <a:p>
                <a:pPr marL="571500" indent="-514350"/>
                <a:r>
                  <a:rPr lang="en-US" dirty="0" smtClean="0"/>
                  <a:t>Proofs: </a:t>
                </a:r>
              </a:p>
              <a:p>
                <a:pPr marL="971550" lvl="1" indent="-514350"/>
                <a:r>
                  <a:rPr lang="en-US" dirty="0" smtClean="0"/>
                  <a:t>For (1), see book. </a:t>
                </a:r>
              </a:p>
              <a:p>
                <a:pPr marL="971550" lvl="1" indent="-514350"/>
                <a:endParaRPr lang="en-US" sz="1100" dirty="0" smtClean="0"/>
              </a:p>
              <a:p>
                <a:pPr marL="971550" lvl="1" indent="-514350"/>
                <a:r>
                  <a:rPr lang="en-US" dirty="0" smtClean="0"/>
                  <a:t>(2) follows from 1. </a:t>
                </a:r>
              </a:p>
              <a:p>
                <a:pPr marL="971550" lvl="1" indent="-514350"/>
                <a:endParaRPr lang="en-US" sz="1100" dirty="0" smtClean="0"/>
              </a:p>
              <a:p>
                <a:pPr marL="971550" lvl="1" indent="-514350"/>
                <a:r>
                  <a:rPr lang="en-US" dirty="0" smtClean="0"/>
                  <a:t>(3) is easy, because each rows sums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971550" lvl="1" indent="-514350"/>
                <a:endParaRPr lang="en-US" sz="900" dirty="0" smtClean="0"/>
              </a:p>
              <a:p>
                <a:pPr marL="971550" lvl="1" indent="-514350"/>
                <a:r>
                  <a:rPr lang="en-US" dirty="0" smtClean="0"/>
                  <a:t>(4) is true because for symmetric positive semi-definite matrix all </a:t>
                </a:r>
                <a:r>
                  <a:rPr lang="en-US" dirty="0" err="1" smtClean="0"/>
                  <a:t>eigen</a:t>
                </a:r>
                <a:r>
                  <a:rPr lang="en-US" dirty="0" smtClean="0"/>
                  <a:t> values are real and non-negative. So, 0 must be the smallest eigenvalue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5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4066575" cy="2492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66" y="2438400"/>
            <a:ext cx="599830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More properties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dirty="0" smtClean="0"/>
                  <a:t>Unnormalized graph </a:t>
                </a:r>
                <a:r>
                  <a:rPr lang="en-US" dirty="0" err="1" smtClean="0"/>
                  <a:t>Laplacian</a:t>
                </a:r>
                <a:r>
                  <a:rPr lang="en-US" dirty="0" smtClean="0"/>
                  <a:t> does not depends on the diagonal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lvl="1"/>
                <a:endParaRPr lang="en-US" sz="1900" dirty="0" smtClean="0"/>
              </a:p>
              <a:p>
                <a:pPr lvl="1"/>
                <a:r>
                  <a:rPr lang="en-US" dirty="0" smtClean="0"/>
                  <a:t>It cancels out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endParaRPr lang="en-US" sz="1700" dirty="0" smtClean="0"/>
              </a:p>
              <a:p>
                <a:r>
                  <a:rPr lang="en-US" dirty="0" smtClean="0"/>
                  <a:t>The multiplicity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of the eigenvalue 0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equals the number of connected components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is an eigenvector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with eigenvalue 0, then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𝐿𝑐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(edge exists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), then it requires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 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has to be constant for all the vertices that are connected by a path in the graph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the graph has only one connected components,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are the same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graph with more than one connected components,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matrix is a block diagonal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Eigenvectors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is the union of the 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has an eigenvalue 0, so the number of 0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is exactly equal to the number of connected component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88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Normalized Graph </a:t>
            </a:r>
            <a:r>
              <a:rPr lang="en-US" dirty="0" err="1" smtClean="0"/>
              <a:t>Laplacian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There are two matrices which are called normalized graph </a:t>
                </a:r>
                <a:r>
                  <a:rPr lang="en-US" dirty="0" err="1" smtClean="0"/>
                  <a:t>Laplacians</a:t>
                </a:r>
                <a:r>
                  <a:rPr lang="en-US" dirty="0" smtClean="0"/>
                  <a:t>, there are normalized symmetric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normalized assymetric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sz="13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−1/2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𝐼</m:t>
                    </m:r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Δ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𝐿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Δ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endParaRPr lang="en-US" sz="11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endParaRPr lang="en-US" sz="1100" dirty="0" smtClean="0"/>
              </a:p>
              <a:p>
                <a:r>
                  <a:rPr lang="en-US" dirty="0" smtClean="0"/>
                  <a:t>Properties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√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√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≥0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10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is an eigenvalue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 smtClean="0"/>
                  <a:t> with eigenvector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is an eigenvalue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 smtClean="0"/>
                  <a:t> with eigenvector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1/2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1700" b="0" i="1" dirty="0" smtClean="0">
                  <a:latin typeface="Cambria Math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is an eigenvalue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 smtClean="0"/>
                  <a:t> with eigenvector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solves the generalized eigenvalue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150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0 is an eigenvalue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 smtClean="0"/>
                  <a:t> with eigenvector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1/2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b="1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170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0 is an eigenvalue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 smtClean="0"/>
                  <a:t> with eigenvector </a:t>
                </a:r>
                <a:r>
                  <a:rPr lang="en-US" b="1" dirty="0" smtClean="0"/>
                  <a:t>1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190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 smtClean="0"/>
                  <a:t> are PSD, and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non-negative real-valued 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110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Number of 0 eigenvalues is equal to the number of connected component in G for 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0">
                <a:blip r:embed="rId2"/>
                <a:stretch>
                  <a:fillRect l="-444" t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9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307</Words>
  <Application>Microsoft Office PowerPoint</Application>
  <PresentationFormat>On-screen Show (4:3)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Spectral and Graph Clustering</vt:lpstr>
      <vt:lpstr>Similarity Graphs</vt:lpstr>
      <vt:lpstr>Constructing similarity graph</vt:lpstr>
      <vt:lpstr>Similarity graph of IRIS dataset</vt:lpstr>
      <vt:lpstr>Background</vt:lpstr>
      <vt:lpstr>Unnormalized Graph Laplacian</vt:lpstr>
      <vt:lpstr>PowerPoint Presentation</vt:lpstr>
      <vt:lpstr>More properties of L</vt:lpstr>
      <vt:lpstr>Normalized Graph Laplacian</vt:lpstr>
      <vt:lpstr>PowerPoint Presentation</vt:lpstr>
      <vt:lpstr>Normalized Asymmetric Laplacian</vt:lpstr>
      <vt:lpstr>Clustering as graph Cut</vt:lpstr>
      <vt:lpstr>Cluster indicator vector and various cuts</vt:lpstr>
      <vt:lpstr>Ratio Cut and normalized Cut</vt:lpstr>
      <vt:lpstr>Ratio cut minimization</vt:lpstr>
      <vt:lpstr>Normalized cut minimization (using symmetric Laplacian)</vt:lpstr>
      <vt:lpstr>Spectral Clustering Pseudocode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 and Graph Clustering</dc:title>
  <dc:creator>alhasan</dc:creator>
  <cp:lastModifiedBy>Hasan, Mohammad A</cp:lastModifiedBy>
  <cp:revision>47</cp:revision>
  <dcterms:created xsi:type="dcterms:W3CDTF">2012-11-20T21:12:09Z</dcterms:created>
  <dcterms:modified xsi:type="dcterms:W3CDTF">2017-02-07T23:26:39Z</dcterms:modified>
</cp:coreProperties>
</file>