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7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53C5-64B7-45EC-8A07-AC206BF4C786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AF8-A89D-4202-99D9-4F57CE14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Supervised Learning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2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Overfitting from Regression Setting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9717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GB" dirty="0" smtClean="0"/>
                  <a:t>Regression is similar to classification except that the range of the target function (that we learn from data) is real, whereas for classification it is categorical.</a:t>
                </a:r>
              </a:p>
              <a:p>
                <a:endParaRPr lang="en-GB" sz="1300" dirty="0" smtClean="0"/>
              </a:p>
              <a:p>
                <a:r>
                  <a:rPr lang="en-GB" dirty="0" smtClean="0"/>
                  <a:t>Consider a regression problem </a:t>
                </a:r>
              </a:p>
              <a:p>
                <a:pPr lvl="1"/>
                <a:endParaRPr lang="en-GB" sz="1500" dirty="0" smtClean="0"/>
              </a:p>
              <a:p>
                <a:pPr lvl="1"/>
                <a:r>
                  <a:rPr lang="en-GB" dirty="0" smtClean="0"/>
                  <a:t>Training </a:t>
                </a:r>
                <a:r>
                  <a:rPr lang="en-GB" dirty="0"/>
                  <a:t>set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1-D observations: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together with corresponding real-valued targets,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/>
                <a:endParaRPr lang="en-GB" sz="1400" dirty="0"/>
              </a:p>
              <a:p>
                <a:pPr lvl="1"/>
                <a:r>
                  <a:rPr lang="en-GB" dirty="0" smtClean="0"/>
                  <a:t>We like to learn a function so that for a future input value of x, we can predict the corresponding t value </a:t>
                </a:r>
              </a:p>
              <a:p>
                <a:pPr lvl="1"/>
                <a:endParaRPr lang="en-GB" sz="1500" dirty="0" smtClean="0"/>
              </a:p>
              <a:p>
                <a:r>
                  <a:rPr lang="en-GB" dirty="0" smtClean="0"/>
                  <a:t>Say, we have the  following dataset: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971799"/>
              </a:xfrm>
              <a:blipFill rotWithShape="0">
                <a:blip r:embed="rId2"/>
                <a:stretch>
                  <a:fillRect l="-667" t="-3080" r="-74" b="-3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47911"/>
                  </p:ext>
                </p:extLst>
              </p:nvPr>
            </p:nvGraphicFramePr>
            <p:xfrm>
              <a:off x="1295400" y="5105400"/>
              <a:ext cx="739139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3/9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4/9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5/9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6/9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7/9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8/9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9/9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0.91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1.07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-0.91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-0.56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47911"/>
                  </p:ext>
                </p:extLst>
              </p:nvPr>
            </p:nvGraphicFramePr>
            <p:xfrm>
              <a:off x="1295400" y="5105400"/>
              <a:ext cx="739139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  <a:gridCol w="67194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9" t="-8065" r="-100727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3/9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4/9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5/9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6/9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7/9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8/9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9/9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9" t="-109836" r="-100727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0.91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1.07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0.07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-0.91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-0.56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074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Regression using polynomial curve</a:t>
            </a:r>
            <a:endParaRPr lang="en-US" dirty="0"/>
          </a:p>
        </p:txBody>
      </p:sp>
      <p:pic>
        <p:nvPicPr>
          <p:cNvPr id="4" name="Content Placeholder 7" descr="Figure1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2872152" cy="213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5200" y="1524000"/>
                <a:ext cx="5334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The training data in previous slide was generated as below:</a:t>
                </a: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9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The green plot is the true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20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7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Training data points are uniformly spaced between 0 and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The target values are obtained by first computing the value of sine function and then adding a small Gaussian noise with 0 mean.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524000"/>
                <a:ext cx="5334000" cy="3170099"/>
              </a:xfrm>
              <a:prstGeom prst="rect">
                <a:avLst/>
              </a:prstGeom>
              <a:blipFill rotWithShape="0">
                <a:blip r:embed="rId3"/>
                <a:stretch>
                  <a:fillRect l="-1029" t="-962" r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4495800"/>
                <a:ext cx="7579519" cy="1179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Goal: Fit the data using a polynomial function of the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7579519" cy="1179554"/>
              </a:xfrm>
              <a:prstGeom prst="rect">
                <a:avLst/>
              </a:prstGeom>
              <a:blipFill rotWithShape="0">
                <a:blip r:embed="rId4"/>
                <a:stretch>
                  <a:fillRect l="-644" t="-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1000" y="5715000"/>
            <a:ext cx="864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 is linear with respect to the parameter </a:t>
            </a:r>
            <a:r>
              <a:rPr lang="en-GB" b="1" dirty="0" smtClean="0"/>
              <a:t>w</a:t>
            </a:r>
            <a:r>
              <a:rPr lang="en-GB" dirty="0" smtClean="0"/>
              <a:t>, so this is a linear model. In other words, our hypothesis set contains all linear functions. There is </a:t>
            </a:r>
            <a:r>
              <a:rPr lang="en-GB" b="1" dirty="0" smtClean="0"/>
              <a:t>only one hyper-parameter (M),</a:t>
            </a:r>
            <a:r>
              <a:rPr lang="en-GB" dirty="0" smtClean="0"/>
              <a:t> which defines model complexity. </a:t>
            </a:r>
            <a:r>
              <a:rPr lang="en-GB" b="1" dirty="0" smtClean="0"/>
              <a:t>w </a:t>
            </a:r>
            <a:r>
              <a:rPr lang="en-GB" dirty="0" smtClean="0"/>
              <a:t>is the tuning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8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Regression using polynomial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11045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GB" dirty="0" smtClean="0"/>
                  <a:t>For the case of regression, our objective is minimize the sum of the squares of the errors between the predictions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the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110456"/>
              </a:xfrm>
              <a:blipFill rotWithShape="0">
                <a:blip r:embed="rId2"/>
                <a:stretch>
                  <a:fillRect l="-850" t="-8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Figure1.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188497"/>
            <a:ext cx="2952640" cy="2226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0" y="3045293"/>
                <a:ext cx="4419600" cy="3050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Sum-of-square error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GB" sz="2000" dirty="0" smtClean="0"/>
              </a:p>
              <a:p>
                <a:r>
                  <a:rPr lang="en-GB" sz="2000" dirty="0" smtClean="0"/>
                  <a:t>(red line is predicted function, and blue dots are data points, the green line represents the error term)</a:t>
                </a:r>
                <a:endParaRPr lang="en-US" sz="2000" dirty="0" smtClean="0"/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45293"/>
                <a:ext cx="4419600" cy="3050707"/>
              </a:xfrm>
              <a:prstGeom prst="rect">
                <a:avLst/>
              </a:prstGeom>
              <a:blipFill rotWithShape="0">
                <a:blip r:embed="rId4"/>
                <a:stretch>
                  <a:fillRect l="-1379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1544" y="5772150"/>
                <a:ext cx="7458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The model is characterized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 smtClean="0"/>
                  <a:t>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How do we choose the hypothesis set, i.e., what is the value of  M?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44" y="5772150"/>
                <a:ext cx="7458075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6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29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GB" dirty="0" smtClean="0"/>
              <a:t>Some fits </a:t>
            </a:r>
            <a:r>
              <a:rPr lang="en-GB" smtClean="0"/>
              <a:t>to the data</a:t>
            </a:r>
            <a:endParaRPr lang="en-US"/>
          </a:p>
        </p:txBody>
      </p:sp>
      <p:pic>
        <p:nvPicPr>
          <p:cNvPr id="4" name="Content Placeholder 3" descr="Figure1.4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168" y="1219200"/>
            <a:ext cx="3222057" cy="2393528"/>
          </a:xfrm>
        </p:spPr>
      </p:pic>
      <p:pic>
        <p:nvPicPr>
          <p:cNvPr id="5" name="Content Placeholder 3" descr="Figure1.4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9200"/>
            <a:ext cx="3086100" cy="2292531"/>
          </a:xfrm>
          <a:prstGeom prst="rect">
            <a:avLst/>
          </a:prstGeom>
        </p:spPr>
      </p:pic>
      <p:pic>
        <p:nvPicPr>
          <p:cNvPr id="6" name="Content Placeholder 3" descr="Figure1.4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67" y="3707380"/>
            <a:ext cx="3122045" cy="2319233"/>
          </a:xfrm>
          <a:prstGeom prst="rect">
            <a:avLst/>
          </a:prstGeom>
        </p:spPr>
      </p:pic>
      <p:pic>
        <p:nvPicPr>
          <p:cNvPr id="7" name="Content Placeholder 3" descr="Figure1.4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609" y="3707380"/>
            <a:ext cx="3089785" cy="2295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6096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Green line is the original sine curve, blue dots are training data, and red line is the predicted polynomial function for different degree (M) of polynomials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5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 smtClean="0"/>
                  <a:t>As we increase the M value, the prediction function becomes more and more complex.</a:t>
                </a:r>
              </a:p>
              <a:p>
                <a:pPr lvl="1"/>
                <a:endParaRPr lang="en-GB" sz="1100" dirty="0" smtClean="0"/>
              </a:p>
              <a:p>
                <a:pPr lvl="1"/>
                <a:r>
                  <a:rPr lang="en-GB" dirty="0" smtClean="0"/>
                  <a:t>It is obvious because a higher degree polynomial have more degree of freedom </a:t>
                </a:r>
              </a:p>
              <a:p>
                <a:endParaRPr lang="en-GB" sz="1100" dirty="0" smtClean="0"/>
              </a:p>
              <a:p>
                <a:r>
                  <a:rPr lang="en-GB" dirty="0" smtClean="0"/>
                  <a:t>With increasing M, our prediction becomes closer to M</a:t>
                </a:r>
              </a:p>
              <a:p>
                <a:pPr lvl="1"/>
                <a:endParaRPr lang="en-GB" sz="1100" dirty="0" smtClean="0"/>
              </a:p>
              <a:p>
                <a:pPr lvl="1"/>
                <a:r>
                  <a:rPr lang="en-GB" dirty="0" smtClean="0"/>
                  <a:t>This is so because we are learning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 smtClean="0"/>
                  <a:t> such that sum-of-square error is minimized</a:t>
                </a:r>
              </a:p>
              <a:p>
                <a:pPr lvl="1"/>
                <a:endParaRPr lang="en-GB" sz="1000" dirty="0" smtClean="0"/>
              </a:p>
              <a:p>
                <a:pPr lvl="1"/>
                <a:r>
                  <a:rPr lang="en-GB" dirty="0" smtClean="0"/>
                  <a:t>With M=9, we get a perfect fit! (0 training error). This is not surprising, because 9 degree polynomial can fit ten data points exactly (just like, 1 degree polynomial which is a line fits two data points exactly).</a:t>
                </a:r>
              </a:p>
              <a:p>
                <a:endParaRPr lang="en-GB" sz="1000" dirty="0" smtClean="0"/>
              </a:p>
              <a:p>
                <a:r>
                  <a:rPr lang="en-GB" dirty="0" smtClean="0"/>
                  <a:t>Great then, should we go with M=9?</a:t>
                </a:r>
              </a:p>
              <a:p>
                <a:pPr lvl="1"/>
                <a:endParaRPr lang="en-GB" sz="1300" dirty="0" smtClean="0"/>
              </a:p>
              <a:p>
                <a:pPr lvl="1"/>
                <a:r>
                  <a:rPr lang="en-GB" dirty="0" smtClean="0"/>
                  <a:t>Remember that our objective is to do well with unseen data</a:t>
                </a:r>
              </a:p>
              <a:p>
                <a:pPr lvl="1"/>
                <a:endParaRPr lang="en-GB" sz="1500" dirty="0"/>
              </a:p>
              <a:p>
                <a:pPr lvl="1"/>
                <a:r>
                  <a:rPr lang="en-GB" dirty="0" smtClean="0"/>
                  <a:t>Let’s see how are we doing with unseen data for various value of M.</a:t>
                </a:r>
              </a:p>
              <a:p>
                <a:pPr marL="0" indent="0">
                  <a:buNone/>
                </a:pPr>
                <a:r>
                  <a:rPr lang="en-GB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202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21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Overfitting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Let’s build a test set containing 100 new data points generated using the same procedure that was used to generate the training data.</a:t>
            </a:r>
            <a:endParaRPr lang="en-US" dirty="0"/>
          </a:p>
        </p:txBody>
      </p:sp>
      <p:pic>
        <p:nvPicPr>
          <p:cNvPr id="4" name="Content Placeholder 3" descr="Figure1.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24495"/>
            <a:ext cx="3181350" cy="2321426"/>
          </a:xfrm>
          <a:prstGeom prst="rect">
            <a:avLst/>
          </a:prstGeom>
        </p:spPr>
      </p:pic>
      <p:pic>
        <p:nvPicPr>
          <p:cNvPr id="5" name="Content Placeholder 3" descr="Figure1.4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93007"/>
            <a:ext cx="2771775" cy="2059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00675"/>
            <a:ext cx="72937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M=9, the training error is zero (see right figure above). 10 equations, and 10 unknowns; can be solved exactly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But, the test error is very large,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6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Overfitting (cont.)</a:t>
            </a:r>
            <a:endParaRPr lang="en-US"/>
          </a:p>
        </p:txBody>
      </p:sp>
      <p:pic>
        <p:nvPicPr>
          <p:cNvPr id="4" name="Picture 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46197" y="1524000"/>
            <a:ext cx="3532909" cy="2226657"/>
          </a:xfrm>
          <a:prstGeom prst="rect">
            <a:avLst/>
          </a:prstGeom>
          <a:noFill/>
          <a:ln/>
          <a:effectLst/>
        </p:spPr>
      </p:pic>
      <p:pic>
        <p:nvPicPr>
          <p:cNvPr id="5" name="Content Placeholder 3" descr="Figure1.4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113" y="1600200"/>
            <a:ext cx="2771775" cy="20590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197" y="3886200"/>
            <a:ext cx="770810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 M increases, the magnitude of coefficients gets larger (which makes the wiggly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M=9, the coefficient have become finely tuned to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Between data points, the function exhibits large oscillation (why?)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Flexible polynomial with large M value is tuned to the random noise on the target value. This is called overfitting, which we do not want. So, user need to choose the right M using his domain knowledge, in this case a 3 degree polynomial may be sufficient.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8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General Setup of supervised learning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Input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a target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(unknown)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an output,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endParaRPr lang="en-US" sz="1000" dirty="0" smtClean="0"/>
              </a:p>
              <a:p>
                <a:r>
                  <a:rPr lang="en-US" dirty="0" smtClean="0"/>
                  <a:t>Given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A set of examples, called the training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where the training dataset is created by the target function,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sz="800" dirty="0" smtClean="0"/>
              </a:p>
              <a:p>
                <a:r>
                  <a:rPr lang="en-US" dirty="0" smtClean="0"/>
                  <a:t>Goal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Learn the unknown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to apply on </a:t>
                </a:r>
                <a:r>
                  <a:rPr lang="en-US" b="1" dirty="0" smtClean="0"/>
                  <a:t>unseen</a:t>
                </a:r>
                <a:r>
                  <a:rPr lang="en-US" dirty="0" smtClean="0"/>
                  <a:t> examples </a:t>
                </a:r>
              </a:p>
              <a:p>
                <a:pPr lvl="1"/>
                <a:endParaRPr lang="en-US" sz="1100" dirty="0" smtClean="0"/>
              </a:p>
              <a:p>
                <a:pPr lvl="1"/>
                <a:r>
                  <a:rPr lang="en-US" dirty="0" smtClean="0"/>
                  <a:t>A simple performance metric is classification </a:t>
                </a:r>
                <a:r>
                  <a:rPr lang="en-US" dirty="0" smtClean="0"/>
                  <a:t>accuracy or square error, </a:t>
                </a:r>
                <a:r>
                  <a:rPr lang="en-US" dirty="0" smtClean="0"/>
                  <a:t>which is simply the percentage of unknown samples that are predicted correctly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2291" r="-1259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75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91439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Consider,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is a boolean vector of size 3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a XOR function </a:t>
                </a:r>
              </a:p>
              <a:p>
                <a:r>
                  <a:rPr lang="en-US" dirty="0" smtClean="0"/>
                  <a:t>The following dataset is given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914399"/>
              </a:xfrm>
              <a:blipFill rotWithShape="1">
                <a:blip r:embed="rId2"/>
                <a:stretch>
                  <a:fillRect l="-815" t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05739"/>
                  </p:ext>
                </p:extLst>
              </p:nvPr>
            </p:nvGraphicFramePr>
            <p:xfrm>
              <a:off x="2362200" y="2209800"/>
              <a:ext cx="4571365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0165"/>
                    <a:gridCol w="406400"/>
                    <a:gridCol w="711200"/>
                    <a:gridCol w="711200"/>
                    <a:gridCol w="812800"/>
                    <a:gridCol w="609600"/>
                  </a:tblGrid>
                  <a:tr h="228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(0, 0, 0)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(0, 0, 1)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(0, 1, 0)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</a:t>
                          </a:r>
                          <a:r>
                            <a:rPr lang="en-US" sz="1200" baseline="0" dirty="0" smtClean="0"/>
                            <a:t> 1, 1)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(1, 0, 0)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(1, 0, 1)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(1, 1, 0)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(1, 1, 1)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3/4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05739"/>
                  </p:ext>
                </p:extLst>
              </p:nvPr>
            </p:nvGraphicFramePr>
            <p:xfrm>
              <a:off x="2362200" y="2209800"/>
              <a:ext cx="4571365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0165"/>
                    <a:gridCol w="406400"/>
                    <a:gridCol w="711200"/>
                    <a:gridCol w="711200"/>
                    <a:gridCol w="812800"/>
                    <a:gridCol w="6096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461" t="-8333" r="-247926" b="-9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25373" t="-8333" r="-702985" b="-9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(0, 0, 0)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(0, 0, 1)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(0, 1, 0)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</a:t>
                          </a:r>
                          <a:r>
                            <a:rPr lang="en-US" sz="1200" baseline="0" dirty="0" smtClean="0"/>
                            <a:t> 1, 1)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(1, 0, 0)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(1, 0, 1)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(1, 1, 0)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(1, 1, 1)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461" t="-810000" r="-24792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3/4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461" t="-910000" r="-24792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/>
          <p:cNvCxnSpPr/>
          <p:nvPr/>
        </p:nvCxnSpPr>
        <p:spPr>
          <a:xfrm>
            <a:off x="1828800" y="4800600"/>
            <a:ext cx="54102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7086600" y="2590800"/>
            <a:ext cx="731520" cy="1066800"/>
          </a:xfrm>
          <a:prstGeom prst="rightBrace">
            <a:avLst>
              <a:gd name="adj1" fmla="val 8333"/>
              <a:gd name="adj2" fmla="val 508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01000" y="28956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Training data</a:t>
            </a:r>
            <a:endParaRPr lang="en-US" sz="1400" dirty="0"/>
          </a:p>
        </p:txBody>
      </p:sp>
      <p:sp>
        <p:nvSpPr>
          <p:cNvPr id="9" name="Right Brace 8"/>
          <p:cNvSpPr/>
          <p:nvPr/>
        </p:nvSpPr>
        <p:spPr>
          <a:xfrm>
            <a:off x="7086600" y="3733800"/>
            <a:ext cx="731520" cy="1066800"/>
          </a:xfrm>
          <a:prstGeom prst="rightBrace">
            <a:avLst>
              <a:gd name="adj1" fmla="val 8333"/>
              <a:gd name="adj2" fmla="val 508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1000" y="3962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data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52500" y="6031032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“Or”</a:t>
            </a:r>
            <a:r>
              <a:rPr lang="en-GB" dirty="0" smtClean="0"/>
              <a:t> function has the smallest error in training, but “</a:t>
            </a:r>
            <a:r>
              <a:rPr lang="en-GB" b="1" dirty="0" smtClean="0"/>
              <a:t>and”</a:t>
            </a:r>
            <a:r>
              <a:rPr lang="en-GB" dirty="0" smtClean="0"/>
              <a:t> function has the smallest error in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6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would we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Steps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Choose a set of functions (called hypothesis set) that we think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might be. In this case we have chosen </a:t>
                </a:r>
                <a:r>
                  <a:rPr lang="en-US" dirty="0" smtClean="0"/>
                  <a:t>“and”, “or”, “</a:t>
                </a:r>
                <a:r>
                  <a:rPr lang="en-US" dirty="0" err="1" smtClean="0"/>
                  <a:t>nand</a:t>
                </a:r>
                <a:r>
                  <a:rPr lang="en-US" dirty="0" smtClean="0"/>
                  <a:t>”, </a:t>
                </a:r>
                <a:r>
                  <a:rPr lang="en-US" dirty="0" smtClean="0"/>
                  <a:t>and </a:t>
                </a:r>
                <a:r>
                  <a:rPr lang="en-US" dirty="0" smtClean="0"/>
                  <a:t>“nor”. </a:t>
                </a:r>
                <a:r>
                  <a:rPr lang="en-US" dirty="0" smtClean="0"/>
                  <a:t>How many possible functions are there?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Compute the training error.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Pick the function that minimizes the training error. In this case it is the “or” function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r>
                  <a:rPr lang="en-US" dirty="0" smtClean="0"/>
                  <a:t>Issues 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How to choose a hypothesis set?. Too small set, or too large set?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How to pick one of the functions in the learning model? Is it enough just to choose based on the error in the training set?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Generalization is also important, because in reality, we want the test error to be small. When can we guaranty that the generalization error is small?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0">
                <a:blip r:embed="rId3"/>
                <a:stretch>
                  <a:fillRect l="-815" t="-2231" r="-741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7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hypothesis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76200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Let’s consider all the functions that yield a zero training error</a:t>
            </a:r>
          </a:p>
          <a:p>
            <a:endParaRPr lang="en-US" sz="1600" dirty="0" smtClean="0"/>
          </a:p>
          <a:p>
            <a:r>
              <a:rPr lang="en-US" dirty="0" smtClean="0"/>
              <a:t>We will choose one of the function randomly among all of those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048449"/>
                  </p:ext>
                </p:extLst>
              </p:nvPr>
            </p:nvGraphicFramePr>
            <p:xfrm>
              <a:off x="22935" y="2362200"/>
              <a:ext cx="8833262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744"/>
                    <a:gridCol w="262121"/>
                    <a:gridCol w="404183"/>
                    <a:gridCol w="455108"/>
                    <a:gridCol w="458024"/>
                    <a:gridCol w="458024"/>
                    <a:gridCol w="458024"/>
                    <a:gridCol w="458024"/>
                    <a:gridCol w="458024"/>
                    <a:gridCol w="332844"/>
                    <a:gridCol w="458024"/>
                    <a:gridCol w="549874"/>
                    <a:gridCol w="549874"/>
                    <a:gridCol w="549874"/>
                    <a:gridCol w="549874"/>
                    <a:gridCol w="549874"/>
                    <a:gridCol w="549874"/>
                    <a:gridCol w="549874"/>
                  </a:tblGrid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𝒊𝒏𝒑𝒖𝒕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dirty="0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(0, 0, 0)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0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(0, 0, 1)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1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(0, 1, 0)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1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</a:t>
                          </a:r>
                          <a:r>
                            <a:rPr lang="en-US" sz="1200" baseline="0" dirty="0" smtClean="0"/>
                            <a:t> 1, 1)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0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(1, 0, 0)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(1, 0, 1)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(1, 1, 0)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(1, 1, 1)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7048449"/>
                  </p:ext>
                </p:extLst>
              </p:nvPr>
            </p:nvGraphicFramePr>
            <p:xfrm>
              <a:off x="22935" y="2362200"/>
              <a:ext cx="8833262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744"/>
                    <a:gridCol w="262121"/>
                    <a:gridCol w="404183"/>
                    <a:gridCol w="455108"/>
                    <a:gridCol w="458024"/>
                    <a:gridCol w="458024"/>
                    <a:gridCol w="458024"/>
                    <a:gridCol w="458024"/>
                    <a:gridCol w="458024"/>
                    <a:gridCol w="332844"/>
                    <a:gridCol w="458024"/>
                    <a:gridCol w="549874"/>
                    <a:gridCol w="549874"/>
                    <a:gridCol w="549874"/>
                    <a:gridCol w="549874"/>
                    <a:gridCol w="549874"/>
                    <a:gridCol w="549874"/>
                    <a:gridCol w="549874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781" t="-1667" r="-1032031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000" t="-1667" r="-2972093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6716" t="-1667" r="-1807463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22973" t="-1667" r="-1536486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17333" t="-1667" r="-1416000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7333" t="-1667" r="-1316000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09211" t="-1667" r="-1198684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18667" t="-1667" r="-1114667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18667" t="-1667" r="-1014667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75926" t="-1667" r="-1309259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77632" t="-1667" r="-830263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10000" t="-1667" r="-601111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000" t="-1667" r="-501111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110000" t="-1667" r="-401111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10000" t="-1667" r="-301111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95604" t="-1667" r="-197802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11111" t="-1667" r="-100000" b="-6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511111" t="-1667" b="-61166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(0, 0, 0)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0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(0, 0, 1)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1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(0, 1, 0)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1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</a:t>
                          </a:r>
                          <a:r>
                            <a:rPr lang="en-US" sz="1200" baseline="0" dirty="0" smtClean="0"/>
                            <a:t> 1, 1)</a:t>
                          </a:r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0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(1, 0, 0)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(1, 0, 1)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(1, 1, 0)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(1, 1, 1)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181600"/>
            <a:ext cx="5791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happens to the training error now?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Say (1, 0, 0) is the input. What is the likelihood that we make it right?</a:t>
            </a:r>
          </a:p>
          <a:p>
            <a:pPr lvl="1"/>
            <a:endParaRPr lang="en-US" sz="1700" dirty="0" smtClean="0"/>
          </a:p>
          <a:p>
            <a:pPr lvl="1"/>
            <a:r>
              <a:rPr lang="en-US" dirty="0" smtClean="0"/>
              <a:t>Our chance of success is only half!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The problem now is that, our </a:t>
            </a:r>
            <a:r>
              <a:rPr lang="en-US" i="1" dirty="0" smtClean="0"/>
              <a:t>hypothesis set</a:t>
            </a:r>
            <a:r>
              <a:rPr lang="en-US" dirty="0" smtClean="0"/>
              <a:t> is too large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00800" y="5181600"/>
                <a:ext cx="2362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solution is that we need to make assumption about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81600"/>
                <a:ext cx="23622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2062" t="-2538" r="-1031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37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of earlier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 Free Lunch Theorem: </a:t>
            </a:r>
          </a:p>
          <a:p>
            <a:endParaRPr lang="en-US" sz="1000" dirty="0" smtClean="0"/>
          </a:p>
          <a:p>
            <a:pPr lvl="1"/>
            <a:r>
              <a:rPr lang="en-US" dirty="0" smtClean="0"/>
              <a:t>In order to learn from data so that we can do well in unseen example, we need to make assumption about the data to connect data to unseen example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Such assumption will keep our hypothesis set small</a:t>
            </a:r>
          </a:p>
          <a:p>
            <a:pPr lvl="1"/>
            <a:endParaRPr lang="en-US" sz="1100" dirty="0" smtClean="0"/>
          </a:p>
          <a:p>
            <a:pPr lvl="1"/>
            <a:r>
              <a:rPr lang="en-US" dirty="0" smtClean="0"/>
              <a:t>The learning model will </a:t>
            </a:r>
            <a:r>
              <a:rPr lang="en-US" dirty="0" smtClean="0"/>
              <a:t>generalize</a:t>
            </a:r>
            <a:r>
              <a:rPr lang="en-US" dirty="0" smtClean="0"/>
              <a:t>, so that it does well in the unseen samples</a:t>
            </a:r>
          </a:p>
          <a:p>
            <a:endParaRPr lang="en-US" sz="1100" dirty="0" smtClean="0"/>
          </a:p>
          <a:p>
            <a:r>
              <a:rPr lang="en-US" dirty="0" smtClean="0"/>
              <a:t>For any learning model, There are two kinds of parameters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that control the complexity of the model. We can call them hyper-parameters</a:t>
            </a:r>
          </a:p>
          <a:p>
            <a:pPr lvl="1"/>
            <a:endParaRPr lang="en-US" sz="800" dirty="0"/>
          </a:p>
          <a:p>
            <a:pPr lvl="1"/>
            <a:r>
              <a:rPr lang="en-US" dirty="0" smtClean="0"/>
              <a:t>For an abstract model with a given complexity, another set of parameters (tuning parameters) simply chose the numerical weights that defines the concrete learning model for the given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7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Classification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0" dirty="0" smtClean="0"/>
                  <a:t>There exists a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endParaRPr lang="en-US" sz="1300" dirty="0" smtClean="0"/>
              </a:p>
              <a:p>
                <a:r>
                  <a:rPr lang="en-US" dirty="0" smtClean="0"/>
                  <a:t>The process is represented implicitly by a data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random noise component that can be considered to be uniformly distributed.</a:t>
                </a:r>
              </a:p>
              <a:p>
                <a:pPr lvl="1"/>
                <a:endParaRPr lang="en-US" sz="1300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 smtClean="0"/>
                  <a:t>binary classification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∈{−1, +1}</m:t>
                    </m:r>
                  </m:oMath>
                </a14:m>
                <a:r>
                  <a:rPr lang="en-US" dirty="0" smtClean="0"/>
                  <a:t>, and the noise is flip noise, which flip the class with some noise probability</a:t>
                </a:r>
              </a:p>
              <a:p>
                <a:endParaRPr lang="en-US" sz="1300" dirty="0" smtClean="0"/>
              </a:p>
              <a:p>
                <a:r>
                  <a:rPr lang="en-US" dirty="0" smtClean="0"/>
                  <a:t>Learning model is simply a collection of hypothesis functions chosen to find the correct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300" dirty="0" smtClean="0"/>
              </a:p>
              <a:p>
                <a:r>
                  <a:rPr lang="en-US" dirty="0" smtClean="0"/>
                  <a:t>Training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on the training set</a:t>
                </a:r>
              </a:p>
              <a:p>
                <a:endParaRPr lang="en-US" sz="1100" dirty="0" smtClean="0"/>
              </a:p>
              <a:p>
                <a:r>
                  <a:rPr lang="en-US" dirty="0" smtClean="0"/>
                  <a:t>Test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,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is a probability distribution function from which the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are being selected.</a:t>
                </a:r>
              </a:p>
              <a:p>
                <a:endParaRPr lang="en-US" sz="1000" dirty="0" smtClean="0"/>
              </a:p>
              <a:p>
                <a:r>
                  <a:rPr lang="en-US" dirty="0" smtClean="0"/>
                  <a:t>A supervised classification algorithm,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, finds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to 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0">
                <a:blip r:embed="rId2"/>
                <a:stretch>
                  <a:fillRect l="-667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2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Generalization and hypothesis 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good learning model has two properties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should be possible on any data set to guaranty a 0 training error. This is called universal approximation requirement</a:t>
            </a:r>
          </a:p>
          <a:p>
            <a:pPr lvl="1"/>
            <a:endParaRPr lang="en-US" sz="2100" dirty="0" smtClean="0"/>
          </a:p>
          <a:p>
            <a:pPr lvl="1"/>
            <a:r>
              <a:rPr lang="en-US" dirty="0" smtClean="0"/>
              <a:t>It has a  computationally efficient learning algorithm that can select the tuning parameters in a reasonable amount of time</a:t>
            </a:r>
          </a:p>
          <a:p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i="1" dirty="0" smtClean="0"/>
              <a:t>guarantying</a:t>
            </a:r>
            <a:r>
              <a:rPr lang="en-US" dirty="0" smtClean="0"/>
              <a:t> zero training error on </a:t>
            </a:r>
            <a:r>
              <a:rPr lang="en-US" i="1" dirty="0" smtClean="0"/>
              <a:t>any</a:t>
            </a:r>
            <a:r>
              <a:rPr lang="en-US" dirty="0" smtClean="0"/>
              <a:t> data is dangerous, however having zero training error is fine</a:t>
            </a:r>
          </a:p>
          <a:p>
            <a:pPr lvl="1"/>
            <a:endParaRPr lang="en-US" sz="1300" dirty="0" smtClean="0"/>
          </a:p>
          <a:p>
            <a:pPr lvl="1"/>
            <a:r>
              <a:rPr lang="en-US" dirty="0" smtClean="0"/>
              <a:t>Guarantying requires having a function that fit the dataset exactly, which means that you have included all possible functions in your hypothesis set.</a:t>
            </a:r>
          </a:p>
        </p:txBody>
      </p:sp>
    </p:spTree>
    <p:extLst>
      <p:ext uri="{BB962C8B-B14F-4D97-AF65-F5344CB8AC3E}">
        <p14:creationId xmlns:p14="http://schemas.microsoft.com/office/powerpoint/2010/main" val="68086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Training error = Bias Error + Variance Error + noise</a:t>
            </a:r>
          </a:p>
          <a:p>
            <a:endParaRPr lang="en-US" sz="1100" dirty="0" smtClean="0"/>
          </a:p>
          <a:p>
            <a:r>
              <a:rPr lang="en-US" dirty="0" smtClean="0"/>
              <a:t>Bias describes the systematic mismatch between our learning model and the process that generates the data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Too simple model have high bias (under-fitting)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By considering more complex model bias can be decreased</a:t>
            </a:r>
          </a:p>
          <a:p>
            <a:endParaRPr lang="en-US" sz="1100" dirty="0"/>
          </a:p>
          <a:p>
            <a:r>
              <a:rPr lang="en-US" dirty="0" smtClean="0"/>
              <a:t>Variance defines the sensitivity of a learning model to the particular choice of data set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Complex models are more sensitive to the choice of datasets, thus complex models have higher variance</a:t>
            </a:r>
          </a:p>
          <a:p>
            <a:endParaRPr lang="en-US" sz="1000" dirty="0" smtClean="0"/>
          </a:p>
          <a:p>
            <a:r>
              <a:rPr lang="en-US" dirty="0" smtClean="0"/>
              <a:t>Bias-Variance tradeoff is the phenomenon of trading one for other as we move from simpler to complex learning model and vice-versa.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To find the optimal point, we “regularize” our 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72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begin{tabular}{l|rrrr}&#10;&amp; $M = 0$ &amp; $M = 1$ &amp; $M = 3$ &amp; $M = 9$ \\ \hline &#10;$w_{ 0}^{\star}$ &amp;        0.19  &amp;       0.82  &amp;       0.31  &amp;       0.35 \\&#10;$w_{ 1}^{\star}$ &amp;    &amp;      -1.27  &amp;       7.99  &amp;     232.37 \\&#10;$w_{ 2}^{\star}$ &amp;    &amp;   &amp;     -25.43  &amp;   -5321.83 \\&#10;$w_{ 3}^{\star}$ &amp;    &amp;   &amp;      17.37  &amp;   48568.31 \\&#10;$w_{ 4}^{\star}$ &amp;    &amp;   &amp;   &amp; -231639.30 \\&#10;$w_{ 5}^{\star}$ &amp;    &amp;   &amp;   &amp;  640042.26 \\&#10;$w_{ 6}^{\star}$ &amp;    &amp;   &amp;   &amp; -1061800.52 \\&#10;$w_{ 7}^{\star}$ &amp;    &amp;   &amp;   &amp; 1042400.18 \\&#10;$w_{ 8}^{\star}$ &amp;    &amp;   &amp;   &amp; -557682.99 \\&#10;$w_{ 9}^{\star}$ &amp;    &amp;   &amp;   &amp;  125201.43 \\&#10;\end{tabular}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211"/>
  <p:tag name="PICTUREFILESIZE" val="275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1512</Words>
  <Application>Microsoft Office PowerPoint</Application>
  <PresentationFormat>On-screen Show (4:3)</PresentationFormat>
  <Paragraphs>418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Supervised Learning Theory</vt:lpstr>
      <vt:lpstr>Introduction</vt:lpstr>
      <vt:lpstr>A simple example</vt:lpstr>
      <vt:lpstr>How would we learn f?</vt:lpstr>
      <vt:lpstr>Expanding the hypothesis set</vt:lpstr>
      <vt:lpstr>Summarization of earlier slides</vt:lpstr>
      <vt:lpstr>Supervised Classification</vt:lpstr>
      <vt:lpstr>Generalization and hypothesis set selection</vt:lpstr>
      <vt:lpstr>Bias-Variance tradeoff</vt:lpstr>
      <vt:lpstr>Overfitting from Regression Setting</vt:lpstr>
      <vt:lpstr>Regression using polynomial curve</vt:lpstr>
      <vt:lpstr>Regression using polynomial curve</vt:lpstr>
      <vt:lpstr>Some fits to the data</vt:lpstr>
      <vt:lpstr>Observations</vt:lpstr>
      <vt:lpstr>Overfitting</vt:lpstr>
      <vt:lpstr>Overfitting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alhasan</dc:creator>
  <cp:lastModifiedBy>Mohammad Hasan</cp:lastModifiedBy>
  <cp:revision>51</cp:revision>
  <dcterms:created xsi:type="dcterms:W3CDTF">2012-09-25T19:16:44Z</dcterms:created>
  <dcterms:modified xsi:type="dcterms:W3CDTF">2017-02-22T12:53:07Z</dcterms:modified>
</cp:coreProperties>
</file>