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1" r:id="rId7"/>
    <p:sldId id="260" r:id="rId8"/>
    <p:sldId id="263" r:id="rId9"/>
    <p:sldId id="264" r:id="rId10"/>
    <p:sldId id="265" r:id="rId11"/>
    <p:sldId id="266" r:id="rId12"/>
    <p:sldId id="267" r:id="rId13"/>
    <p:sldId id="268" r:id="rId14"/>
    <p:sldId id="269" r:id="rId15"/>
    <p:sldId id="270" r:id="rId16"/>
    <p:sldId id="271" r:id="rId17"/>
    <p:sldId id="272" r:id="rId18"/>
    <p:sldId id="282" r:id="rId19"/>
    <p:sldId id="283" r:id="rId20"/>
    <p:sldId id="273" r:id="rId21"/>
    <p:sldId id="274" r:id="rId22"/>
    <p:sldId id="275" r:id="rId23"/>
    <p:sldId id="276" r:id="rId24"/>
    <p:sldId id="279" r:id="rId25"/>
    <p:sldId id="277" r:id="rId26"/>
    <p:sldId id="278"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5" d="100"/>
          <a:sy n="125" d="100"/>
        </p:scale>
        <p:origin x="119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1CD1C9A-B14B-45E2-96E8-77F08D0AB02F}"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8E216-4AAE-46DF-842E-0CCCEBE27DEF}" type="slidenum">
              <a:rPr lang="en-US" smtClean="0"/>
              <a:t>‹#›</a:t>
            </a:fld>
            <a:endParaRPr lang="en-US"/>
          </a:p>
        </p:txBody>
      </p:sp>
    </p:spTree>
    <p:extLst>
      <p:ext uri="{BB962C8B-B14F-4D97-AF65-F5344CB8AC3E}">
        <p14:creationId xmlns:p14="http://schemas.microsoft.com/office/powerpoint/2010/main" val="2042633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CD1C9A-B14B-45E2-96E8-77F08D0AB02F}"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8E216-4AAE-46DF-842E-0CCCEBE27DEF}" type="slidenum">
              <a:rPr lang="en-US" smtClean="0"/>
              <a:t>‹#›</a:t>
            </a:fld>
            <a:endParaRPr lang="en-US"/>
          </a:p>
        </p:txBody>
      </p:sp>
    </p:spTree>
    <p:extLst>
      <p:ext uri="{BB962C8B-B14F-4D97-AF65-F5344CB8AC3E}">
        <p14:creationId xmlns:p14="http://schemas.microsoft.com/office/powerpoint/2010/main" val="4179329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CD1C9A-B14B-45E2-96E8-77F08D0AB02F}"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8E216-4AAE-46DF-842E-0CCCEBE27DEF}" type="slidenum">
              <a:rPr lang="en-US" smtClean="0"/>
              <a:t>‹#›</a:t>
            </a:fld>
            <a:endParaRPr lang="en-US"/>
          </a:p>
        </p:txBody>
      </p:sp>
    </p:spTree>
    <p:extLst>
      <p:ext uri="{BB962C8B-B14F-4D97-AF65-F5344CB8AC3E}">
        <p14:creationId xmlns:p14="http://schemas.microsoft.com/office/powerpoint/2010/main" val="272107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CD1C9A-B14B-45E2-96E8-77F08D0AB02F}"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8E216-4AAE-46DF-842E-0CCCEBE27DEF}" type="slidenum">
              <a:rPr lang="en-US" smtClean="0"/>
              <a:t>‹#›</a:t>
            </a:fld>
            <a:endParaRPr lang="en-US"/>
          </a:p>
        </p:txBody>
      </p:sp>
    </p:spTree>
    <p:extLst>
      <p:ext uri="{BB962C8B-B14F-4D97-AF65-F5344CB8AC3E}">
        <p14:creationId xmlns:p14="http://schemas.microsoft.com/office/powerpoint/2010/main" val="414018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CD1C9A-B14B-45E2-96E8-77F08D0AB02F}" type="datetimeFigureOut">
              <a:rPr lang="en-US" smtClean="0"/>
              <a:t>1/8/2017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E8E216-4AAE-46DF-842E-0CCCEBE27DEF}" type="slidenum">
              <a:rPr lang="en-US" smtClean="0"/>
              <a:t>‹#›</a:t>
            </a:fld>
            <a:endParaRPr lang="en-US"/>
          </a:p>
        </p:txBody>
      </p:sp>
    </p:spTree>
    <p:extLst>
      <p:ext uri="{BB962C8B-B14F-4D97-AF65-F5344CB8AC3E}">
        <p14:creationId xmlns:p14="http://schemas.microsoft.com/office/powerpoint/2010/main" val="4082599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CD1C9A-B14B-45E2-96E8-77F08D0AB02F}"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8E216-4AAE-46DF-842E-0CCCEBE27DEF}" type="slidenum">
              <a:rPr lang="en-US" smtClean="0"/>
              <a:t>‹#›</a:t>
            </a:fld>
            <a:endParaRPr lang="en-US"/>
          </a:p>
        </p:txBody>
      </p:sp>
    </p:spTree>
    <p:extLst>
      <p:ext uri="{BB962C8B-B14F-4D97-AF65-F5344CB8AC3E}">
        <p14:creationId xmlns:p14="http://schemas.microsoft.com/office/powerpoint/2010/main" val="169791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CD1C9A-B14B-45E2-96E8-77F08D0AB02F}" type="datetimeFigureOut">
              <a:rPr lang="en-US" smtClean="0"/>
              <a:t>1/8/2017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E8E216-4AAE-46DF-842E-0CCCEBE27DEF}" type="slidenum">
              <a:rPr lang="en-US" smtClean="0"/>
              <a:t>‹#›</a:t>
            </a:fld>
            <a:endParaRPr lang="en-US"/>
          </a:p>
        </p:txBody>
      </p:sp>
    </p:spTree>
    <p:extLst>
      <p:ext uri="{BB962C8B-B14F-4D97-AF65-F5344CB8AC3E}">
        <p14:creationId xmlns:p14="http://schemas.microsoft.com/office/powerpoint/2010/main" val="4161206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CD1C9A-B14B-45E2-96E8-77F08D0AB02F}" type="datetimeFigureOut">
              <a:rPr lang="en-US" smtClean="0"/>
              <a:t>1/8/2017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E8E216-4AAE-46DF-842E-0CCCEBE27DEF}" type="slidenum">
              <a:rPr lang="en-US" smtClean="0"/>
              <a:t>‹#›</a:t>
            </a:fld>
            <a:endParaRPr lang="en-US"/>
          </a:p>
        </p:txBody>
      </p:sp>
    </p:spTree>
    <p:extLst>
      <p:ext uri="{BB962C8B-B14F-4D97-AF65-F5344CB8AC3E}">
        <p14:creationId xmlns:p14="http://schemas.microsoft.com/office/powerpoint/2010/main" val="3624036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D1C9A-B14B-45E2-96E8-77F08D0AB02F}" type="datetimeFigureOut">
              <a:rPr lang="en-US" smtClean="0"/>
              <a:t>1/8/2017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E8E216-4AAE-46DF-842E-0CCCEBE27DEF}" type="slidenum">
              <a:rPr lang="en-US" smtClean="0"/>
              <a:t>‹#›</a:t>
            </a:fld>
            <a:endParaRPr lang="en-US"/>
          </a:p>
        </p:txBody>
      </p:sp>
    </p:spTree>
    <p:extLst>
      <p:ext uri="{BB962C8B-B14F-4D97-AF65-F5344CB8AC3E}">
        <p14:creationId xmlns:p14="http://schemas.microsoft.com/office/powerpoint/2010/main" val="3726362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CD1C9A-B14B-45E2-96E8-77F08D0AB02F}"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8E216-4AAE-46DF-842E-0CCCEBE27DEF}" type="slidenum">
              <a:rPr lang="en-US" smtClean="0"/>
              <a:t>‹#›</a:t>
            </a:fld>
            <a:endParaRPr lang="en-US"/>
          </a:p>
        </p:txBody>
      </p:sp>
    </p:spTree>
    <p:extLst>
      <p:ext uri="{BB962C8B-B14F-4D97-AF65-F5344CB8AC3E}">
        <p14:creationId xmlns:p14="http://schemas.microsoft.com/office/powerpoint/2010/main" val="3550497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1CD1C9A-B14B-45E2-96E8-77F08D0AB02F}" type="datetimeFigureOut">
              <a:rPr lang="en-US" smtClean="0"/>
              <a:t>1/8/2017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E8E216-4AAE-46DF-842E-0CCCEBE27DEF}" type="slidenum">
              <a:rPr lang="en-US" smtClean="0"/>
              <a:t>‹#›</a:t>
            </a:fld>
            <a:endParaRPr lang="en-US"/>
          </a:p>
        </p:txBody>
      </p:sp>
    </p:spTree>
    <p:extLst>
      <p:ext uri="{BB962C8B-B14F-4D97-AF65-F5344CB8AC3E}">
        <p14:creationId xmlns:p14="http://schemas.microsoft.com/office/powerpoint/2010/main" val="363210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CD1C9A-B14B-45E2-96E8-77F08D0AB02F}" type="datetimeFigureOut">
              <a:rPr lang="en-US" smtClean="0"/>
              <a:t>1/8/2017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E8E216-4AAE-46DF-842E-0CCCEBE27DEF}" type="slidenum">
              <a:rPr lang="en-US" smtClean="0"/>
              <a:t>‹#›</a:t>
            </a:fld>
            <a:endParaRPr lang="en-US"/>
          </a:p>
        </p:txBody>
      </p:sp>
    </p:spTree>
    <p:extLst>
      <p:ext uri="{BB962C8B-B14F-4D97-AF65-F5344CB8AC3E}">
        <p14:creationId xmlns:p14="http://schemas.microsoft.com/office/powerpoint/2010/main" val="2123580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hzyereba@cs.iupui.edu" TargetMode="External"/><Relationship Id="rId2" Type="http://schemas.openxmlformats.org/officeDocument/2006/relationships/hyperlink" Target="mailto:alhasan@iupui.edu" TargetMode="External"/><Relationship Id="rId1" Type="http://schemas.openxmlformats.org/officeDocument/2006/relationships/slideLayout" Target="../slideLayouts/slideLayout2.xml"/><Relationship Id="rId4" Type="http://schemas.openxmlformats.org/officeDocument/2006/relationships/hyperlink" Target="https://piazza.com/iupui/spring2015/cs481/hom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users.cs.umn.edu/~kumar/dmbook/index.php" TargetMode="External"/><Relationship Id="rId2" Type="http://schemas.openxmlformats.org/officeDocument/2006/relationships/hyperlink" Target="http://www.dataminingbook.info/uploads/book.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Mining (CS 481)</a:t>
            </a:r>
          </a:p>
        </p:txBody>
      </p:sp>
      <p:sp>
        <p:nvSpPr>
          <p:cNvPr id="3" name="Subtitle 2"/>
          <p:cNvSpPr>
            <a:spLocks noGrp="1"/>
          </p:cNvSpPr>
          <p:nvPr>
            <p:ph type="subTitle" idx="1"/>
          </p:nvPr>
        </p:nvSpPr>
        <p:spPr/>
        <p:txBody>
          <a:bodyPr/>
          <a:lstStyle/>
          <a:p>
            <a:r>
              <a:rPr lang="en-US" dirty="0"/>
              <a:t>Lecture 1</a:t>
            </a:r>
          </a:p>
        </p:txBody>
      </p:sp>
    </p:spTree>
    <p:extLst>
      <p:ext uri="{BB962C8B-B14F-4D97-AF65-F5344CB8AC3E}">
        <p14:creationId xmlns:p14="http://schemas.microsoft.com/office/powerpoint/2010/main" val="3437898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 (Iris dataset)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0"/>
            <a:ext cx="7842897" cy="35528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00200" y="5562600"/>
            <a:ext cx="5257800" cy="646331"/>
          </a:xfrm>
          <a:prstGeom prst="rect">
            <a:avLst/>
          </a:prstGeom>
          <a:noFill/>
        </p:spPr>
        <p:txBody>
          <a:bodyPr wrap="square" rtlCol="0">
            <a:spAutoFit/>
          </a:bodyPr>
          <a:lstStyle/>
          <a:p>
            <a:r>
              <a:rPr lang="en-US" dirty="0"/>
              <a:t>Extract from Iris Dataset (available from UCI Machine Learning Repository, http://archive.ics.uci.edu/ml/)</a:t>
            </a:r>
          </a:p>
        </p:txBody>
      </p:sp>
    </p:spTree>
    <p:extLst>
      <p:ext uri="{BB962C8B-B14F-4D97-AF65-F5344CB8AC3E}">
        <p14:creationId xmlns:p14="http://schemas.microsoft.com/office/powerpoint/2010/main" val="410844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Non-Matrix Data</a:t>
            </a:r>
          </a:p>
        </p:txBody>
      </p:sp>
      <p:sp>
        <p:nvSpPr>
          <p:cNvPr id="3" name="Content Placeholder 2"/>
          <p:cNvSpPr>
            <a:spLocks noGrp="1"/>
          </p:cNvSpPr>
          <p:nvPr>
            <p:ph idx="1"/>
          </p:nvPr>
        </p:nvSpPr>
        <p:spPr/>
        <p:txBody>
          <a:bodyPr>
            <a:normAutofit fontScale="62500" lnSpcReduction="20000"/>
          </a:bodyPr>
          <a:lstStyle/>
          <a:p>
            <a:r>
              <a:rPr lang="en-US" dirty="0"/>
              <a:t>Dataset can be in the form of sequences, graphs, text, time-series, image, video, and so on.</a:t>
            </a:r>
          </a:p>
          <a:p>
            <a:endParaRPr lang="en-US" sz="1700" dirty="0"/>
          </a:p>
          <a:p>
            <a:r>
              <a:rPr lang="en-US" dirty="0"/>
              <a:t>However, many of the above data can be represented as a matrix (or a collection of matrix), so matrix data is the most important</a:t>
            </a:r>
          </a:p>
          <a:p>
            <a:endParaRPr lang="en-US" sz="1700" dirty="0"/>
          </a:p>
          <a:p>
            <a:r>
              <a:rPr lang="en-US" dirty="0"/>
              <a:t>Sometimes matrix data can be represented as a graph by connecting </a:t>
            </a:r>
            <a:r>
              <a:rPr lang="en-US" i="1" dirty="0"/>
              <a:t>similar instances; </a:t>
            </a:r>
            <a:r>
              <a:rPr lang="en-US" dirty="0"/>
              <a:t>in such a graph, the nodes are instances, and the edges represent the relationship between a pair of instances.</a:t>
            </a:r>
          </a:p>
          <a:p>
            <a:endParaRPr lang="en-US" sz="2600" i="1" dirty="0"/>
          </a:p>
          <a:p>
            <a:r>
              <a:rPr lang="en-US" dirty="0"/>
              <a:t>Also, some matrix data can be represented as a bi-partite graph, in which one partition contains the rows, and the other partition contains the columns, non-zero entries of the matrix are the edges of the graph which connects the corresponding rows and columns</a:t>
            </a:r>
          </a:p>
          <a:p>
            <a:pPr lvl="1"/>
            <a:endParaRPr lang="en-US" sz="1800" dirty="0"/>
          </a:p>
          <a:p>
            <a:pPr lvl="1"/>
            <a:r>
              <a:rPr lang="en-US" dirty="0"/>
              <a:t>Such a matrix is called </a:t>
            </a:r>
            <a:r>
              <a:rPr lang="en-US" i="1" dirty="0"/>
              <a:t>dyadic matrix</a:t>
            </a:r>
          </a:p>
        </p:txBody>
      </p:sp>
    </p:spTree>
    <p:extLst>
      <p:ext uri="{BB962C8B-B14F-4D97-AF65-F5344CB8AC3E}">
        <p14:creationId xmlns:p14="http://schemas.microsoft.com/office/powerpoint/2010/main" val="52300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a:t>
            </a:r>
          </a:p>
        </p:txBody>
      </p:sp>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US" dirty="0"/>
              <a:t>Categorical Attributes</a:t>
            </a:r>
          </a:p>
          <a:p>
            <a:pPr lvl="1"/>
            <a:endParaRPr lang="en-US" sz="1400" dirty="0"/>
          </a:p>
          <a:p>
            <a:pPr lvl="1"/>
            <a:r>
              <a:rPr lang="en-US" dirty="0"/>
              <a:t>It has a set-valued domain. For example Sex, and Education. </a:t>
            </a:r>
            <a:r>
              <a:rPr lang="en-US" i="1" dirty="0"/>
              <a:t>domain</a:t>
            </a:r>
            <a:r>
              <a:rPr lang="en-US" dirty="0"/>
              <a:t>(sex) = {M, F}; </a:t>
            </a:r>
            <a:r>
              <a:rPr lang="en-US" i="1" dirty="0"/>
              <a:t>domain</a:t>
            </a:r>
            <a:r>
              <a:rPr lang="en-US" dirty="0"/>
              <a:t> (education) = {HS, BS, MS, PhD}</a:t>
            </a:r>
          </a:p>
          <a:p>
            <a:pPr lvl="1"/>
            <a:endParaRPr lang="en-US" sz="1300" dirty="0"/>
          </a:p>
          <a:p>
            <a:pPr lvl="1"/>
            <a:r>
              <a:rPr lang="en-US" dirty="0"/>
              <a:t>Nominal</a:t>
            </a:r>
          </a:p>
          <a:p>
            <a:pPr lvl="2"/>
            <a:endParaRPr lang="en-US" sz="1400" dirty="0"/>
          </a:p>
          <a:p>
            <a:pPr lvl="2"/>
            <a:r>
              <a:rPr lang="en-US" dirty="0"/>
              <a:t>Values are unordered: domain (iris-class) = {iris-</a:t>
            </a:r>
            <a:r>
              <a:rPr lang="en-US" dirty="0" err="1"/>
              <a:t>setosa</a:t>
            </a:r>
            <a:r>
              <a:rPr lang="en-US" dirty="0"/>
              <a:t>, iris-</a:t>
            </a:r>
            <a:r>
              <a:rPr lang="en-US" dirty="0" err="1"/>
              <a:t>versicolor</a:t>
            </a:r>
            <a:r>
              <a:rPr lang="en-US" dirty="0"/>
              <a:t>, iris-</a:t>
            </a:r>
            <a:r>
              <a:rPr lang="en-US" dirty="0" err="1"/>
              <a:t>virginica</a:t>
            </a:r>
            <a:r>
              <a:rPr lang="en-US" dirty="0"/>
              <a:t>}</a:t>
            </a:r>
          </a:p>
          <a:p>
            <a:pPr lvl="2"/>
            <a:endParaRPr lang="en-US" sz="1300" dirty="0"/>
          </a:p>
          <a:p>
            <a:pPr lvl="2"/>
            <a:r>
              <a:rPr lang="en-US" dirty="0"/>
              <a:t>Only equality comparison is allowed</a:t>
            </a:r>
          </a:p>
          <a:p>
            <a:pPr lvl="1"/>
            <a:endParaRPr lang="en-US" sz="1400" dirty="0"/>
          </a:p>
          <a:p>
            <a:pPr lvl="1"/>
            <a:r>
              <a:rPr lang="en-US" dirty="0"/>
              <a:t>Ordinal</a:t>
            </a:r>
          </a:p>
          <a:p>
            <a:pPr lvl="2"/>
            <a:endParaRPr lang="en-US" sz="1400" dirty="0"/>
          </a:p>
          <a:p>
            <a:pPr lvl="2"/>
            <a:r>
              <a:rPr lang="en-US" dirty="0"/>
              <a:t>The attributes are ordered, both equality and inequality comparison are allowed</a:t>
            </a:r>
          </a:p>
        </p:txBody>
      </p:sp>
    </p:spTree>
    <p:extLst>
      <p:ext uri="{BB962C8B-B14F-4D97-AF65-F5344CB8AC3E}">
        <p14:creationId xmlns:p14="http://schemas.microsoft.com/office/powerpoint/2010/main" val="3984606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Attributes (cont.)</a:t>
            </a:r>
          </a:p>
        </p:txBody>
      </p:sp>
      <p:sp>
        <p:nvSpPr>
          <p:cNvPr id="3" name="Content Placeholder 2"/>
          <p:cNvSpPr>
            <a:spLocks noGrp="1"/>
          </p:cNvSpPr>
          <p:nvPr>
            <p:ph idx="1"/>
          </p:nvPr>
        </p:nvSpPr>
        <p:spPr/>
        <p:txBody>
          <a:bodyPr>
            <a:normAutofit fontScale="92500" lnSpcReduction="20000"/>
          </a:bodyPr>
          <a:lstStyle/>
          <a:p>
            <a:r>
              <a:rPr lang="en-US" dirty="0"/>
              <a:t>Numeric</a:t>
            </a:r>
          </a:p>
          <a:p>
            <a:pPr lvl="1"/>
            <a:endParaRPr lang="en-US" sz="1400" dirty="0"/>
          </a:p>
          <a:p>
            <a:pPr lvl="1"/>
            <a:r>
              <a:rPr lang="en-US" dirty="0"/>
              <a:t>It has real-valued or integer valued domain. </a:t>
            </a:r>
            <a:r>
              <a:rPr lang="en-US" i="1" dirty="0"/>
              <a:t>domain</a:t>
            </a:r>
            <a:r>
              <a:rPr lang="en-US" dirty="0"/>
              <a:t> (age) = N (set of natural numbers); </a:t>
            </a:r>
            <a:r>
              <a:rPr lang="en-US" i="1" dirty="0"/>
              <a:t>domain</a:t>
            </a:r>
            <a:r>
              <a:rPr lang="en-US" dirty="0"/>
              <a:t> (petal length) = R</a:t>
            </a:r>
            <a:r>
              <a:rPr lang="en-US" baseline="30000" dirty="0"/>
              <a:t>+ </a:t>
            </a:r>
            <a:r>
              <a:rPr lang="en-US" dirty="0"/>
              <a:t>( set of real)</a:t>
            </a:r>
            <a:endParaRPr lang="en-US" baseline="30000" dirty="0"/>
          </a:p>
          <a:p>
            <a:pPr lvl="2"/>
            <a:endParaRPr lang="en-US" sz="1900" dirty="0"/>
          </a:p>
          <a:p>
            <a:pPr lvl="2"/>
            <a:r>
              <a:rPr lang="en-US" dirty="0"/>
              <a:t>Interval-scaled: Only difference makes sense, such as the “temperature” attribute</a:t>
            </a:r>
          </a:p>
          <a:p>
            <a:pPr lvl="2"/>
            <a:endParaRPr lang="en-US" sz="1900" dirty="0"/>
          </a:p>
          <a:p>
            <a:pPr lvl="2"/>
            <a:r>
              <a:rPr lang="en-US" dirty="0"/>
              <a:t>Ratio-scaled: Both differences, and ratios between values make sense. Such as, attribute “income”.</a:t>
            </a:r>
          </a:p>
          <a:p>
            <a:pPr lvl="2"/>
            <a:endParaRPr lang="en-US" sz="1900" dirty="0"/>
          </a:p>
          <a:p>
            <a:pPr lvl="2"/>
            <a:r>
              <a:rPr lang="en-US" dirty="0"/>
              <a:t>If all attributes are numeric, then we can consider each row as a point in  the space of real numbers (R</a:t>
            </a:r>
            <a:r>
              <a:rPr lang="en-US" baseline="30000" dirty="0"/>
              <a:t>d</a:t>
            </a:r>
            <a:r>
              <a:rPr lang="en-US" dirty="0"/>
              <a:t>)</a:t>
            </a:r>
          </a:p>
        </p:txBody>
      </p:sp>
    </p:spTree>
    <p:extLst>
      <p:ext uri="{BB962C8B-B14F-4D97-AF65-F5344CB8AC3E}">
        <p14:creationId xmlns:p14="http://schemas.microsoft.com/office/powerpoint/2010/main" val="2569023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Algebraic 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447800"/>
                <a:ext cx="8229600" cy="4678363"/>
              </a:xfrm>
            </p:spPr>
            <p:txBody>
              <a:bodyPr>
                <a:normAutofit fontScale="70000" lnSpcReduction="20000"/>
              </a:bodyPr>
              <a:lstStyle/>
              <a:p>
                <a:r>
                  <a:rPr lang="en-US" dirty="0"/>
                  <a:t>If each row is a point the real space, then it is a d-dimensional vector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𝒊</m:t>
                        </m:r>
                      </m:sub>
                    </m:sSub>
                    <m:r>
                      <a:rPr lang="en-US" b="1" i="1" smtClean="0">
                        <a:latin typeface="Cambria Math"/>
                      </a:rPr>
                      <m:t>∈</m:t>
                    </m:r>
                    <m:sSup>
                      <m:sSupPr>
                        <m:ctrlPr>
                          <a:rPr lang="en-US" b="0" i="1" smtClean="0">
                            <a:latin typeface="Cambria Math" panose="02040503050406030204" pitchFamily="18" charset="0"/>
                          </a:rPr>
                        </m:ctrlPr>
                      </m:sSupPr>
                      <m:e>
                        <m:r>
                          <m:rPr>
                            <m:sty m:val="p"/>
                          </m:rPr>
                          <a:rPr lang="en-US" b="0" i="0" smtClean="0">
                            <a:latin typeface="Cambria Math"/>
                          </a:rPr>
                          <m:t>R</m:t>
                        </m:r>
                      </m:e>
                      <m:sup>
                        <m:r>
                          <m:rPr>
                            <m:sty m:val="p"/>
                          </m:rPr>
                          <a:rPr lang="en-US" b="0" i="0" smtClean="0">
                            <a:latin typeface="Cambria Math"/>
                          </a:rPr>
                          <m:t>d</m:t>
                        </m:r>
                      </m:sup>
                    </m:sSup>
                  </m:oMath>
                </a14:m>
                <a:r>
                  <a:rPr lang="en-US" dirty="0"/>
                  <a:t>. By default, we assume all vectors to be a column vector, to show a row vector we can use the transpose operator.</a:t>
                </a:r>
                <a:r>
                  <a:rPr lang="en-US" b="1" dirty="0"/>
                  <a:t> </a:t>
                </a:r>
              </a:p>
              <a:p>
                <a:endParaRPr lang="en-US" b="1" dirty="0"/>
              </a:p>
              <a:p>
                <a:endParaRPr lang="en-US" dirty="0"/>
              </a:p>
              <a:p>
                <a:endParaRPr lang="en-US" dirty="0"/>
              </a:p>
              <a:p>
                <a:endParaRPr lang="en-US" sz="2300" dirty="0"/>
              </a:p>
              <a:p>
                <a:r>
                  <a:rPr lang="en-US" dirty="0"/>
                  <a:t>Similarly, each column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𝑿</m:t>
                        </m:r>
                      </m:e>
                      <m:sub>
                        <m:r>
                          <a:rPr lang="en-US" b="1" i="1" smtClean="0">
                            <a:latin typeface="Cambria Math"/>
                          </a:rPr>
                          <m:t>𝒋</m:t>
                        </m:r>
                      </m:sub>
                    </m:sSub>
                  </m:oMath>
                </a14:m>
                <a:r>
                  <a:rPr lang="en-US" b="1" dirty="0"/>
                  <a:t> </a:t>
                </a:r>
                <a:r>
                  <a:rPr lang="en-US" dirty="0"/>
                  <a:t>is a point in an n-dimension vector.</a:t>
                </a:r>
              </a:p>
              <a:p>
                <a:endParaRPr lang="en-US" sz="1300" b="0" i="1" dirty="0">
                  <a:latin typeface="Cambria Math"/>
                </a:endParaRPr>
              </a:p>
              <a:p>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𝑅</m:t>
                        </m:r>
                      </m:e>
                      <m:sup>
                        <m:r>
                          <a:rPr lang="en-US" b="0" i="1" smtClean="0">
                            <a:latin typeface="Cambria Math"/>
                          </a:rPr>
                          <m:t>𝑑</m:t>
                        </m:r>
                      </m:sup>
                    </m:sSup>
                  </m:oMath>
                </a14:m>
                <a:r>
                  <a:rPr lang="en-US" dirty="0"/>
                  <a:t> is specified via the </a:t>
                </a:r>
                <a14:m>
                  <m:oMath xmlns:m="http://schemas.openxmlformats.org/officeDocument/2006/math">
                    <m:r>
                      <a:rPr lang="en-US" i="1" dirty="0" smtClean="0">
                        <a:latin typeface="Cambria Math"/>
                      </a:rPr>
                      <m:t>𝑑</m:t>
                    </m:r>
                  </m:oMath>
                </a14:m>
                <a:r>
                  <a:rPr lang="en-US" dirty="0"/>
                  <a:t> unit-vector along each of the axes. So, </a:t>
                </a:r>
              </a:p>
              <a:p>
                <a:endParaRPr lang="en-US" sz="1300" b="1" i="1" dirty="0">
                  <a:latin typeface="Cambria Math"/>
                </a:endParaRPr>
              </a:p>
              <a:p>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𝒊</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r>
                          <a:rPr lang="en-US" b="0" i="1" smtClean="0">
                            <a:latin typeface="Cambria Math"/>
                          </a:rPr>
                          <m:t>1</m:t>
                        </m:r>
                      </m:sub>
                    </m:sSub>
                    <m:sSub>
                      <m:sSubPr>
                        <m:ctrlPr>
                          <a:rPr lang="en-US" b="1" i="1" smtClean="0">
                            <a:latin typeface="Cambria Math" panose="02040503050406030204" pitchFamily="18" charset="0"/>
                          </a:rPr>
                        </m:ctrlPr>
                      </m:sSubPr>
                      <m:e>
                        <m:r>
                          <a:rPr lang="en-US" b="1" i="1" smtClean="0">
                            <a:latin typeface="Cambria Math"/>
                          </a:rPr>
                          <m:t>𝒆</m:t>
                        </m:r>
                      </m:e>
                      <m:sub>
                        <m:r>
                          <a:rPr lang="en-US" b="1" i="1" smtClean="0">
                            <a:latin typeface="Cambria Math"/>
                          </a:rPr>
                          <m:t>𝟏</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m:t>
                        </m:r>
                        <m:r>
                          <a:rPr lang="en-US" b="0" i="1" smtClean="0">
                            <a:latin typeface="Cambria Math"/>
                          </a:rPr>
                          <m:t>2 </m:t>
                        </m:r>
                      </m:sub>
                    </m:sSub>
                    <m:sSub>
                      <m:sSubPr>
                        <m:ctrlPr>
                          <a:rPr lang="en-US" b="1" i="1" smtClean="0">
                            <a:latin typeface="Cambria Math" panose="02040503050406030204" pitchFamily="18" charset="0"/>
                          </a:rPr>
                        </m:ctrlPr>
                      </m:sSubPr>
                      <m:e>
                        <m:r>
                          <a:rPr lang="en-US" b="1" i="1" smtClean="0">
                            <a:latin typeface="Cambria Math"/>
                          </a:rPr>
                          <m:t>𝒆</m:t>
                        </m:r>
                      </m:e>
                      <m:sub>
                        <m:r>
                          <a:rPr lang="en-US" b="1" i="1" smtClean="0">
                            <a:latin typeface="Cambria Math"/>
                          </a:rPr>
                          <m:t>𝟐</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𝑖𝑑</m:t>
                        </m:r>
                      </m:sub>
                    </m:sSub>
                    <m:sSub>
                      <m:sSubPr>
                        <m:ctrlPr>
                          <a:rPr lang="en-US" b="1" i="1" smtClean="0">
                            <a:latin typeface="Cambria Math" panose="02040503050406030204" pitchFamily="18" charset="0"/>
                          </a:rPr>
                        </m:ctrlPr>
                      </m:sSubPr>
                      <m:e>
                        <m:r>
                          <a:rPr lang="en-US" b="1" i="1" smtClean="0">
                            <a:latin typeface="Cambria Math"/>
                          </a:rPr>
                          <m:t>𝒆</m:t>
                        </m:r>
                      </m:e>
                      <m:sub>
                        <m:r>
                          <a:rPr lang="en-US" b="1" i="1" smtClean="0">
                            <a:latin typeface="Cambria Math"/>
                          </a:rPr>
                          <m:t>𝒅</m:t>
                        </m:r>
                      </m:sub>
                    </m:sSub>
                    <m:r>
                      <a:rPr lang="en-US" b="0" i="1" smtClean="0">
                        <a:latin typeface="Cambria Math"/>
                      </a:rPr>
                      <m:t>=</m:t>
                    </m:r>
                    <m:nary>
                      <m:naryPr>
                        <m:chr m:val="∑"/>
                        <m:ctrlPr>
                          <a:rPr lang="en-US" b="0" i="1" smtClean="0">
                            <a:latin typeface="Cambria Math" panose="02040503050406030204" pitchFamily="18" charset="0"/>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𝑑</m:t>
                        </m:r>
                      </m:sup>
                      <m:e>
                        <m:sSub>
                          <m:sSubPr>
                            <m:ctrlPr>
                              <a:rPr lang="en-US" b="0" i="1" smtClean="0">
                                <a:latin typeface="Cambria Math" panose="02040503050406030204" pitchFamily="18" charset="0"/>
                              </a:rPr>
                            </m:ctrlPr>
                          </m:sSubPr>
                          <m:e>
                            <m:r>
                              <a:rPr lang="en-US" b="0" i="1" smtClean="0">
                                <a:latin typeface="Cambria Math"/>
                              </a:rPr>
                              <m:t>𝑥</m:t>
                            </m:r>
                          </m:e>
                          <m:sub>
                            <m:r>
                              <a:rPr lang="en-US" b="0" i="1" smtClean="0">
                                <a:latin typeface="Cambria Math"/>
                              </a:rPr>
                              <m:t>𝑖𝑗</m:t>
                            </m:r>
                          </m:sub>
                        </m:sSub>
                        <m:sSub>
                          <m:sSubPr>
                            <m:ctrlPr>
                              <a:rPr lang="en-US" b="1" i="1" smtClean="0">
                                <a:latin typeface="Cambria Math" panose="02040503050406030204" pitchFamily="18" charset="0"/>
                              </a:rPr>
                            </m:ctrlPr>
                          </m:sSubPr>
                          <m:e>
                            <m:r>
                              <a:rPr lang="en-US" b="1" i="1" smtClean="0">
                                <a:latin typeface="Cambria Math"/>
                              </a:rPr>
                              <m:t>𝒆</m:t>
                            </m:r>
                          </m:e>
                          <m:sub>
                            <m:r>
                              <a:rPr lang="en-US" b="1" i="1" smtClean="0">
                                <a:latin typeface="Cambria Math"/>
                              </a:rPr>
                              <m:t>𝒋</m:t>
                            </m:r>
                          </m:sub>
                        </m:sSub>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447800"/>
                <a:ext cx="8229600" cy="4678363"/>
              </a:xfrm>
              <a:blipFill rotWithShape="1">
                <a:blip r:embed="rId2"/>
                <a:stretch>
                  <a:fillRect l="-815" t="-2086"/>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362200"/>
            <a:ext cx="3757613" cy="106410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24600" y="4421695"/>
            <a:ext cx="2400300" cy="24363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766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and Angle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r>
                  <a:rPr lang="en-US" dirty="0"/>
                  <a:t>Dot Product: Let, </a:t>
                </a:r>
                <a14:m>
                  <m:oMath xmlns:m="http://schemas.openxmlformats.org/officeDocument/2006/math">
                    <m:r>
                      <a:rPr lang="en-US" b="1" i="1" dirty="0" smtClean="0">
                        <a:latin typeface="Cambria Math" panose="02040503050406030204" pitchFamily="18" charset="0"/>
                      </a:rPr>
                      <m:t>𝒙</m:t>
                    </m:r>
                  </m:oMath>
                </a14:m>
                <a:r>
                  <a:rPr lang="en-US" dirty="0"/>
                  <a:t> and </a:t>
                </a:r>
                <a14:m>
                  <m:oMath xmlns:m="http://schemas.openxmlformats.org/officeDocument/2006/math">
                    <m:r>
                      <a:rPr lang="en-US" b="1" i="1" dirty="0" smtClean="0">
                        <a:latin typeface="Cambria Math" panose="02040503050406030204" pitchFamily="18" charset="0"/>
                      </a:rPr>
                      <m:t>𝒚</m:t>
                    </m:r>
                  </m:oMath>
                </a14:m>
                <a:r>
                  <a:rPr lang="en-US" dirty="0"/>
                  <a:t> are two vectors. then the dot product between </a:t>
                </a:r>
                <a14:m>
                  <m:oMath xmlns:m="http://schemas.openxmlformats.org/officeDocument/2006/math">
                    <m:r>
                      <a:rPr lang="en-US" b="1" i="1" dirty="0" smtClean="0">
                        <a:latin typeface="Cambria Math" panose="02040503050406030204" pitchFamily="18" charset="0"/>
                      </a:rPr>
                      <m:t>𝒙</m:t>
                    </m:r>
                  </m:oMath>
                </a14:m>
                <a:r>
                  <a:rPr lang="en-US" dirty="0"/>
                  <a:t> and </a:t>
                </a:r>
                <a14:m>
                  <m:oMath xmlns:m="http://schemas.openxmlformats.org/officeDocument/2006/math">
                    <m:r>
                      <a:rPr lang="en-US" b="1" i="1" dirty="0" smtClean="0">
                        <a:latin typeface="Cambria Math" panose="02040503050406030204" pitchFamily="18" charset="0"/>
                      </a:rPr>
                      <m:t>𝒚</m:t>
                    </m:r>
                  </m:oMath>
                </a14:m>
                <a:r>
                  <a:rPr lang="en-US" dirty="0"/>
                  <a:t> is given by </a:t>
                </a:r>
                <a14:m>
                  <m:oMath xmlns:m="http://schemas.openxmlformats.org/officeDocument/2006/math">
                    <m:sSup>
                      <m:sSupPr>
                        <m:ctrlPr>
                          <a:rPr lang="en-GB" b="0" i="1" smtClean="0">
                            <a:latin typeface="Cambria Math" panose="02040503050406030204" pitchFamily="18" charset="0"/>
                          </a:rPr>
                        </m:ctrlPr>
                      </m:sSupPr>
                      <m:e>
                        <m:r>
                          <a:rPr lang="en-GB" b="1" i="1" smtClean="0">
                            <a:latin typeface="Cambria Math" panose="02040503050406030204" pitchFamily="18" charset="0"/>
                          </a:rPr>
                          <m:t>𝒙</m:t>
                        </m:r>
                      </m:e>
                      <m:sup>
                        <m:r>
                          <a:rPr lang="en-GB" b="0" i="1" smtClean="0">
                            <a:latin typeface="Cambria Math" panose="02040503050406030204" pitchFamily="18" charset="0"/>
                          </a:rPr>
                          <m:t>𝑇</m:t>
                        </m:r>
                      </m:sup>
                    </m:sSup>
                    <m:r>
                      <a:rPr lang="en-GB" b="1" i="1" smtClean="0">
                        <a:latin typeface="Cambria Math" panose="02040503050406030204" pitchFamily="18" charset="0"/>
                      </a:rPr>
                      <m:t>𝒚</m:t>
                    </m:r>
                  </m:oMath>
                </a14:m>
                <a:r>
                  <a:rPr lang="en-US" dirty="0"/>
                  <a:t> (which is same as </a:t>
                </a:r>
                <a14:m>
                  <m:oMath xmlns:m="http://schemas.openxmlformats.org/officeDocument/2006/math">
                    <m:sSup>
                      <m:sSupPr>
                        <m:ctrlPr>
                          <a:rPr lang="en-GB" b="0" i="1" smtClean="0">
                            <a:latin typeface="Cambria Math" panose="02040503050406030204" pitchFamily="18" charset="0"/>
                          </a:rPr>
                        </m:ctrlPr>
                      </m:sSupPr>
                      <m:e>
                        <m:r>
                          <a:rPr lang="en-GB" b="1" i="1" smtClean="0">
                            <a:latin typeface="Cambria Math" panose="02040503050406030204" pitchFamily="18" charset="0"/>
                          </a:rPr>
                          <m:t>𝒚</m:t>
                        </m:r>
                      </m:e>
                      <m:sup>
                        <m:r>
                          <a:rPr lang="en-GB" b="0" i="1" smtClean="0">
                            <a:latin typeface="Cambria Math" panose="02040503050406030204" pitchFamily="18" charset="0"/>
                          </a:rPr>
                          <m:t>𝑇</m:t>
                        </m:r>
                      </m:sup>
                    </m:sSup>
                    <m:r>
                      <a:rPr lang="en-GB" b="1" i="1" smtClean="0">
                        <a:latin typeface="Cambria Math" panose="02040503050406030204" pitchFamily="18" charset="0"/>
                      </a:rPr>
                      <m:t>𝒙</m:t>
                    </m:r>
                    <m:r>
                      <a:rPr lang="en-GB" b="0" i="1" smtClean="0">
                        <a:latin typeface="Cambria Math" panose="02040503050406030204" pitchFamily="18" charset="0"/>
                      </a:rPr>
                      <m:t>)</m:t>
                    </m:r>
                  </m:oMath>
                </a14:m>
                <a:r>
                  <a:rPr lang="en-US" dirty="0"/>
                  <a:t> </a:t>
                </a:r>
              </a:p>
              <a:p>
                <a:endParaRPr lang="en-US" sz="1200" dirty="0"/>
              </a:p>
              <a:p>
                <a:endParaRPr lang="en-US" sz="1200" dirty="0"/>
              </a:p>
              <a:p>
                <a:r>
                  <a:rPr lang="en-US" dirty="0"/>
                  <a:t>Length: The </a:t>
                </a:r>
                <a:r>
                  <a:rPr lang="en-US" i="1" dirty="0"/>
                  <a:t>Euclidean norm </a:t>
                </a:r>
                <a:r>
                  <a:rPr lang="en-US" dirty="0"/>
                  <a:t>or length of a vector is defined as </a:t>
                </a:r>
                <a14:m>
                  <m:oMath xmlns:m="http://schemas.openxmlformats.org/officeDocument/2006/math">
                    <m:r>
                      <a:rPr lang="en-GB" b="0" i="1" smtClean="0">
                        <a:latin typeface="Cambria Math" panose="02040503050406030204" pitchFamily="18" charset="0"/>
                      </a:rPr>
                      <m:t>‖</m:t>
                    </m:r>
                    <m:r>
                      <a:rPr lang="en-GB" b="1" i="1" smtClean="0">
                        <a:latin typeface="Cambria Math" panose="02040503050406030204" pitchFamily="18" charset="0"/>
                      </a:rPr>
                      <m:t>𝒙</m:t>
                    </m:r>
                    <m:r>
                      <a:rPr lang="en-GB" b="0" i="1" smtClean="0">
                        <a:latin typeface="Cambria Math" panose="02040503050406030204" pitchFamily="18" charset="0"/>
                      </a:rPr>
                      <m:t>‖</m:t>
                    </m:r>
                  </m:oMath>
                </a14:m>
                <a:r>
                  <a:rPr lang="en-US" dirty="0"/>
                  <a:t>, which is the same as </a:t>
                </a:r>
                <a14:m>
                  <m:oMath xmlns:m="http://schemas.openxmlformats.org/officeDocument/2006/math">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1" i="1" smtClean="0">
                            <a:latin typeface="Cambria Math" panose="02040503050406030204" pitchFamily="18" charset="0"/>
                          </a:rPr>
                          <m:t>𝒙</m:t>
                        </m:r>
                      </m:e>
                      <m:sup>
                        <m:r>
                          <a:rPr lang="en-GB" b="0" i="1" smtClean="0">
                            <a:latin typeface="Cambria Math" panose="02040503050406030204" pitchFamily="18" charset="0"/>
                          </a:rPr>
                          <m:t>𝑇</m:t>
                        </m:r>
                      </m:sup>
                    </m:sSup>
                    <m:r>
                      <a:rPr lang="en-GB" b="1" i="1" smtClean="0">
                        <a:latin typeface="Cambria Math" panose="02040503050406030204" pitchFamily="18" charset="0"/>
                      </a:rPr>
                      <m:t>𝒙</m:t>
                    </m:r>
                    <m:r>
                      <a:rPr lang="en-GB" b="0" i="1" smtClean="0">
                        <a:latin typeface="Cambria Math" panose="02040503050406030204" pitchFamily="18" charset="0"/>
                      </a:rPr>
                      <m:t>)</m:t>
                    </m:r>
                  </m:oMath>
                </a14:m>
                <a:r>
                  <a:rPr lang="en-US" dirty="0"/>
                  <a:t>. To avoid the square root many times we work with </a:t>
                </a:r>
                <a14:m>
                  <m:oMath xmlns:m="http://schemas.openxmlformats.org/officeDocument/2006/math">
                    <m:sSup>
                      <m:sSupPr>
                        <m:ctrlPr>
                          <a:rPr lang="en-GB" b="0" i="1" smtClean="0">
                            <a:latin typeface="Cambria Math" panose="02040503050406030204" pitchFamily="18" charset="0"/>
                          </a:rPr>
                        </m:ctrlPr>
                      </m:sSupPr>
                      <m:e>
                        <m:d>
                          <m:dPr>
                            <m:begChr m:val="‖"/>
                            <m:endChr m:val="‖"/>
                            <m:ctrlPr>
                              <a:rPr lang="en-GB" b="0" i="1" smtClean="0">
                                <a:latin typeface="Cambria Math" panose="02040503050406030204" pitchFamily="18" charset="0"/>
                              </a:rPr>
                            </m:ctrlPr>
                          </m:dPr>
                          <m:e>
                            <m:r>
                              <a:rPr lang="en-GB" b="1" i="1" smtClean="0">
                                <a:latin typeface="Cambria Math" panose="02040503050406030204" pitchFamily="18" charset="0"/>
                              </a:rPr>
                              <m:t>𝒙</m:t>
                            </m:r>
                          </m:e>
                        </m:d>
                      </m:e>
                      <m:sup>
                        <m:r>
                          <a:rPr lang="en-GB" b="0" i="1" smtClean="0">
                            <a:latin typeface="Cambria Math" panose="02040503050406030204" pitchFamily="18" charset="0"/>
                          </a:rPr>
                          <m:t>2</m:t>
                        </m:r>
                      </m:sup>
                    </m:sSup>
                  </m:oMath>
                </a14:m>
                <a:endParaRPr lang="en-US" dirty="0"/>
              </a:p>
              <a:p>
                <a:endParaRPr lang="en-US" sz="1800" dirty="0"/>
              </a:p>
              <a:p>
                <a:r>
                  <a:rPr lang="en-US" dirty="0"/>
                  <a:t>Unit vector in the direction of </a:t>
                </a:r>
                <a14:m>
                  <m:oMath xmlns:m="http://schemas.openxmlformats.org/officeDocument/2006/math">
                    <m:r>
                      <a:rPr lang="en-US" b="1" i="1" smtClean="0">
                        <a:latin typeface="Cambria Math" panose="02040503050406030204" pitchFamily="18" charset="0"/>
                      </a:rPr>
                      <m:t>𝒙</m:t>
                    </m:r>
                  </m:oMath>
                </a14:m>
                <a:r>
                  <a:rPr lang="en-US" dirty="0"/>
                  <a:t> is </a:t>
                </a:r>
                <a14:m>
                  <m:oMath xmlns:m="http://schemas.openxmlformats.org/officeDocument/2006/math">
                    <m:f>
                      <m:fPr>
                        <m:ctrlPr>
                          <a:rPr lang="en-GB" b="0" i="1" smtClean="0">
                            <a:latin typeface="Cambria Math" panose="02040503050406030204" pitchFamily="18" charset="0"/>
                          </a:rPr>
                        </m:ctrlPr>
                      </m:fPr>
                      <m:num>
                        <m:r>
                          <a:rPr lang="en-US" b="1" i="1" smtClean="0">
                            <a:latin typeface="Cambria Math" panose="02040503050406030204" pitchFamily="18" charset="0"/>
                          </a:rPr>
                          <m:t>𝒙</m:t>
                        </m:r>
                      </m:num>
                      <m:den>
                        <m:r>
                          <a:rPr lang="en-GB" b="0" i="1" smtClean="0">
                            <a:latin typeface="Cambria Math" panose="02040503050406030204" pitchFamily="18" charset="0"/>
                          </a:rPr>
                          <m:t>‖</m:t>
                        </m:r>
                        <m:r>
                          <a:rPr lang="en-US" b="1" i="1" smtClean="0">
                            <a:latin typeface="Cambria Math" panose="02040503050406030204" pitchFamily="18" charset="0"/>
                          </a:rPr>
                          <m:t>𝒙</m:t>
                        </m:r>
                        <m:r>
                          <a:rPr lang="en-GB" b="0" i="1" smtClean="0">
                            <a:latin typeface="Cambria Math" panose="02040503050406030204" pitchFamily="18" charset="0"/>
                          </a:rPr>
                          <m:t>‖</m:t>
                        </m:r>
                      </m:den>
                    </m:f>
                  </m:oMath>
                </a14:m>
                <a:r>
                  <a:rPr lang="en-US" dirty="0"/>
                  <a:t> </a:t>
                </a:r>
              </a:p>
              <a:p>
                <a:endParaRPr lang="en-US" sz="2200" dirty="0"/>
              </a:p>
              <a:p>
                <a:r>
                  <a:rPr lang="en-US" dirty="0"/>
                  <a:t>Distance: Euclidean distance between two vectors, </a:t>
                </a:r>
                <a14:m>
                  <m:oMath xmlns:m="http://schemas.openxmlformats.org/officeDocument/2006/math">
                    <m:r>
                      <a:rPr lang="en-US" i="1" dirty="0" smtClean="0">
                        <a:latin typeface="Cambria Math" panose="02040503050406030204" pitchFamily="18" charset="0"/>
                      </a:rPr>
                      <m:t>𝑥</m:t>
                    </m:r>
                  </m:oMath>
                </a14:m>
                <a:r>
                  <a:rPr lang="en-US" dirty="0"/>
                  <a:t> and</a:t>
                </a:r>
                <a:r>
                  <a:rPr lang="en-US" b="1" dirty="0"/>
                  <a:t> </a:t>
                </a:r>
                <a14:m>
                  <m:oMath xmlns:m="http://schemas.openxmlformats.org/officeDocument/2006/math">
                    <m:r>
                      <a:rPr lang="en-US" i="1" dirty="0" smtClean="0">
                        <a:latin typeface="Cambria Math" panose="02040503050406030204" pitchFamily="18" charset="0"/>
                      </a:rPr>
                      <m:t>𝑦</m:t>
                    </m:r>
                  </m:oMath>
                </a14:m>
                <a:r>
                  <a:rPr lang="en-US" b="1" dirty="0"/>
                  <a:t>, </a:t>
                </a:r>
                <a:r>
                  <a:rPr lang="en-US" dirty="0"/>
                  <a:t>is given by </a:t>
                </a:r>
                <a14:m>
                  <m:oMath xmlns:m="http://schemas.openxmlformats.org/officeDocument/2006/math">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e>
                      <m:sup>
                        <m:r>
                          <a:rPr lang="en-GB" b="0" i="1" smtClean="0">
                            <a:latin typeface="Cambria Math" panose="02040503050406030204" pitchFamily="18" charset="0"/>
                          </a:rPr>
                          <m:t>𝑇</m:t>
                        </m:r>
                      </m:sup>
                    </m:sSup>
                    <m:d>
                      <m:dPr>
                        <m:ctrlPr>
                          <a:rPr lang="en-GB" b="0" i="1" smtClean="0">
                            <a:latin typeface="Cambria Math" panose="02040503050406030204" pitchFamily="18" charset="0"/>
                          </a:rPr>
                        </m:ctrlPr>
                      </m:dPr>
                      <m:e>
                        <m:r>
                          <a:rPr lang="en-GB" b="1" i="1" smtClean="0">
                            <a:latin typeface="Cambria Math" panose="02040503050406030204" pitchFamily="18" charset="0"/>
                          </a:rPr>
                          <m:t>𝒙</m:t>
                        </m:r>
                        <m:r>
                          <a:rPr lang="en-GB" b="0" i="1" smtClean="0">
                            <a:latin typeface="Cambria Math" panose="02040503050406030204" pitchFamily="18" charset="0"/>
                          </a:rPr>
                          <m:t>−</m:t>
                        </m:r>
                        <m:r>
                          <a:rPr lang="en-GB" b="1" i="1" smtClean="0">
                            <a:latin typeface="Cambria Math" panose="02040503050406030204" pitchFamily="18" charset="0"/>
                          </a:rPr>
                          <m:t>𝒚</m:t>
                        </m:r>
                      </m:e>
                    </m:d>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1" i="1" smtClean="0">
                            <a:latin typeface="Cambria Math" panose="02040503050406030204" pitchFamily="18" charset="0"/>
                          </a:rPr>
                          <m:t>𝒙</m:t>
                        </m:r>
                      </m:e>
                      <m:sup>
                        <m:r>
                          <a:rPr lang="en-GB" b="0" i="1" smtClean="0">
                            <a:latin typeface="Cambria Math" panose="02040503050406030204" pitchFamily="18" charset="0"/>
                          </a:rPr>
                          <m:t>𝑇</m:t>
                        </m:r>
                      </m:sup>
                    </m:sSup>
                    <m:r>
                      <a:rPr lang="en-GB" b="1" i="1" smtClean="0">
                        <a:latin typeface="Cambria Math" panose="02040503050406030204" pitchFamily="18" charset="0"/>
                      </a:rPr>
                      <m:t>𝒙</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1" i="1" smtClean="0">
                            <a:latin typeface="Cambria Math" panose="02040503050406030204" pitchFamily="18" charset="0"/>
                          </a:rPr>
                          <m:t>𝒚</m:t>
                        </m:r>
                      </m:e>
                      <m:sup>
                        <m:r>
                          <a:rPr lang="en-GB" b="0" i="1" smtClean="0">
                            <a:latin typeface="Cambria Math" panose="02040503050406030204" pitchFamily="18" charset="0"/>
                          </a:rPr>
                          <m:t>𝑇</m:t>
                        </m:r>
                      </m:sup>
                    </m:sSup>
                    <m:r>
                      <a:rPr lang="en-GB" b="1" i="1" smtClean="0">
                        <a:latin typeface="Cambria Math" panose="02040503050406030204" pitchFamily="18" charset="0"/>
                      </a:rPr>
                      <m:t>𝒚</m:t>
                    </m:r>
                    <m:r>
                      <a:rPr lang="en-GB" b="0" i="1" smtClean="0">
                        <a:latin typeface="Cambria Math" panose="02040503050406030204" pitchFamily="18" charset="0"/>
                      </a:rPr>
                      <m:t>−2</m:t>
                    </m:r>
                    <m:sSup>
                      <m:sSupPr>
                        <m:ctrlPr>
                          <a:rPr lang="en-GB" b="0" i="1" smtClean="0">
                            <a:latin typeface="Cambria Math" panose="02040503050406030204" pitchFamily="18" charset="0"/>
                          </a:rPr>
                        </m:ctrlPr>
                      </m:sSupPr>
                      <m:e>
                        <m:r>
                          <a:rPr lang="en-GB" b="1" i="1" smtClean="0">
                            <a:latin typeface="Cambria Math" panose="02040503050406030204" pitchFamily="18" charset="0"/>
                          </a:rPr>
                          <m:t>𝒙</m:t>
                        </m:r>
                      </m:e>
                      <m:sup>
                        <m:r>
                          <a:rPr lang="en-GB" b="0" i="1" smtClean="0">
                            <a:latin typeface="Cambria Math" panose="02040503050406030204" pitchFamily="18" charset="0"/>
                          </a:rPr>
                          <m:t>𝑇</m:t>
                        </m:r>
                      </m:sup>
                    </m:sSup>
                    <m:r>
                      <a:rPr lang="en-GB" b="1" i="1" smtClean="0">
                        <a:latin typeface="Cambria Math" panose="02040503050406030204" pitchFamily="18" charset="0"/>
                      </a:rPr>
                      <m:t>𝒚</m:t>
                    </m:r>
                    <m:r>
                      <a:rPr lang="en-GB" b="0" i="1" smtClean="0">
                        <a:latin typeface="Cambria Math" panose="02040503050406030204" pitchFamily="18" charset="0"/>
                      </a:rPr>
                      <m:t>)</m:t>
                    </m:r>
                  </m:oMath>
                </a14:m>
                <a:endParaRPr lang="en-US" b="1" dirty="0"/>
              </a:p>
              <a:p>
                <a:endParaRPr lang="en-US" sz="1900" b="1" dirty="0"/>
              </a:p>
              <a:p>
                <a:r>
                  <a:rPr lang="en-US" dirty="0"/>
                  <a:t>Angle: Cosine of angle between two vectors </a:t>
                </a:r>
                <a14:m>
                  <m:oMath xmlns:m="http://schemas.openxmlformats.org/officeDocument/2006/math">
                    <m:r>
                      <a:rPr lang="en-GB" b="0" i="1" smtClean="0">
                        <a:latin typeface="Cambria Math" panose="02040503050406030204" pitchFamily="18" charset="0"/>
                      </a:rPr>
                      <m:t>𝑢</m:t>
                    </m:r>
                  </m:oMath>
                </a14:m>
                <a:r>
                  <a:rPr lang="en-US" dirty="0"/>
                  <a:t> and </a:t>
                </a:r>
                <a14:m>
                  <m:oMath xmlns:m="http://schemas.openxmlformats.org/officeDocument/2006/math">
                    <m:r>
                      <a:rPr lang="en-GB" b="0" i="1" smtClean="0">
                        <a:latin typeface="Cambria Math" panose="02040503050406030204" pitchFamily="18" charset="0"/>
                      </a:rPr>
                      <m:t>𝑣</m:t>
                    </m:r>
                  </m:oMath>
                </a14:m>
                <a:r>
                  <a:rPr lang="en-US" dirty="0"/>
                  <a:t> is also called cosine similarity, which is given by </a:t>
                </a:r>
                <a14:m>
                  <m:oMath xmlns:m="http://schemas.openxmlformats.org/officeDocument/2006/math">
                    <m:f>
                      <m:fPr>
                        <m:ctrlPr>
                          <a:rPr lang="en-GB" b="0" i="1" smtClean="0">
                            <a:latin typeface="Cambria Math" panose="02040503050406030204" pitchFamily="18" charset="0"/>
                          </a:rPr>
                        </m:ctrlPr>
                      </m:fPr>
                      <m:num>
                        <m:sSup>
                          <m:sSupPr>
                            <m:ctrlPr>
                              <a:rPr lang="en-GB" b="0" i="1" smtClean="0">
                                <a:latin typeface="Cambria Math" panose="02040503050406030204" pitchFamily="18" charset="0"/>
                              </a:rPr>
                            </m:ctrlPr>
                          </m:sSupPr>
                          <m:e>
                            <m:r>
                              <a:rPr lang="en-US" b="1" i="1" smtClean="0">
                                <a:latin typeface="Cambria Math" panose="02040503050406030204" pitchFamily="18" charset="0"/>
                              </a:rPr>
                              <m:t>𝒙</m:t>
                            </m:r>
                          </m:e>
                          <m:sup>
                            <m:r>
                              <a:rPr lang="en-GB" b="0" i="1" smtClean="0">
                                <a:latin typeface="Cambria Math" panose="02040503050406030204" pitchFamily="18" charset="0"/>
                              </a:rPr>
                              <m:t>𝑇</m:t>
                            </m:r>
                          </m:sup>
                        </m:sSup>
                        <m:r>
                          <a:rPr lang="en-US" b="1" i="1" smtClean="0">
                            <a:latin typeface="Cambria Math" panose="02040503050406030204" pitchFamily="18" charset="0"/>
                          </a:rPr>
                          <m:t>𝒚</m:t>
                        </m:r>
                      </m:num>
                      <m:den>
                        <m:d>
                          <m:dPr>
                            <m:begChr m:val="‖"/>
                            <m:endChr m:val="‖"/>
                            <m:ctrlPr>
                              <a:rPr lang="en-GB" b="0" i="1" smtClean="0">
                                <a:latin typeface="Cambria Math" panose="02040503050406030204" pitchFamily="18" charset="0"/>
                              </a:rPr>
                            </m:ctrlPr>
                          </m:dPr>
                          <m:e>
                            <m:r>
                              <a:rPr lang="en-US" b="1" i="1" smtClean="0">
                                <a:latin typeface="Cambria Math" panose="02040503050406030204" pitchFamily="18" charset="0"/>
                              </a:rPr>
                              <m:t>𝒙</m:t>
                            </m:r>
                          </m:e>
                        </m:d>
                        <m:r>
                          <a:rPr lang="en-GB" b="0" i="1" smtClean="0">
                            <a:latin typeface="Cambria Math" panose="02040503050406030204" pitchFamily="18" charset="0"/>
                          </a:rPr>
                          <m:t>⋅‖</m:t>
                        </m:r>
                        <m:r>
                          <a:rPr lang="en-US" b="1" i="1" smtClean="0">
                            <a:latin typeface="Cambria Math" panose="02040503050406030204" pitchFamily="18" charset="0"/>
                          </a:rPr>
                          <m:t>𝒚</m:t>
                        </m:r>
                        <m:r>
                          <a:rPr lang="en-GB" b="0" i="1" smtClean="0">
                            <a:latin typeface="Cambria Math" panose="02040503050406030204" pitchFamily="18" charset="0"/>
                          </a:rPr>
                          <m:t>‖</m:t>
                        </m:r>
                      </m:den>
                    </m:f>
                  </m:oMath>
                </a14:m>
                <a:endParaRPr lang="en-US" dirty="0"/>
              </a:p>
              <a:p>
                <a:endParaRPr lang="en-US" sz="2300" dirty="0"/>
              </a:p>
              <a:p>
                <a:r>
                  <a:rPr lang="en-US" dirty="0"/>
                  <a:t>From Cauchy-Schwartz inequality we know that </a:t>
                </a:r>
                <a14:m>
                  <m:oMath xmlns:m="http://schemas.openxmlformats.org/officeDocument/2006/math">
                    <m:sSup>
                      <m:sSupPr>
                        <m:ctrlPr>
                          <a:rPr lang="en-GB" b="0" i="1" smtClean="0">
                            <a:latin typeface="Cambria Math" panose="02040503050406030204" pitchFamily="18" charset="0"/>
                          </a:rPr>
                        </m:ctrlPr>
                      </m:sSupPr>
                      <m:e>
                        <m:r>
                          <a:rPr lang="en-US" b="1" i="1" smtClean="0">
                            <a:latin typeface="Cambria Math" panose="02040503050406030204" pitchFamily="18" charset="0"/>
                          </a:rPr>
                          <m:t>𝒙</m:t>
                        </m:r>
                      </m:e>
                      <m:sup>
                        <m:r>
                          <a:rPr lang="en-GB" b="0" i="1" smtClean="0">
                            <a:latin typeface="Cambria Math" panose="02040503050406030204" pitchFamily="18" charset="0"/>
                          </a:rPr>
                          <m:t>𝑇</m:t>
                        </m:r>
                      </m:sup>
                    </m:sSup>
                    <m:r>
                      <a:rPr lang="en-US" b="1" i="1" smtClean="0">
                        <a:latin typeface="Cambria Math" panose="02040503050406030204" pitchFamily="18" charset="0"/>
                      </a:rPr>
                      <m:t>𝒚</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US" b="1" i="1" smtClean="0">
                            <a:latin typeface="Cambria Math" panose="02040503050406030204" pitchFamily="18" charset="0"/>
                          </a:rPr>
                          <m:t>𝒙</m:t>
                        </m:r>
                      </m:e>
                    </m:d>
                    <m:r>
                      <a:rPr lang="en-GB" b="0" i="1" smtClean="0">
                        <a:latin typeface="Cambria Math" panose="02040503050406030204" pitchFamily="18" charset="0"/>
                      </a:rPr>
                      <m:t>⋅‖</m:t>
                    </m:r>
                    <m:r>
                      <a:rPr lang="en-US" b="1" i="1" smtClean="0">
                        <a:latin typeface="Cambria Math" panose="02040503050406030204" pitchFamily="18" charset="0"/>
                      </a:rPr>
                      <m:t>𝒚</m:t>
                    </m:r>
                    <m:r>
                      <a:rPr lang="en-GB" b="0" i="1" smtClean="0">
                        <a:latin typeface="Cambria Math" panose="02040503050406030204" pitchFamily="18" charset="0"/>
                      </a:rPr>
                      <m:t>‖</m:t>
                    </m:r>
                  </m:oMath>
                </a14:m>
                <a:r>
                  <a:rPr lang="en-US"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2022" r="-667" b="-809"/>
                </a:stretch>
              </a:blipFill>
            </p:spPr>
            <p:txBody>
              <a:bodyPr/>
              <a:lstStyle/>
              <a:p>
                <a:r>
                  <a:rPr lang="en-US">
                    <a:noFill/>
                  </a:rPr>
                  <a:t> </a:t>
                </a:r>
              </a:p>
            </p:txBody>
          </p:sp>
        </mc:Fallback>
      </mc:AlternateContent>
    </p:spTree>
    <p:extLst>
      <p:ext uri="{BB962C8B-B14F-4D97-AF65-F5344CB8AC3E}">
        <p14:creationId xmlns:p14="http://schemas.microsoft.com/office/powerpoint/2010/main" val="1032547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2971800"/>
                <a:ext cx="8229600" cy="3733800"/>
              </a:xfrm>
            </p:spPr>
            <p:txBody>
              <a:bodyPr>
                <a:normAutofit fontScale="32500" lnSpcReduction="20000"/>
              </a:bodyPr>
              <a:lstStyle/>
              <a:p>
                <a:endParaRPr lang="en-US" b="0" dirty="0"/>
              </a:p>
              <a:p>
                <a:pPr marL="0" indent="0">
                  <a:buNone/>
                </a:pPr>
                <a:r>
                  <a:rPr lang="en-US" dirty="0"/>
                  <a:t>    </a:t>
                </a:r>
              </a:p>
              <a:p>
                <a:pPr marL="0" indent="0">
                  <a:buNone/>
                </a:pPr>
                <a:endParaRPr lang="en-US" dirty="0"/>
              </a:p>
              <a:p>
                <a:pPr marL="0" indent="0">
                  <a:buNone/>
                </a:pPr>
                <a:endParaRPr lang="en-US" sz="5000" dirty="0"/>
              </a:p>
              <a:p>
                <a:pPr marL="0" indent="0">
                  <a:buNone/>
                </a:pPr>
                <a:endParaRPr lang="en-US" sz="5000" dirty="0"/>
              </a:p>
              <a:p>
                <a:pPr marL="0" indent="0">
                  <a:buNone/>
                </a:pPr>
                <a14:m>
                  <m:oMath xmlns:m="http://schemas.openxmlformats.org/officeDocument/2006/math">
                    <m:r>
                      <a:rPr lang="en-GB" sz="5000" b="1" i="1" smtClean="0">
                        <a:latin typeface="Cambria Math" panose="02040503050406030204" pitchFamily="18" charset="0"/>
                      </a:rPr>
                      <m:t>𝒂</m:t>
                    </m:r>
                    <m:r>
                      <a:rPr lang="en-GB" sz="5000" b="0" i="1" smtClean="0">
                        <a:latin typeface="Cambria Math" panose="02040503050406030204" pitchFamily="18" charset="0"/>
                      </a:rPr>
                      <m:t>=</m:t>
                    </m:r>
                    <m:d>
                      <m:dPr>
                        <m:ctrlPr>
                          <a:rPr lang="en-GB" sz="5000" b="0" i="1" smtClean="0">
                            <a:latin typeface="Cambria Math" panose="02040503050406030204" pitchFamily="18" charset="0"/>
                          </a:rPr>
                        </m:ctrlPr>
                      </m:dPr>
                      <m:e>
                        <m:f>
                          <m:fPr>
                            <m:type m:val="noBar"/>
                            <m:ctrlPr>
                              <a:rPr lang="en-GB" sz="5000" b="0" i="1" smtClean="0">
                                <a:latin typeface="Cambria Math" panose="02040503050406030204" pitchFamily="18" charset="0"/>
                              </a:rPr>
                            </m:ctrlPr>
                          </m:fPr>
                          <m:num>
                            <m:r>
                              <a:rPr lang="en-GB" sz="5000" b="0" i="1" smtClean="0">
                                <a:latin typeface="Cambria Math" panose="02040503050406030204" pitchFamily="18" charset="0"/>
                              </a:rPr>
                              <m:t>1</m:t>
                            </m:r>
                          </m:num>
                          <m:den>
                            <m:r>
                              <a:rPr lang="en-GB" sz="5000" b="0" i="1" smtClean="0">
                                <a:latin typeface="Cambria Math" panose="02040503050406030204" pitchFamily="18" charset="0"/>
                              </a:rPr>
                              <m:t>4</m:t>
                            </m:r>
                          </m:den>
                        </m:f>
                      </m:e>
                    </m:d>
                    <m:r>
                      <a:rPr lang="en-GB" sz="5000" b="0" i="1" smtClean="0">
                        <a:latin typeface="Cambria Math" panose="02040503050406030204" pitchFamily="18" charset="0"/>
                      </a:rPr>
                      <m:t>, </m:t>
                    </m:r>
                    <m:r>
                      <a:rPr lang="en-US" sz="5000" b="0" i="1" smtClean="0">
                        <a:latin typeface="Cambria Math" panose="02040503050406030204" pitchFamily="18" charset="0"/>
                      </a:rPr>
                      <m:t> </m:t>
                    </m:r>
                    <m:r>
                      <a:rPr lang="en-GB" sz="5000" b="1" i="1" smtClean="0">
                        <a:latin typeface="Cambria Math" panose="02040503050406030204" pitchFamily="18" charset="0"/>
                      </a:rPr>
                      <m:t>𝒃</m:t>
                    </m:r>
                    <m:r>
                      <a:rPr lang="en-GB" sz="5000" b="0" i="1" smtClean="0">
                        <a:latin typeface="Cambria Math" panose="02040503050406030204" pitchFamily="18" charset="0"/>
                      </a:rPr>
                      <m:t>=</m:t>
                    </m:r>
                    <m:d>
                      <m:dPr>
                        <m:ctrlPr>
                          <a:rPr lang="en-GB" sz="5000" b="0" i="1" smtClean="0">
                            <a:latin typeface="Cambria Math" panose="02040503050406030204" pitchFamily="18" charset="0"/>
                          </a:rPr>
                        </m:ctrlPr>
                      </m:dPr>
                      <m:e>
                        <m:f>
                          <m:fPr>
                            <m:type m:val="noBar"/>
                            <m:ctrlPr>
                              <a:rPr lang="en-GB" sz="5000" b="0" i="1" smtClean="0">
                                <a:latin typeface="Cambria Math" panose="02040503050406030204" pitchFamily="18" charset="0"/>
                              </a:rPr>
                            </m:ctrlPr>
                          </m:fPr>
                          <m:num>
                            <m:r>
                              <a:rPr lang="en-GB" sz="5000" b="0" i="1" smtClean="0">
                                <a:latin typeface="Cambria Math" panose="02040503050406030204" pitchFamily="18" charset="0"/>
                              </a:rPr>
                              <m:t>5</m:t>
                            </m:r>
                          </m:num>
                          <m:den>
                            <m:r>
                              <a:rPr lang="en-GB" sz="5000" b="0" i="1" smtClean="0">
                                <a:latin typeface="Cambria Math" panose="02040503050406030204" pitchFamily="18" charset="0"/>
                              </a:rPr>
                              <m:t>3</m:t>
                            </m:r>
                          </m:den>
                        </m:f>
                      </m:e>
                    </m:d>
                    <m:r>
                      <a:rPr lang="en-GB" sz="5000" b="0" i="0" smtClean="0">
                        <a:latin typeface="Cambria Math" panose="02040503050406030204" pitchFamily="18" charset="0"/>
                      </a:rPr>
                      <m:t>, </m:t>
                    </m:r>
                    <m:d>
                      <m:dPr>
                        <m:begChr m:val="‖"/>
                        <m:endChr m:val="‖"/>
                        <m:ctrlPr>
                          <a:rPr lang="en-GB" sz="5000" b="0" i="1" smtClean="0">
                            <a:latin typeface="Cambria Math" panose="02040503050406030204" pitchFamily="18" charset="0"/>
                          </a:rPr>
                        </m:ctrlPr>
                      </m:dPr>
                      <m:e>
                        <m:r>
                          <a:rPr lang="en-GB" sz="5000" b="1" i="1" smtClean="0">
                            <a:latin typeface="Cambria Math" panose="02040503050406030204" pitchFamily="18" charset="0"/>
                          </a:rPr>
                          <m:t>𝒂</m:t>
                        </m:r>
                      </m:e>
                    </m:d>
                    <m:r>
                      <a:rPr lang="en-GB" sz="5000" b="0" i="1" smtClean="0">
                        <a:latin typeface="Cambria Math" panose="02040503050406030204" pitchFamily="18" charset="0"/>
                      </a:rPr>
                      <m:t>=√17</m:t>
                    </m:r>
                  </m:oMath>
                </a14:m>
                <a:r>
                  <a:rPr lang="en-US" sz="5000" dirty="0"/>
                  <a:t>, </a:t>
                </a:r>
                <a14:m>
                  <m:oMath xmlns:m="http://schemas.openxmlformats.org/officeDocument/2006/math">
                    <m:d>
                      <m:dPr>
                        <m:begChr m:val="‖"/>
                        <m:endChr m:val="‖"/>
                        <m:ctrlPr>
                          <a:rPr lang="en-GB" sz="5000" b="0" i="1" smtClean="0">
                            <a:latin typeface="Cambria Math" panose="02040503050406030204" pitchFamily="18" charset="0"/>
                          </a:rPr>
                        </m:ctrlPr>
                      </m:dPr>
                      <m:e>
                        <m:r>
                          <a:rPr lang="en-GB" sz="5000" b="1" i="1" smtClean="0">
                            <a:latin typeface="Cambria Math" panose="02040503050406030204" pitchFamily="18" charset="0"/>
                          </a:rPr>
                          <m:t>𝒃</m:t>
                        </m:r>
                      </m:e>
                    </m:d>
                    <m:r>
                      <a:rPr lang="en-GB" sz="5000" b="0" i="1" smtClean="0">
                        <a:latin typeface="Cambria Math" panose="02040503050406030204" pitchFamily="18" charset="0"/>
                      </a:rPr>
                      <m:t>=√34</m:t>
                    </m:r>
                  </m:oMath>
                </a14:m>
                <a:endParaRPr lang="en-US" sz="5000" dirty="0"/>
              </a:p>
              <a:p>
                <a:pPr marL="0" indent="0">
                  <a:buNone/>
                </a:pPr>
                <a:endParaRPr lang="en-US" sz="5000" dirty="0"/>
              </a:p>
              <a:p>
                <a:pPr marL="0" indent="0">
                  <a:buNone/>
                </a:pPr>
                <a:endParaRPr lang="en-US" sz="5000" dirty="0"/>
              </a:p>
              <a:p>
                <a:pPr marL="0" indent="0">
                  <a:buNone/>
                </a:pPr>
                <a14:m>
                  <m:oMath xmlns:m="http://schemas.openxmlformats.org/officeDocument/2006/math">
                    <m:r>
                      <a:rPr lang="en-GB" sz="5000" b="1" i="1" smtClean="0">
                        <a:latin typeface="Cambria Math" panose="02040503050406030204" pitchFamily="18" charset="0"/>
                      </a:rPr>
                      <m:t>𝒂</m:t>
                    </m:r>
                    <m:r>
                      <a:rPr lang="en-GB" sz="5000" b="0" i="1" smtClean="0">
                        <a:latin typeface="Cambria Math" panose="02040503050406030204" pitchFamily="18" charset="0"/>
                      </a:rPr>
                      <m:t>−</m:t>
                    </m:r>
                    <m:r>
                      <a:rPr lang="en-GB" sz="5000" b="1" i="1" smtClean="0">
                        <a:latin typeface="Cambria Math" panose="02040503050406030204" pitchFamily="18" charset="0"/>
                      </a:rPr>
                      <m:t>𝒃</m:t>
                    </m:r>
                    <m:r>
                      <a:rPr lang="en-GB" sz="5000" b="0" i="1" smtClean="0">
                        <a:latin typeface="Cambria Math" panose="02040503050406030204" pitchFamily="18" charset="0"/>
                      </a:rPr>
                      <m:t>=</m:t>
                    </m:r>
                    <m:d>
                      <m:dPr>
                        <m:ctrlPr>
                          <a:rPr lang="en-GB" sz="5000" b="0" i="1" smtClean="0">
                            <a:latin typeface="Cambria Math" panose="02040503050406030204" pitchFamily="18" charset="0"/>
                          </a:rPr>
                        </m:ctrlPr>
                      </m:dPr>
                      <m:e>
                        <m:f>
                          <m:fPr>
                            <m:type m:val="noBar"/>
                            <m:ctrlPr>
                              <a:rPr lang="en-GB" sz="5000" b="0" i="1" smtClean="0">
                                <a:latin typeface="Cambria Math" panose="02040503050406030204" pitchFamily="18" charset="0"/>
                              </a:rPr>
                            </m:ctrlPr>
                          </m:fPr>
                          <m:num>
                            <m:r>
                              <a:rPr lang="en-GB" sz="5000" b="0" i="1" smtClean="0">
                                <a:latin typeface="Cambria Math" panose="02040503050406030204" pitchFamily="18" charset="0"/>
                              </a:rPr>
                              <m:t>−</m:t>
                            </m:r>
                            <m:r>
                              <a:rPr lang="en-GB" sz="5000" b="0" i="1" smtClean="0">
                                <a:latin typeface="Cambria Math" panose="02040503050406030204" pitchFamily="18" charset="0"/>
                              </a:rPr>
                              <m:t>4</m:t>
                            </m:r>
                          </m:num>
                          <m:den>
                            <m:r>
                              <a:rPr lang="en-GB" sz="5000" b="0" i="1" smtClean="0">
                                <a:latin typeface="Cambria Math" panose="02040503050406030204" pitchFamily="18" charset="0"/>
                              </a:rPr>
                              <m:t>    1</m:t>
                            </m:r>
                          </m:den>
                        </m:f>
                      </m:e>
                    </m:d>
                  </m:oMath>
                </a14:m>
                <a:r>
                  <a:rPr lang="en-US" sz="5000" dirty="0"/>
                  <a:t>, </a:t>
                </a:r>
                <a14:m>
                  <m:oMath xmlns:m="http://schemas.openxmlformats.org/officeDocument/2006/math">
                    <m:sSup>
                      <m:sSupPr>
                        <m:ctrlPr>
                          <a:rPr lang="en-GB" sz="5000" b="0" i="1" smtClean="0">
                            <a:latin typeface="Cambria Math" panose="02040503050406030204" pitchFamily="18" charset="0"/>
                          </a:rPr>
                        </m:ctrlPr>
                      </m:sSupPr>
                      <m:e>
                        <m:d>
                          <m:dPr>
                            <m:ctrlPr>
                              <a:rPr lang="en-GB" sz="5000" b="0" i="1" smtClean="0">
                                <a:latin typeface="Cambria Math" panose="02040503050406030204" pitchFamily="18" charset="0"/>
                              </a:rPr>
                            </m:ctrlPr>
                          </m:dPr>
                          <m:e>
                            <m:r>
                              <a:rPr lang="en-GB" sz="5000" b="1" i="1" smtClean="0">
                                <a:latin typeface="Cambria Math" panose="02040503050406030204" pitchFamily="18" charset="0"/>
                              </a:rPr>
                              <m:t>𝒂</m:t>
                            </m:r>
                            <m:r>
                              <a:rPr lang="en-GB" sz="5000" b="0" i="1" smtClean="0">
                                <a:latin typeface="Cambria Math" panose="02040503050406030204" pitchFamily="18" charset="0"/>
                              </a:rPr>
                              <m:t>−</m:t>
                            </m:r>
                            <m:r>
                              <a:rPr lang="en-GB" sz="5000" b="1" i="1" smtClean="0">
                                <a:latin typeface="Cambria Math" panose="02040503050406030204" pitchFamily="18" charset="0"/>
                              </a:rPr>
                              <m:t>𝒃</m:t>
                            </m:r>
                          </m:e>
                        </m:d>
                      </m:e>
                      <m:sup>
                        <m:r>
                          <a:rPr lang="en-GB" sz="5000" b="0" i="1" smtClean="0">
                            <a:latin typeface="Cambria Math" panose="02040503050406030204" pitchFamily="18" charset="0"/>
                          </a:rPr>
                          <m:t>𝑇</m:t>
                        </m:r>
                      </m:sup>
                    </m:sSup>
                    <m:d>
                      <m:dPr>
                        <m:ctrlPr>
                          <a:rPr lang="en-GB" sz="5000" b="0" i="1" smtClean="0">
                            <a:latin typeface="Cambria Math" panose="02040503050406030204" pitchFamily="18" charset="0"/>
                          </a:rPr>
                        </m:ctrlPr>
                      </m:dPr>
                      <m:e>
                        <m:r>
                          <a:rPr lang="en-GB" sz="5000" b="1" i="1" smtClean="0">
                            <a:latin typeface="Cambria Math" panose="02040503050406030204" pitchFamily="18" charset="0"/>
                          </a:rPr>
                          <m:t>𝒂</m:t>
                        </m:r>
                        <m:r>
                          <a:rPr lang="en-GB" sz="5000" b="0" i="1" smtClean="0">
                            <a:latin typeface="Cambria Math" panose="02040503050406030204" pitchFamily="18" charset="0"/>
                          </a:rPr>
                          <m:t>−</m:t>
                        </m:r>
                        <m:r>
                          <a:rPr lang="en-GB" sz="5000" b="1" i="1" smtClean="0">
                            <a:latin typeface="Cambria Math" panose="02040503050406030204" pitchFamily="18" charset="0"/>
                          </a:rPr>
                          <m:t>𝒃</m:t>
                        </m:r>
                      </m:e>
                    </m:d>
                    <m:r>
                      <a:rPr lang="en-GB" sz="5000" b="0" i="1" smtClean="0">
                        <a:latin typeface="Cambria Math" panose="02040503050406030204" pitchFamily="18" charset="0"/>
                      </a:rPr>
                      <m:t>=17,</m:t>
                    </m:r>
                  </m:oMath>
                </a14:m>
                <a:r>
                  <a:rPr lang="en-US" sz="5000" dirty="0"/>
                  <a:t> Distance</a:t>
                </a:r>
                <a14:m>
                  <m:oMath xmlns:m="http://schemas.openxmlformats.org/officeDocument/2006/math">
                    <m:d>
                      <m:dPr>
                        <m:ctrlPr>
                          <a:rPr lang="en-GB" sz="5000" b="0" i="1" dirty="0" smtClean="0">
                            <a:latin typeface="Cambria Math" panose="02040503050406030204" pitchFamily="18" charset="0"/>
                          </a:rPr>
                        </m:ctrlPr>
                      </m:dPr>
                      <m:e>
                        <m:r>
                          <a:rPr lang="en-GB" sz="5000" b="1" i="1" dirty="0" smtClean="0">
                            <a:latin typeface="Cambria Math" panose="02040503050406030204" pitchFamily="18" charset="0"/>
                          </a:rPr>
                          <m:t>𝒂</m:t>
                        </m:r>
                        <m:r>
                          <a:rPr lang="en-GB" sz="5000" b="0" i="1" dirty="0" smtClean="0">
                            <a:latin typeface="Cambria Math" panose="02040503050406030204" pitchFamily="18" charset="0"/>
                          </a:rPr>
                          <m:t>,</m:t>
                        </m:r>
                        <m:r>
                          <a:rPr lang="en-GB" sz="5000" b="1" i="1" dirty="0" smtClean="0">
                            <a:latin typeface="Cambria Math" panose="02040503050406030204" pitchFamily="18" charset="0"/>
                          </a:rPr>
                          <m:t>𝒃</m:t>
                        </m:r>
                      </m:e>
                    </m:d>
                    <m:r>
                      <a:rPr lang="en-GB" sz="5000" b="0" i="1" dirty="0" smtClean="0">
                        <a:latin typeface="Cambria Math" panose="02040503050406030204" pitchFamily="18" charset="0"/>
                      </a:rPr>
                      <m:t>=√17</m:t>
                    </m:r>
                  </m:oMath>
                </a14:m>
                <a:r>
                  <a:rPr lang="en-US" sz="5000" dirty="0"/>
                  <a:t> </a:t>
                </a:r>
              </a:p>
              <a:p>
                <a:pPr marL="0" indent="0">
                  <a:buNone/>
                </a:pPr>
                <a:endParaRPr lang="en-GB" sz="5000" b="0" dirty="0"/>
              </a:p>
              <a:p>
                <a:pPr marL="0" indent="0">
                  <a:buNone/>
                </a:pPr>
                <a:endParaRPr lang="en-GB" sz="5000" b="0" dirty="0"/>
              </a:p>
              <a:p>
                <a:pPr marL="0" indent="0">
                  <a:buNone/>
                </a:pPr>
                <a14:m>
                  <m:oMath xmlns:m="http://schemas.openxmlformats.org/officeDocument/2006/math">
                    <m:r>
                      <a:rPr lang="en-GB" sz="5000" b="0" i="1" smtClean="0">
                        <a:latin typeface="Cambria Math" panose="02040503050406030204" pitchFamily="18" charset="0"/>
                      </a:rPr>
                      <m:t>𝑐𝑜𝑠𝑖𝑛𝑒</m:t>
                    </m:r>
                    <m:d>
                      <m:dPr>
                        <m:ctrlPr>
                          <a:rPr lang="en-GB" sz="5000" b="0" i="1" smtClean="0">
                            <a:latin typeface="Cambria Math" panose="02040503050406030204" pitchFamily="18" charset="0"/>
                          </a:rPr>
                        </m:ctrlPr>
                      </m:dPr>
                      <m:e>
                        <m:r>
                          <a:rPr lang="en-GB" sz="5000" b="1" i="1" smtClean="0">
                            <a:latin typeface="Cambria Math" panose="02040503050406030204" pitchFamily="18" charset="0"/>
                          </a:rPr>
                          <m:t>𝒂</m:t>
                        </m:r>
                        <m:r>
                          <a:rPr lang="en-GB" sz="5000" b="0" i="1" smtClean="0">
                            <a:latin typeface="Cambria Math" panose="02040503050406030204" pitchFamily="18" charset="0"/>
                          </a:rPr>
                          <m:t>,</m:t>
                        </m:r>
                        <m:r>
                          <a:rPr lang="en-GB" sz="5000" b="1" i="1" smtClean="0">
                            <a:latin typeface="Cambria Math" panose="02040503050406030204" pitchFamily="18" charset="0"/>
                          </a:rPr>
                          <m:t>𝒃</m:t>
                        </m:r>
                      </m:e>
                    </m:d>
                    <m:r>
                      <a:rPr lang="en-GB" sz="5000" b="0" i="1" smtClean="0">
                        <a:latin typeface="Cambria Math" panose="02040503050406030204" pitchFamily="18" charset="0"/>
                      </a:rPr>
                      <m:t>=</m:t>
                    </m:r>
                    <m:f>
                      <m:fPr>
                        <m:ctrlPr>
                          <a:rPr lang="en-GB" sz="5000" b="0" i="1" smtClean="0">
                            <a:latin typeface="Cambria Math" panose="02040503050406030204" pitchFamily="18" charset="0"/>
                          </a:rPr>
                        </m:ctrlPr>
                      </m:fPr>
                      <m:num>
                        <m:sSup>
                          <m:sSupPr>
                            <m:ctrlPr>
                              <a:rPr lang="en-GB" sz="5000" b="0" i="1" smtClean="0">
                                <a:latin typeface="Cambria Math" panose="02040503050406030204" pitchFamily="18" charset="0"/>
                              </a:rPr>
                            </m:ctrlPr>
                          </m:sSupPr>
                          <m:e>
                            <m:r>
                              <a:rPr lang="en-GB" sz="5000" b="1" i="1" smtClean="0">
                                <a:latin typeface="Cambria Math" panose="02040503050406030204" pitchFamily="18" charset="0"/>
                              </a:rPr>
                              <m:t>𝒂</m:t>
                            </m:r>
                          </m:e>
                          <m:sup>
                            <m:r>
                              <a:rPr lang="en-GB" sz="5000" b="0" i="1" smtClean="0">
                                <a:latin typeface="Cambria Math" panose="02040503050406030204" pitchFamily="18" charset="0"/>
                              </a:rPr>
                              <m:t>𝑇</m:t>
                            </m:r>
                          </m:sup>
                        </m:sSup>
                        <m:r>
                          <a:rPr lang="en-GB" sz="5000" b="1" i="1" smtClean="0">
                            <a:latin typeface="Cambria Math" panose="02040503050406030204" pitchFamily="18" charset="0"/>
                          </a:rPr>
                          <m:t>𝒃</m:t>
                        </m:r>
                      </m:num>
                      <m:den>
                        <m:d>
                          <m:dPr>
                            <m:begChr m:val="‖"/>
                            <m:endChr m:val="‖"/>
                            <m:ctrlPr>
                              <a:rPr lang="en-GB" sz="5000" b="0" i="1" smtClean="0">
                                <a:latin typeface="Cambria Math" panose="02040503050406030204" pitchFamily="18" charset="0"/>
                              </a:rPr>
                            </m:ctrlPr>
                          </m:dPr>
                          <m:e>
                            <m:r>
                              <a:rPr lang="en-GB" sz="5000" b="1" i="1" smtClean="0">
                                <a:latin typeface="Cambria Math" panose="02040503050406030204" pitchFamily="18" charset="0"/>
                              </a:rPr>
                              <m:t>𝒂</m:t>
                            </m:r>
                          </m:e>
                        </m:d>
                        <m:r>
                          <a:rPr lang="en-GB" sz="5000" b="0" i="1" smtClean="0">
                            <a:latin typeface="Cambria Math" panose="02040503050406030204" pitchFamily="18" charset="0"/>
                          </a:rPr>
                          <m:t>⋅‖</m:t>
                        </m:r>
                        <m:r>
                          <a:rPr lang="en-GB" sz="5000" b="1" i="1" smtClean="0">
                            <a:latin typeface="Cambria Math" panose="02040503050406030204" pitchFamily="18" charset="0"/>
                          </a:rPr>
                          <m:t>𝒃</m:t>
                        </m:r>
                        <m:r>
                          <a:rPr lang="en-GB" sz="5000" b="0" i="1" smtClean="0">
                            <a:latin typeface="Cambria Math" panose="02040503050406030204" pitchFamily="18" charset="0"/>
                          </a:rPr>
                          <m:t>‖</m:t>
                        </m:r>
                      </m:den>
                    </m:f>
                    <m:r>
                      <a:rPr lang="en-GB" sz="5000" b="0" i="1" smtClean="0">
                        <a:latin typeface="Cambria Math" panose="02040503050406030204" pitchFamily="18" charset="0"/>
                      </a:rPr>
                      <m:t>=</m:t>
                    </m:r>
                    <m:f>
                      <m:fPr>
                        <m:ctrlPr>
                          <a:rPr lang="en-GB" sz="5000" b="0" i="1" smtClean="0">
                            <a:latin typeface="Cambria Math" panose="02040503050406030204" pitchFamily="18" charset="0"/>
                          </a:rPr>
                        </m:ctrlPr>
                      </m:fPr>
                      <m:num>
                        <m:r>
                          <a:rPr lang="en-GB" sz="5000" b="0" i="1" smtClean="0">
                            <a:latin typeface="Cambria Math" panose="02040503050406030204" pitchFamily="18" charset="0"/>
                          </a:rPr>
                          <m:t>17</m:t>
                        </m:r>
                      </m:num>
                      <m:den>
                        <m:rad>
                          <m:radPr>
                            <m:degHide m:val="on"/>
                            <m:ctrlPr>
                              <a:rPr lang="en-GB" sz="5000" b="0" i="1" smtClean="0">
                                <a:latin typeface="Cambria Math" panose="02040503050406030204" pitchFamily="18" charset="0"/>
                              </a:rPr>
                            </m:ctrlPr>
                          </m:radPr>
                          <m:deg/>
                          <m:e>
                            <m:r>
                              <a:rPr lang="en-GB" sz="5000" b="0" i="1" smtClean="0">
                                <a:latin typeface="Cambria Math" panose="02040503050406030204" pitchFamily="18" charset="0"/>
                              </a:rPr>
                              <m:t>17</m:t>
                            </m:r>
                          </m:e>
                        </m:rad>
                        <m:r>
                          <a:rPr lang="en-GB" sz="5000" b="0" i="1" smtClean="0">
                            <a:latin typeface="Cambria Math" panose="02040503050406030204" pitchFamily="18" charset="0"/>
                          </a:rPr>
                          <m:t>⋅</m:t>
                        </m:r>
                        <m:rad>
                          <m:radPr>
                            <m:degHide m:val="on"/>
                            <m:ctrlPr>
                              <a:rPr lang="en-GB" sz="5000" b="0" i="1" smtClean="0">
                                <a:latin typeface="Cambria Math" panose="02040503050406030204" pitchFamily="18" charset="0"/>
                              </a:rPr>
                            </m:ctrlPr>
                          </m:radPr>
                          <m:deg/>
                          <m:e>
                            <m:r>
                              <a:rPr lang="en-GB" sz="5000" b="0" i="1" smtClean="0">
                                <a:latin typeface="Cambria Math" panose="02040503050406030204" pitchFamily="18" charset="0"/>
                              </a:rPr>
                              <m:t>34</m:t>
                            </m:r>
                          </m:e>
                        </m:rad>
                      </m:den>
                    </m:f>
                    <m:r>
                      <a:rPr lang="en-GB" sz="5000" b="0" i="1" smtClean="0">
                        <a:latin typeface="Cambria Math" panose="02040503050406030204" pitchFamily="18" charset="0"/>
                      </a:rPr>
                      <m:t>=</m:t>
                    </m:r>
                    <m:f>
                      <m:fPr>
                        <m:ctrlPr>
                          <a:rPr lang="en-GB" sz="5000" b="0" i="1" smtClean="0">
                            <a:latin typeface="Cambria Math" panose="02040503050406030204" pitchFamily="18" charset="0"/>
                          </a:rPr>
                        </m:ctrlPr>
                      </m:fPr>
                      <m:num>
                        <m:r>
                          <a:rPr lang="en-GB" sz="5000" b="0" i="1" smtClean="0">
                            <a:latin typeface="Cambria Math" panose="02040503050406030204" pitchFamily="18" charset="0"/>
                          </a:rPr>
                          <m:t>1</m:t>
                        </m:r>
                      </m:num>
                      <m:den>
                        <m:rad>
                          <m:radPr>
                            <m:degHide m:val="on"/>
                            <m:ctrlPr>
                              <a:rPr lang="en-GB" sz="5000" b="0" i="1" smtClean="0">
                                <a:latin typeface="Cambria Math" panose="02040503050406030204" pitchFamily="18" charset="0"/>
                              </a:rPr>
                            </m:ctrlPr>
                          </m:radPr>
                          <m:deg/>
                          <m:e>
                            <m:r>
                              <a:rPr lang="en-GB" sz="5000" b="0" i="1" smtClean="0">
                                <a:latin typeface="Cambria Math" panose="02040503050406030204" pitchFamily="18" charset="0"/>
                              </a:rPr>
                              <m:t>2</m:t>
                            </m:r>
                          </m:e>
                        </m:rad>
                      </m:den>
                    </m:f>
                  </m:oMath>
                </a14:m>
                <a:r>
                  <a:rPr lang="en-US" sz="5000" b="0" dirty="0"/>
                  <a:t>, so the angle between the vectors is 45 degree</a:t>
                </a:r>
              </a:p>
              <a:p>
                <a:pPr marL="0" indent="0">
                  <a:buNone/>
                </a:pPr>
                <a:endParaRPr lang="en-US" sz="5000" b="0" i="1" dirty="0">
                  <a:latin typeface="Cambria Math"/>
                </a:endParaRPr>
              </a:p>
              <a:p>
                <a:pPr marL="0" indent="0">
                  <a:buNone/>
                </a:pPr>
                <a:endParaRPr lang="en-US" dirty="0"/>
              </a:p>
              <a:p>
                <a:pPr marL="0" indent="0">
                  <a:buNone/>
                </a:pPr>
                <a:r>
                  <a:rPr lang="en-US" dirty="0"/>
                  <a:t>               </a:t>
                </a:r>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2971800"/>
                <a:ext cx="8229600" cy="3733800"/>
              </a:xfrm>
              <a:blipFill>
                <a:blip r:embed="rId2"/>
                <a:stretch>
                  <a:fillRect/>
                </a:stretch>
              </a:blipFill>
            </p:spPr>
            <p:txBody>
              <a:bodyPr/>
              <a:lstStyle/>
              <a:p>
                <a:r>
                  <a:rPr lang="en-US">
                    <a:noFill/>
                  </a:rPr>
                  <a:t> </a:t>
                </a:r>
              </a:p>
            </p:txBody>
          </p:sp>
        </mc:Fallback>
      </mc:AlternateContent>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90800" y="1524000"/>
            <a:ext cx="2271562" cy="1828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2827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 and Total Variance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1"/>
                <a:ext cx="8229600" cy="4648199"/>
              </a:xfrm>
            </p:spPr>
            <p:txBody>
              <a:bodyPr>
                <a:normAutofit fontScale="70000" lnSpcReduction="20000"/>
              </a:bodyPr>
              <a:lstStyle/>
              <a:p>
                <a:r>
                  <a:rPr lang="en-US" dirty="0"/>
                  <a:t>Mean : The mean of a data matrix is the vector obtained as the average of all the row-vectors</a:t>
                </a:r>
              </a:p>
              <a:p>
                <a:endParaRPr lang="en-US" dirty="0"/>
              </a:p>
              <a:p>
                <a14:m>
                  <m:oMath xmlns:m="http://schemas.openxmlformats.org/officeDocument/2006/math">
                    <m:r>
                      <a:rPr lang="en-US" b="1" i="0" smtClean="0">
                        <a:latin typeface="Cambria Math" panose="02040503050406030204" pitchFamily="18" charset="0"/>
                      </a:rPr>
                      <m:t>𝐃</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5</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4</m:t>
                              </m:r>
                            </m:e>
                          </m:mr>
                        </m:m>
                      </m:e>
                    </m:d>
                  </m:oMath>
                </a14:m>
                <a:r>
                  <a:rPr lang="en-US" dirty="0"/>
                  <a:t>, is a dataset with two features and 2 data instances.</a:t>
                </a:r>
              </a:p>
              <a:p>
                <a:endParaRPr lang="en-US" dirty="0"/>
              </a:p>
              <a:p>
                <a:r>
                  <a:rPr lang="en-US" dirty="0"/>
                  <a:t> The mean vector </a:t>
                </a:r>
                <a14:m>
                  <m:oMath xmlns:m="http://schemas.openxmlformats.org/officeDocument/2006/math">
                    <m:r>
                      <a:rPr lang="en-US" b="1" i="1" smtClean="0">
                        <a:latin typeface="Cambria Math" panose="02040503050406030204" pitchFamily="18" charset="0"/>
                      </a:rPr>
                      <m:t>𝝁</m:t>
                    </m:r>
                    <m:r>
                      <a:rPr lang="en-US" b="0" i="1" smtClean="0">
                        <a:latin typeface="Cambria Math" panose="02040503050406030204" pitchFamily="18" charset="0"/>
                      </a:rPr>
                      <m:t>=</m:t>
                    </m:r>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3.5</m:t>
                            </m:r>
                          </m:den>
                        </m:f>
                      </m:e>
                    </m:d>
                    <m:r>
                      <a:rPr lang="en-US" b="0" i="1" smtClean="0">
                        <a:latin typeface="Cambria Math" panose="02040503050406030204" pitchFamily="18" charset="0"/>
                      </a:rPr>
                      <m:t> </m:t>
                    </m:r>
                  </m:oMath>
                </a14:m>
                <a:endParaRPr lang="en-US" dirty="0"/>
              </a:p>
              <a:p>
                <a:endParaRPr lang="en-US" dirty="0"/>
              </a:p>
              <a:p>
                <a:r>
                  <a:rPr lang="en-US" dirty="0"/>
                  <a:t>Sometime we want to center the data such that the mean vector of the dataset is </a:t>
                </a:r>
                <a:r>
                  <a:rPr lang="en-US" b="1" dirty="0"/>
                  <a:t>0.</a:t>
                </a:r>
              </a:p>
              <a:p>
                <a:endParaRPr lang="en-US" b="1" dirty="0"/>
              </a:p>
              <a:p>
                <a:r>
                  <a:rPr lang="en-US" dirty="0"/>
                  <a:t>The centered data, </a:t>
                </a:r>
                <a14:m>
                  <m:oMath xmlns:m="http://schemas.openxmlformats.org/officeDocument/2006/math">
                    <m:r>
                      <a:rPr lang="en-US" b="1" i="0" smtClean="0">
                        <a:latin typeface="Cambria Math" panose="02040503050406030204" pitchFamily="18" charset="0"/>
                      </a:rPr>
                      <m:t>𝐙</m:t>
                    </m:r>
                    <m:r>
                      <a:rPr lang="en-US" b="0" i="1" smtClean="0">
                        <a:latin typeface="Cambria Math" panose="02040503050406030204" pitchFamily="18" charset="0"/>
                      </a:rPr>
                      <m:t>=</m:t>
                    </m:r>
                    <m:r>
                      <a:rPr lang="en-US" b="1" i="0" smtClean="0">
                        <a:latin typeface="Cambria Math" panose="02040503050406030204" pitchFamily="18" charset="0"/>
                      </a:rPr>
                      <m:t>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1" i="1" smtClean="0">
                            <a:latin typeface="Cambria Math" panose="02040503050406030204" pitchFamily="18" charset="0"/>
                          </a:rPr>
                          <m:t>𝟏</m:t>
                        </m:r>
                      </m:e>
                      <m:sup>
                        <m:r>
                          <a:rPr lang="en-US" b="0" i="1" smtClean="0">
                            <a:latin typeface="Cambria Math" panose="02040503050406030204" pitchFamily="18" charset="0"/>
                          </a:rPr>
                          <m:t>𝑇</m:t>
                        </m:r>
                      </m:sup>
                    </m:sSup>
                    <m:r>
                      <a:rPr lang="en-US" b="1" i="1" smtClean="0">
                        <a:latin typeface="Cambria Math" panose="02040503050406030204" pitchFamily="18" charset="0"/>
                      </a:rPr>
                      <m:t>𝝁</m:t>
                    </m:r>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5</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4</m:t>
                              </m:r>
                            </m:e>
                          </m:mr>
                        </m:m>
                      </m:e>
                    </m:d>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3</m:t>
                              </m:r>
                            </m:e>
                            <m:e>
                              <m:r>
                                <a:rPr lang="en-US" b="0" i="1" smtClean="0">
                                  <a:latin typeface="Cambria Math" panose="02040503050406030204" pitchFamily="18" charset="0"/>
                                </a:rPr>
                                <m:t>3.5</m:t>
                              </m:r>
                            </m:e>
                          </m:mr>
                          <m:mr>
                            <m:e>
                              <m:r>
                                <a:rPr lang="en-US" b="0" i="1" smtClean="0">
                                  <a:latin typeface="Cambria Math" panose="02040503050406030204" pitchFamily="18" charset="0"/>
                                </a:rPr>
                                <m:t>3</m:t>
                              </m:r>
                            </m:e>
                            <m:e>
                              <m:r>
                                <a:rPr lang="en-US" b="0" i="1" smtClean="0">
                                  <a:latin typeface="Cambria Math" panose="02040503050406030204" pitchFamily="18" charset="0"/>
                                </a:rPr>
                                <m:t>3.5</m:t>
                              </m:r>
                            </m:e>
                          </m:mr>
                        </m:m>
                      </m:e>
                    </m:d>
                    <m:r>
                      <a:rPr lang="en-US" b="1" i="1" smtClean="0">
                        <a:latin typeface="Cambria Math" panose="02040503050406030204" pitchFamily="18" charset="0"/>
                      </a:rPr>
                      <m:t>=</m:t>
                    </m:r>
                    <m:d>
                      <m:dPr>
                        <m:begChr m:val="|"/>
                        <m:endChr m:val="|"/>
                        <m:ctrlPr>
                          <a:rPr lang="en-US" b="1" i="1" smtClean="0">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2</m:t>
                              </m:r>
                            </m:e>
                            <m:e>
                              <m:r>
                                <a:rPr lang="en-US" b="0" i="1" smtClean="0">
                                  <a:latin typeface="Cambria Math" panose="02040503050406030204" pitchFamily="18" charset="0"/>
                                </a:rPr>
                                <m:t>−0.5</m:t>
                              </m:r>
                            </m:e>
                          </m:mr>
                          <m:mr>
                            <m:e>
                              <m:r>
                                <a:rPr lang="en-US" b="0" i="1" smtClean="0">
                                  <a:latin typeface="Cambria Math" panose="02040503050406030204" pitchFamily="18" charset="0"/>
                                </a:rPr>
                                <m:t>−2</m:t>
                              </m:r>
                            </m:e>
                            <m:e>
                              <m:r>
                                <a:rPr lang="en-US" b="0" i="1" smtClean="0">
                                  <a:latin typeface="Cambria Math" panose="02040503050406030204" pitchFamily="18" charset="0"/>
                                </a:rPr>
                                <m:t>0.5</m:t>
                              </m:r>
                            </m:e>
                          </m:mr>
                        </m:m>
                      </m:e>
                    </m:d>
                  </m:oMath>
                </a14:m>
                <a:r>
                  <a:rPr lang="en-US" b="1" dirty="0"/>
                  <a:t>, </a:t>
                </a:r>
                <a:r>
                  <a:rPr lang="en-US" dirty="0"/>
                  <a:t>the mean of the centered data is 0, as desired</a:t>
                </a:r>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4648199"/>
              </a:xfrm>
              <a:blipFill>
                <a:blip r:embed="rId2"/>
                <a:stretch>
                  <a:fillRect l="-815" t="-2231" r="-741"/>
                </a:stretch>
              </a:blipFill>
            </p:spPr>
            <p:txBody>
              <a:bodyPr/>
              <a:lstStyle/>
              <a:p>
                <a:r>
                  <a:rPr lang="en-US">
                    <a:noFill/>
                  </a:rPr>
                  <a:t> </a:t>
                </a:r>
              </a:p>
            </p:txBody>
          </p:sp>
        </mc:Fallback>
      </mc:AlternateContent>
    </p:spTree>
    <p:extLst>
      <p:ext uri="{BB962C8B-B14F-4D97-AF65-F5344CB8AC3E}">
        <p14:creationId xmlns:p14="http://schemas.microsoft.com/office/powerpoint/2010/main" val="3756515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Variance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1"/>
                <a:ext cx="8229600" cy="4952999"/>
              </a:xfrm>
            </p:spPr>
            <p:txBody>
              <a:bodyPr>
                <a:normAutofit fontScale="47500" lnSpcReduction="20000"/>
              </a:bodyPr>
              <a:lstStyle/>
              <a:p>
                <a:r>
                  <a:rPr lang="en-US" dirty="0"/>
                  <a:t>Variance of a data matrix of size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𝑛</m:t>
                        </m:r>
                      </m:e>
                    </m:d>
                  </m:oMath>
                </a14:m>
                <a:r>
                  <a:rPr lang="en-US" dirty="0"/>
                  <a:t> can be computed as below:</a:t>
                </a:r>
              </a:p>
              <a:p>
                <a:endParaRPr lang="en-US" dirty="0"/>
              </a:p>
              <a:p>
                <a:r>
                  <a:rPr lang="en-US" dirty="0"/>
                  <a:t>Variance </a:t>
                </a:r>
                <a14:m>
                  <m:oMath xmlns:m="http://schemas.openxmlformats.org/officeDocument/2006/math">
                    <m:r>
                      <a:rPr lang="en-US" i="1" dirty="0" smtClean="0">
                        <a:latin typeface="Cambria Math" panose="02040503050406030204" pitchFamily="18" charset="0"/>
                      </a:rPr>
                      <m:t>(</m:t>
                    </m:r>
                    <m:r>
                      <a:rPr lang="en-US" b="1" i="0" dirty="0" smtClean="0">
                        <a:latin typeface="Cambria Math" panose="02040503050406030204" pitchFamily="18" charset="0"/>
                      </a:rPr>
                      <m:t>𝐃</m:t>
                    </m:r>
                    <m:r>
                      <a:rPr lang="en-US" i="1" dirty="0" smtClean="0">
                        <a:latin typeface="Cambria Math" panose="02040503050406030204" pitchFamily="18" charset="0"/>
                      </a:rPr>
                      <m:t>)</m:t>
                    </m:r>
                  </m:oMath>
                </a14:m>
                <a:r>
                  <a:rPr lang="en-US" dirty="0"/>
                  <a:t> =</a:t>
                </a:r>
                <a14:m>
                  <m:oMath xmlns:m="http://schemas.openxmlformats.org/officeDocument/2006/math">
                    <m:f>
                      <m:fPr>
                        <m:ctrlPr>
                          <a:rPr lang="en-US" b="0" i="0" dirty="0" smtClean="0">
                            <a:latin typeface="Cambria Math" panose="02040503050406030204" pitchFamily="18" charset="0"/>
                          </a:rPr>
                        </m:ctrlPr>
                      </m:fPr>
                      <m:num>
                        <m:r>
                          <a:rPr lang="en-US" b="0" i="0" dirty="0" smtClean="0">
                            <a:latin typeface="Cambria Math" panose="02040503050406030204" pitchFamily="18" charset="0"/>
                          </a:rPr>
                          <m:t>1</m:t>
                        </m:r>
                      </m:num>
                      <m:den>
                        <m:r>
                          <a:rPr lang="en-US" b="0" i="1" dirty="0" smtClean="0">
                            <a:latin typeface="Cambria Math" panose="02040503050406030204" pitchFamily="18" charset="0"/>
                          </a:rPr>
                          <m:t>𝑛</m:t>
                        </m:r>
                      </m:den>
                    </m:f>
                    <m:nary>
                      <m:naryPr>
                        <m:chr m:val="∑"/>
                        <m:ctrlPr>
                          <a:rPr lang="en-US" i="1" dirty="0" smtClean="0">
                            <a:latin typeface="Cambria Math" panose="02040503050406030204" pitchFamily="18" charset="0"/>
                          </a:rPr>
                        </m:ctrlPr>
                      </m:naryPr>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1" i="1" dirty="0" smtClean="0">
                                    <a:latin typeface="Cambria Math" panose="02040503050406030204" pitchFamily="18" charset="0"/>
                                  </a:rPr>
                                  <m:t>𝝁</m:t>
                                </m:r>
                              </m:e>
                            </m:d>
                          </m:e>
                          <m:sup>
                            <m:r>
                              <a:rPr lang="en-US" b="0" i="1" dirty="0" smtClean="0">
                                <a:latin typeface="Cambria Math" panose="02040503050406030204" pitchFamily="18" charset="0"/>
                              </a:rPr>
                              <m:t>2</m:t>
                            </m:r>
                          </m:sup>
                        </m:sSup>
                      </m:e>
                    </m:nary>
                  </m:oMath>
                </a14:m>
                <a:endParaRPr lang="en-US" dirty="0"/>
              </a:p>
              <a:p>
                <a:endParaRPr lang="en-US" dirty="0"/>
              </a:p>
              <a:p>
                <a:r>
                  <a:rPr lang="en-US" dirty="0"/>
                  <a:t>if the data is centered </a:t>
                </a:r>
                <a:r>
                  <a:rPr lang="en-US" dirty="0"/>
                  <a:t>Variance </a:t>
                </a:r>
                <a14:m>
                  <m:oMath xmlns:m="http://schemas.openxmlformats.org/officeDocument/2006/math">
                    <m:r>
                      <a:rPr lang="en-US" i="1" dirty="0">
                        <a:latin typeface="Cambria Math" panose="02040503050406030204" pitchFamily="18" charset="0"/>
                      </a:rPr>
                      <m:t>(</m:t>
                    </m:r>
                    <m:r>
                      <a:rPr lang="en-US" b="1" dirty="0">
                        <a:latin typeface="Cambria Math" panose="02040503050406030204" pitchFamily="18" charset="0"/>
                      </a:rPr>
                      <m:t>𝐃</m:t>
                    </m:r>
                    <m:r>
                      <a:rPr lang="en-US" i="1" dirty="0">
                        <a:latin typeface="Cambria Math" panose="02040503050406030204" pitchFamily="18" charset="0"/>
                      </a:rPr>
                      <m:t>)</m:t>
                    </m:r>
                  </m:oMath>
                </a14:m>
                <a:r>
                  <a:rPr lang="en-US" dirty="0"/>
                  <a:t> =</a:t>
                </a:r>
                <a14:m>
                  <m:oMath xmlns:m="http://schemas.openxmlformats.org/officeDocument/2006/math">
                    <m:f>
                      <m:fPr>
                        <m:ctrlPr>
                          <a:rPr lang="en-US" b="0" i="0" dirty="0" smtClean="0">
                            <a:latin typeface="Cambria Math" panose="02040503050406030204" pitchFamily="18" charset="0"/>
                          </a:rPr>
                        </m:ctrlPr>
                      </m:fPr>
                      <m:num>
                        <m:r>
                          <a:rPr lang="en-US" b="0" i="0" dirty="0" smtClean="0">
                            <a:latin typeface="Cambria Math" panose="02040503050406030204" pitchFamily="18" charset="0"/>
                          </a:rPr>
                          <m:t>1</m:t>
                        </m:r>
                      </m:num>
                      <m:den>
                        <m:r>
                          <a:rPr lang="en-US" b="0" i="1" dirty="0" smtClean="0">
                            <a:latin typeface="Cambria Math" panose="02040503050406030204" pitchFamily="18" charset="0"/>
                          </a:rPr>
                          <m:t>𝑛</m:t>
                        </m:r>
                      </m:den>
                    </m:f>
                    <m:nary>
                      <m:naryPr>
                        <m:chr m:val="∑"/>
                        <m:ctrlPr>
                          <a:rPr lang="en-US" i="1" dirty="0">
                            <a:latin typeface="Cambria Math" panose="02040503050406030204" pitchFamily="18" charset="0"/>
                          </a:rPr>
                        </m:ctrlPr>
                      </m:naryPr>
                      <m:sub>
                        <m:r>
                          <m:rPr>
                            <m:brk m:alnAt="23"/>
                          </m:rPr>
                          <a:rPr lang="en-US" i="1" dirty="0">
                            <a:latin typeface="Cambria Math" panose="02040503050406030204" pitchFamily="18" charset="0"/>
                          </a:rPr>
                          <m:t>𝑖</m:t>
                        </m:r>
                        <m:r>
                          <a:rPr lang="en-US" i="1" dirty="0">
                            <a:latin typeface="Cambria Math" panose="02040503050406030204" pitchFamily="18" charset="0"/>
                          </a:rPr>
                          <m:t>=</m:t>
                        </m:r>
                        <m:r>
                          <a:rPr lang="en-US" b="0" i="1" dirty="0" smtClean="0">
                            <a:latin typeface="Cambria Math" panose="02040503050406030204" pitchFamily="18" charset="0"/>
                          </a:rPr>
                          <m:t>1</m:t>
                        </m:r>
                      </m:sub>
                      <m:sup>
                        <m:r>
                          <a:rPr lang="en-US" i="1" dirty="0">
                            <a:latin typeface="Cambria Math" panose="02040503050406030204" pitchFamily="18" charset="0"/>
                          </a:rPr>
                          <m:t>𝑛</m:t>
                        </m:r>
                      </m:sup>
                      <m:e>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i="1" dirty="0">
                                        <a:latin typeface="Cambria Math" panose="02040503050406030204" pitchFamily="18" charset="0"/>
                                      </a:rPr>
                                      <m:t>𝒙</m:t>
                                    </m:r>
                                  </m:e>
                                  <m:sub>
                                    <m:r>
                                      <a:rPr lang="en-US" i="1" dirty="0">
                                        <a:latin typeface="Cambria Math" panose="02040503050406030204" pitchFamily="18" charset="0"/>
                                      </a:rPr>
                                      <m:t>𝑖</m:t>
                                    </m:r>
                                  </m:sub>
                                </m:sSub>
                              </m:e>
                            </m:d>
                          </m:e>
                          <m:sup>
                            <m:r>
                              <a:rPr lang="en-US" i="1" dirty="0">
                                <a:latin typeface="Cambria Math" panose="02040503050406030204" pitchFamily="18" charset="0"/>
                              </a:rPr>
                              <m:t>2</m:t>
                            </m:r>
                          </m:sup>
                        </m:sSup>
                      </m:e>
                    </m:nary>
                  </m:oMath>
                </a14:m>
                <a:endParaRPr lang="en-US" dirty="0"/>
              </a:p>
              <a:p>
                <a:endParaRPr lang="en-US" dirty="0"/>
              </a:p>
              <a:p>
                <a:r>
                  <a:rPr lang="en-US" dirty="0"/>
                  <a:t>For uncentered data </a:t>
                </a:r>
                <a14:m>
                  <m:oMath xmlns:m="http://schemas.openxmlformats.org/officeDocument/2006/math">
                    <m:r>
                      <a:rPr lang="en-US" i="1" dirty="0" smtClean="0">
                        <a:latin typeface="Cambria Math" panose="02040503050406030204" pitchFamily="18" charset="0"/>
                      </a:rPr>
                      <m:t>𝑉𝑎𝑟</m:t>
                    </m:r>
                    <m:d>
                      <m:dPr>
                        <m:ctrlPr>
                          <a:rPr lang="en-US" i="1" dirty="0" smtClean="0">
                            <a:latin typeface="Cambria Math" panose="02040503050406030204" pitchFamily="18" charset="0"/>
                          </a:rPr>
                        </m:ctrlPr>
                      </m:dPr>
                      <m:e>
                        <m:r>
                          <a:rPr lang="en-US" b="1" i="0" dirty="0" smtClean="0">
                            <a:latin typeface="Cambria Math" panose="02040503050406030204" pitchFamily="18" charset="0"/>
                          </a:rPr>
                          <m:t>𝐃</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𝑛</m:t>
                        </m:r>
                      </m:den>
                    </m:f>
                    <m:nary>
                      <m:naryPr>
                        <m:chr m:val="∑"/>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1" i="1" dirty="0" smtClean="0">
                                    <a:latin typeface="Cambria Math" panose="02040503050406030204" pitchFamily="18" charset="0"/>
                                  </a:rPr>
                                  <m:t>𝝁</m:t>
                                </m:r>
                              </m:e>
                            </m:d>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m:t>
                        </m:r>
                        <m:r>
                          <a:rPr lang="en-US" b="1" i="1" dirty="0" smtClean="0">
                            <a:latin typeface="Cambria Math" panose="02040503050406030204" pitchFamily="18" charset="0"/>
                          </a:rPr>
                          <m:t>𝝁</m:t>
                        </m:r>
                        <m:r>
                          <a:rPr lang="en-US" b="0" i="1" dirty="0" smtClean="0">
                            <a:latin typeface="Cambria Math" panose="02040503050406030204" pitchFamily="18" charset="0"/>
                          </a:rPr>
                          <m:t>)</m:t>
                        </m:r>
                      </m:e>
                    </m:nary>
                  </m:oMath>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𝑛</m:t>
                          </m:r>
                        </m:den>
                      </m:f>
                      <m:nary>
                        <m:naryPr>
                          <m:chr m:val="∑"/>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𝑛</m:t>
                          </m:r>
                        </m:sup>
                        <m:e>
                          <m:sSup>
                            <m:sSupPr>
                              <m:ctrlPr>
                                <a:rPr lang="en-US" b="0" i="1" dirty="0" smtClean="0">
                                  <a:latin typeface="Cambria Math" panose="02040503050406030204" pitchFamily="18" charset="0"/>
                                </a:rPr>
                              </m:ctrlPr>
                            </m:sSupPr>
                            <m:e>
                              <m:d>
                                <m:dPr>
                                  <m:begChr m:val="‖"/>
                                  <m:endChr m:val="‖"/>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0" i="1" dirty="0" smtClean="0">
                                          <a:latin typeface="Cambria Math" panose="02040503050406030204" pitchFamily="18" charset="0"/>
                                        </a:rPr>
                                        <m:t>𝑖</m:t>
                                      </m:r>
                                    </m:sub>
                                  </m:sSub>
                                </m:e>
                              </m:d>
                            </m:e>
                            <m:sup>
                              <m:r>
                                <a:rPr lang="en-US" b="0" i="1" dirty="0" smtClean="0">
                                  <a:latin typeface="Cambria Math" panose="02040503050406030204" pitchFamily="18" charset="0"/>
                                </a:rPr>
                                <m:t>2</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𝝁</m:t>
                              </m:r>
                            </m:e>
                            <m:sup>
                              <m:r>
                                <a:rPr lang="en-US" b="0" i="1" dirty="0" smtClean="0">
                                  <a:latin typeface="Cambria Math" panose="02040503050406030204" pitchFamily="18" charset="0"/>
                                </a:rPr>
                                <m:t>𝑇</m:t>
                              </m:r>
                            </m:sup>
                          </m:sSup>
                          <m:r>
                            <a:rPr lang="en-US" b="1" i="1" dirty="0" smtClean="0">
                              <a:latin typeface="Cambria Math" panose="02040503050406030204" pitchFamily="18" charset="0"/>
                            </a:rPr>
                            <m:t>𝝁</m:t>
                          </m:r>
                        </m:e>
                      </m:nary>
                      <m:r>
                        <a:rPr lang="en-US" b="0" i="1" dirty="0" smtClean="0">
                          <a:latin typeface="Cambria Math" panose="02040503050406030204" pitchFamily="18" charset="0"/>
                        </a:rPr>
                        <m:t>−2</m:t>
                      </m:r>
                      <m:sSup>
                        <m:sSupPr>
                          <m:ctrlPr>
                            <a:rPr lang="en-US" b="0" i="1" dirty="0" smtClean="0">
                              <a:latin typeface="Cambria Math" panose="02040503050406030204" pitchFamily="18" charset="0"/>
                            </a:rPr>
                          </m:ctrlPr>
                        </m:sSup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𝑛</m:t>
                              </m:r>
                            </m:den>
                          </m:f>
                          <m:r>
                            <a:rPr lang="en-US" b="1" i="1" dirty="0" smtClean="0">
                              <a:latin typeface="Cambria Math" panose="02040503050406030204" pitchFamily="18" charset="0"/>
                            </a:rPr>
                            <m:t>𝝁</m:t>
                          </m:r>
                        </m:e>
                        <m:sup>
                          <m:r>
                            <a:rPr lang="en-US" b="0" i="1" dirty="0" smtClean="0">
                              <a:latin typeface="Cambria Math" panose="02040503050406030204" pitchFamily="18" charset="0"/>
                            </a:rPr>
                            <m:t>𝑇</m:t>
                          </m:r>
                        </m:sup>
                      </m:sSup>
                      <m:r>
                        <a:rPr lang="en-US" b="0" i="1" dirty="0" smtClean="0">
                          <a:latin typeface="Cambria Math" panose="02040503050406030204" pitchFamily="18" charset="0"/>
                        </a:rPr>
                        <m:t>(</m:t>
                      </m:r>
                      <m:nary>
                        <m:naryPr>
                          <m:chr m:val="∑"/>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=0</m:t>
                          </m:r>
                        </m:sub>
                        <m:sup>
                          <m:r>
                            <a:rPr lang="en-US" b="0" i="1" dirty="0" smtClean="0">
                              <a:latin typeface="Cambria Math" panose="02040503050406030204" pitchFamily="18" charset="0"/>
                            </a:rPr>
                            <m:t>𝑛</m:t>
                          </m:r>
                        </m:sup>
                        <m:e>
                          <m:sSub>
                            <m:sSubPr>
                              <m:ctrlPr>
                                <a:rPr lang="en-US" b="0"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0" i="1" dirty="0" smtClean="0">
                                  <a:latin typeface="Cambria Math" panose="02040503050406030204" pitchFamily="18" charset="0"/>
                                </a:rPr>
                                <m:t>𝑖</m:t>
                              </m:r>
                            </m:sub>
                          </m:sSub>
                          <m:r>
                            <a:rPr lang="en-US" b="0" i="1" dirty="0" smtClean="0">
                              <a:latin typeface="Cambria Math" panose="02040503050406030204" pitchFamily="18" charset="0"/>
                            </a:rPr>
                            <m:t>) </m:t>
                          </m:r>
                        </m:e>
                      </m:nary>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dirty="0">
                              <a:latin typeface="Cambria Math" panose="02040503050406030204" pitchFamily="18" charset="0"/>
                            </a:rPr>
                          </m:ctrlPr>
                        </m:naryPr>
                        <m:sub>
                          <m:r>
                            <a:rPr lang="en-US" i="1" dirty="0">
                              <a:latin typeface="Cambria Math" panose="02040503050406030204" pitchFamily="18" charset="0"/>
                            </a:rPr>
                            <m:t>𝑖</m:t>
                          </m:r>
                          <m:r>
                            <a:rPr lang="en-US" i="1" dirty="0">
                              <a:latin typeface="Cambria Math" panose="02040503050406030204" pitchFamily="18" charset="0"/>
                            </a:rPr>
                            <m:t>=1</m:t>
                          </m:r>
                        </m:sub>
                        <m:sup>
                          <m:r>
                            <a:rPr lang="en-US" i="1" dirty="0">
                              <a:latin typeface="Cambria Math" panose="02040503050406030204" pitchFamily="18" charset="0"/>
                            </a:rPr>
                            <m:t>𝑛</m:t>
                          </m:r>
                        </m:sup>
                        <m:e>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i="1" dirty="0">
                                          <a:latin typeface="Cambria Math" panose="02040503050406030204" pitchFamily="18" charset="0"/>
                                        </a:rPr>
                                        <m:t>𝒙</m:t>
                                      </m:r>
                                    </m:e>
                                    <m:sub>
                                      <m:r>
                                        <a:rPr lang="en-US" i="1" dirty="0">
                                          <a:latin typeface="Cambria Math" panose="02040503050406030204" pitchFamily="18" charset="0"/>
                                        </a:rPr>
                                        <m:t>𝑖</m:t>
                                      </m:r>
                                    </m:sub>
                                  </m:sSub>
                                </m:e>
                              </m:d>
                            </m:e>
                            <m:sup>
                              <m:r>
                                <a:rPr lang="en-US" i="1" dirty="0">
                                  <a:latin typeface="Cambria Math" panose="02040503050406030204" pitchFamily="18" charset="0"/>
                                </a:rPr>
                                <m:t>2</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𝝁</m:t>
                              </m:r>
                            </m:e>
                            <m:sup>
                              <m:r>
                                <a:rPr lang="en-US" i="1" dirty="0">
                                  <a:latin typeface="Cambria Math" panose="02040503050406030204" pitchFamily="18" charset="0"/>
                                </a:rPr>
                                <m:t>𝑇</m:t>
                              </m:r>
                            </m:sup>
                          </m:sSup>
                          <m:r>
                            <a:rPr lang="en-US" b="1" i="1" dirty="0">
                              <a:latin typeface="Cambria Math" panose="02040503050406030204" pitchFamily="18" charset="0"/>
                            </a:rPr>
                            <m:t>𝝁</m:t>
                          </m:r>
                        </m:e>
                      </m:nary>
                      <m:r>
                        <a:rPr lang="en-US" i="1" dirty="0">
                          <a:latin typeface="Cambria Math" panose="02040503050406030204" pitchFamily="18" charset="0"/>
                        </a:rPr>
                        <m:t>−</m:t>
                      </m:r>
                      <m:f>
                        <m:fPr>
                          <m:ctrlPr>
                            <a:rPr lang="en-US" b="0" i="0" dirty="0" smtClean="0">
                              <a:latin typeface="Cambria Math" panose="02040503050406030204" pitchFamily="18" charset="0"/>
                            </a:rPr>
                          </m:ctrlPr>
                        </m:fPr>
                        <m:num>
                          <m:r>
                            <a:rPr lang="en-US" i="1" dirty="0">
                              <a:latin typeface="Cambria Math" panose="02040503050406030204" pitchFamily="18" charset="0"/>
                            </a:rPr>
                            <m:t>2</m:t>
                          </m:r>
                          <m:sSup>
                            <m:sSupPr>
                              <m:ctrlPr>
                                <a:rPr lang="en-US" i="1" dirty="0">
                                  <a:latin typeface="Cambria Math" panose="02040503050406030204" pitchFamily="18" charset="0"/>
                                </a:rPr>
                              </m:ctrlPr>
                            </m:sSupPr>
                            <m:e>
                              <m:r>
                                <a:rPr lang="en-US" b="1" i="1" dirty="0">
                                  <a:latin typeface="Cambria Math" panose="02040503050406030204" pitchFamily="18" charset="0"/>
                                </a:rPr>
                                <m:t>𝝁</m:t>
                              </m:r>
                            </m:e>
                            <m:sup>
                              <m:r>
                                <a:rPr lang="en-US" i="1" dirty="0">
                                  <a:latin typeface="Cambria Math" panose="02040503050406030204" pitchFamily="18" charset="0"/>
                                </a:rPr>
                                <m:t>𝑇</m:t>
                              </m:r>
                            </m:sup>
                          </m:sSup>
                        </m:num>
                        <m:den>
                          <m:r>
                            <a:rPr lang="en-US" b="0" i="1" dirty="0" smtClean="0">
                              <a:latin typeface="Cambria Math" panose="02040503050406030204" pitchFamily="18" charset="0"/>
                            </a:rPr>
                            <m:t>𝑛</m:t>
                          </m:r>
                        </m:den>
                      </m:f>
                      <m:r>
                        <a:rPr lang="en-US" b="0" i="1" dirty="0" smtClean="0">
                          <a:latin typeface="Cambria Math" panose="02040503050406030204" pitchFamily="18" charset="0"/>
                        </a:rPr>
                        <m:t>⋅</m:t>
                      </m:r>
                      <m:r>
                        <a:rPr lang="en-US" b="0" i="1" dirty="0" smtClean="0">
                          <a:latin typeface="Cambria Math" panose="02040503050406030204" pitchFamily="18" charset="0"/>
                        </a:rPr>
                        <m:t>𝑛</m:t>
                      </m:r>
                      <m:r>
                        <a:rPr lang="en-US" b="1" i="1" dirty="0" smtClean="0">
                          <a:latin typeface="Cambria Math" panose="02040503050406030204" pitchFamily="18" charset="0"/>
                        </a:rPr>
                        <m:t>𝝁</m:t>
                      </m:r>
                    </m:oMath>
                  </m:oMathPara>
                </a14:m>
                <a:endParaRPr lang="en-US" b="1"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dirty="0">
                              <a:latin typeface="Cambria Math" panose="02040503050406030204" pitchFamily="18" charset="0"/>
                            </a:rPr>
                          </m:ctrlPr>
                        </m:naryPr>
                        <m:sub>
                          <m:r>
                            <a:rPr lang="en-US" i="1" dirty="0">
                              <a:latin typeface="Cambria Math" panose="02040503050406030204" pitchFamily="18" charset="0"/>
                            </a:rPr>
                            <m:t>𝑖</m:t>
                          </m:r>
                          <m:r>
                            <a:rPr lang="en-US" i="1" dirty="0">
                              <a:latin typeface="Cambria Math" panose="02040503050406030204" pitchFamily="18" charset="0"/>
                            </a:rPr>
                            <m:t>=1</m:t>
                          </m:r>
                        </m:sub>
                        <m:sup>
                          <m:r>
                            <a:rPr lang="en-US" i="1" dirty="0">
                              <a:latin typeface="Cambria Math" panose="02040503050406030204" pitchFamily="18" charset="0"/>
                            </a:rPr>
                            <m:t>𝑛</m:t>
                          </m:r>
                        </m:sup>
                        <m:e>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i="1" dirty="0">
                                          <a:latin typeface="Cambria Math" panose="02040503050406030204" pitchFamily="18" charset="0"/>
                                        </a:rPr>
                                        <m:t>𝒙</m:t>
                                      </m:r>
                                    </m:e>
                                    <m:sub>
                                      <m:r>
                                        <a:rPr lang="en-US" i="1" dirty="0">
                                          <a:latin typeface="Cambria Math" panose="02040503050406030204" pitchFamily="18" charset="0"/>
                                        </a:rPr>
                                        <m:t>𝑖</m:t>
                                      </m:r>
                                    </m:sub>
                                  </m:sSub>
                                </m:e>
                              </m:d>
                            </m:e>
                            <m:sup>
                              <m:r>
                                <a:rPr lang="en-US" i="1" dirty="0">
                                  <a:latin typeface="Cambria Math" panose="02040503050406030204" pitchFamily="18" charset="0"/>
                                </a:rPr>
                                <m:t>2</m:t>
                              </m:r>
                            </m:sup>
                          </m:sSup>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𝝁</m:t>
                              </m:r>
                            </m:e>
                            <m:sup>
                              <m:r>
                                <a:rPr lang="en-US" i="1" dirty="0">
                                  <a:latin typeface="Cambria Math" panose="02040503050406030204" pitchFamily="18" charset="0"/>
                                </a:rPr>
                                <m:t>𝑇</m:t>
                              </m:r>
                            </m:sup>
                          </m:sSup>
                          <m:r>
                            <a:rPr lang="en-US" b="1" i="1" dirty="0">
                              <a:latin typeface="Cambria Math" panose="02040503050406030204" pitchFamily="18" charset="0"/>
                            </a:rPr>
                            <m:t>𝝁</m:t>
                          </m:r>
                        </m:e>
                      </m:nary>
                      <m:r>
                        <a:rPr lang="en-US" i="1" dirty="0">
                          <a:latin typeface="Cambria Math" panose="02040503050406030204" pitchFamily="18" charset="0"/>
                        </a:rPr>
                        <m:t>−</m:t>
                      </m:r>
                      <m:r>
                        <a:rPr lang="en-US" b="0" i="1" dirty="0" smtClean="0">
                          <a:latin typeface="Cambria Math" panose="02040503050406030204" pitchFamily="18" charset="0"/>
                        </a:rPr>
                        <m:t>2</m:t>
                      </m:r>
                      <m:sSup>
                        <m:sSupPr>
                          <m:ctrlPr>
                            <a:rPr lang="en-US" b="0" i="1" dirty="0" smtClean="0">
                              <a:latin typeface="Cambria Math" panose="02040503050406030204" pitchFamily="18" charset="0"/>
                            </a:rPr>
                          </m:ctrlPr>
                        </m:sSupPr>
                        <m:e>
                          <m:r>
                            <a:rPr lang="en-US" b="1" i="1" dirty="0" smtClean="0">
                              <a:latin typeface="Cambria Math" panose="02040503050406030204" pitchFamily="18" charset="0"/>
                            </a:rPr>
                            <m:t>𝝁</m:t>
                          </m:r>
                        </m:e>
                        <m:sup>
                          <m:r>
                            <a:rPr lang="en-US" b="0" i="1" dirty="0" smtClean="0">
                              <a:latin typeface="Cambria Math" panose="02040503050406030204" pitchFamily="18" charset="0"/>
                            </a:rPr>
                            <m:t>𝑇</m:t>
                          </m:r>
                        </m:sup>
                      </m:sSup>
                      <m:r>
                        <a:rPr lang="en-US" b="1" i="1" dirty="0" smtClean="0">
                          <a:latin typeface="Cambria Math" panose="02040503050406030204" pitchFamily="18" charset="0"/>
                        </a:rPr>
                        <m:t>𝝁</m:t>
                      </m:r>
                    </m:oMath>
                  </m:oMathPara>
                </a14:m>
                <a:endParaRPr lang="en-US" b="1"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𝑛</m:t>
                          </m:r>
                        </m:den>
                      </m:f>
                      <m:nary>
                        <m:naryPr>
                          <m:chr m:val="∑"/>
                          <m:ctrlPr>
                            <a:rPr lang="en-US" i="1" dirty="0">
                              <a:latin typeface="Cambria Math" panose="02040503050406030204" pitchFamily="18" charset="0"/>
                            </a:rPr>
                          </m:ctrlPr>
                        </m:naryPr>
                        <m:sub>
                          <m:r>
                            <a:rPr lang="en-US" i="1" dirty="0">
                              <a:latin typeface="Cambria Math" panose="02040503050406030204" pitchFamily="18" charset="0"/>
                            </a:rPr>
                            <m:t>𝑖</m:t>
                          </m:r>
                          <m:r>
                            <a:rPr lang="en-US" i="1" dirty="0">
                              <a:latin typeface="Cambria Math" panose="02040503050406030204" pitchFamily="18" charset="0"/>
                            </a:rPr>
                            <m:t>=1</m:t>
                          </m:r>
                        </m:sub>
                        <m:sup>
                          <m:r>
                            <a:rPr lang="en-US" i="1" dirty="0">
                              <a:latin typeface="Cambria Math" panose="02040503050406030204" pitchFamily="18" charset="0"/>
                            </a:rPr>
                            <m:t>𝑛</m:t>
                          </m:r>
                        </m:sup>
                        <m:e>
                          <m:sSup>
                            <m:sSupPr>
                              <m:ctrlPr>
                                <a:rPr lang="en-US" i="1" dirty="0">
                                  <a:latin typeface="Cambria Math" panose="02040503050406030204" pitchFamily="18" charset="0"/>
                                </a:rPr>
                              </m:ctrlPr>
                            </m:sSupPr>
                            <m:e>
                              <m:d>
                                <m:dPr>
                                  <m:begChr m:val="‖"/>
                                  <m:endChr m:val="‖"/>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1" i="1" dirty="0">
                                          <a:latin typeface="Cambria Math" panose="02040503050406030204" pitchFamily="18" charset="0"/>
                                        </a:rPr>
                                        <m:t>𝒙</m:t>
                                      </m:r>
                                    </m:e>
                                    <m:sub>
                                      <m:r>
                                        <a:rPr lang="en-US" i="1" dirty="0">
                                          <a:latin typeface="Cambria Math" panose="02040503050406030204" pitchFamily="18" charset="0"/>
                                        </a:rPr>
                                        <m:t>𝑖</m:t>
                                      </m:r>
                                    </m:sub>
                                  </m:sSub>
                                </m:e>
                              </m:d>
                            </m:e>
                            <m:sup>
                              <m:r>
                                <a:rPr lang="en-US" i="1" dirty="0">
                                  <a:latin typeface="Cambria Math" panose="02040503050406030204" pitchFamily="18" charset="0"/>
                                </a:rPr>
                                <m:t>2</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r>
                                <a:rPr lang="en-US" b="1" i="1" dirty="0">
                                  <a:latin typeface="Cambria Math" panose="02040503050406030204" pitchFamily="18" charset="0"/>
                                </a:rPr>
                                <m:t>𝝁</m:t>
                              </m:r>
                            </m:e>
                            <m:sup>
                              <m:r>
                                <a:rPr lang="en-US" i="1" dirty="0">
                                  <a:latin typeface="Cambria Math" panose="02040503050406030204" pitchFamily="18" charset="0"/>
                                </a:rPr>
                                <m:t>𝑇</m:t>
                              </m:r>
                            </m:sup>
                          </m:sSup>
                          <m:r>
                            <a:rPr lang="en-US" b="1" i="1" dirty="0">
                              <a:latin typeface="Cambria Math" panose="02040503050406030204" pitchFamily="18" charset="0"/>
                            </a:rPr>
                            <m:t>𝝁</m:t>
                          </m:r>
                        </m:e>
                      </m:nary>
                    </m:oMath>
                  </m:oMathPara>
                </a14:m>
                <a:endParaRPr lang="en-US" dirty="0"/>
              </a:p>
              <a:p>
                <a:pPr marL="0" indent="0">
                  <a:buNone/>
                </a:pPr>
                <a:endParaRPr lang="en-US" dirty="0"/>
              </a:p>
              <a:p>
                <a:pPr marL="0" indent="0">
                  <a:buNone/>
                </a:pPr>
                <a:endParaRPr lang="en-US" dirty="0"/>
              </a:p>
              <a:p>
                <a:endParaRPr lang="en-US" dirty="0"/>
              </a:p>
              <a:p>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4952999"/>
              </a:xfrm>
              <a:blipFill>
                <a:blip r:embed="rId2"/>
                <a:stretch>
                  <a:fillRect l="-222" t="-1108"/>
                </a:stretch>
              </a:blipFill>
            </p:spPr>
            <p:txBody>
              <a:bodyPr/>
              <a:lstStyle/>
              <a:p>
                <a:r>
                  <a:rPr lang="en-US">
                    <a:noFill/>
                  </a:rPr>
                  <a:t> </a:t>
                </a:r>
              </a:p>
            </p:txBody>
          </p:sp>
        </mc:Fallback>
      </mc:AlternateContent>
    </p:spTree>
    <p:extLst>
      <p:ext uri="{BB962C8B-B14F-4D97-AF65-F5344CB8AC3E}">
        <p14:creationId xmlns:p14="http://schemas.microsoft.com/office/powerpoint/2010/main" val="427931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Different ways to compute data variances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r>
                  <a:rPr lang="en-US" dirty="0"/>
                  <a:t>If we are given the data matrix </a:t>
                </a:r>
                <a14:m>
                  <m:oMath xmlns:m="http://schemas.openxmlformats.org/officeDocument/2006/math">
                    <m:r>
                      <a:rPr lang="en-US" b="1" i="0" dirty="0" smtClean="0">
                        <a:latin typeface="Cambria Math" panose="02040503050406030204" pitchFamily="18" charset="0"/>
                      </a:rPr>
                      <m:t>𝐃</m:t>
                    </m:r>
                  </m:oMath>
                </a14:m>
                <a:r>
                  <a:rPr lang="en-US" dirty="0"/>
                  <a:t>, we can compute the centered data matrix </a:t>
                </a:r>
                <a14:m>
                  <m:oMath xmlns:m="http://schemas.openxmlformats.org/officeDocument/2006/math">
                    <m:r>
                      <a:rPr lang="en-US" b="1" i="0" dirty="0" smtClean="0">
                        <a:latin typeface="Cambria Math" panose="02040503050406030204" pitchFamily="18" charset="0"/>
                      </a:rPr>
                      <m:t>𝐙</m:t>
                    </m:r>
                  </m:oMath>
                </a14:m>
                <a:r>
                  <a:rPr lang="en-US" dirty="0"/>
                  <a:t>, and compute the co-variance matrix </a:t>
                </a:r>
                <a14:m>
                  <m:oMath xmlns:m="http://schemas.openxmlformats.org/officeDocument/2006/math">
                    <m:r>
                      <a:rPr lang="en-US" b="1" i="0" smtClean="0">
                        <a:latin typeface="Cambria Math" panose="02040503050406030204" pitchFamily="18" charset="0"/>
                      </a:rPr>
                      <m:t>𝚺</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sSup>
                      <m:sSupPr>
                        <m:ctrlPr>
                          <a:rPr lang="en-US" b="0" i="1" smtClean="0">
                            <a:latin typeface="Cambria Math" panose="02040503050406030204" pitchFamily="18" charset="0"/>
                          </a:rPr>
                        </m:ctrlPr>
                      </m:sSupPr>
                      <m:e>
                        <m:r>
                          <a:rPr lang="en-US" b="1" i="0" smtClean="0">
                            <a:latin typeface="Cambria Math" panose="02040503050406030204" pitchFamily="18" charset="0"/>
                          </a:rPr>
                          <m:t>𝐙</m:t>
                        </m:r>
                      </m:e>
                      <m:sup>
                        <m:r>
                          <a:rPr lang="en-US" b="0" i="1" smtClean="0">
                            <a:latin typeface="Cambria Math" panose="02040503050406030204" pitchFamily="18" charset="0"/>
                          </a:rPr>
                          <m:t>𝑇</m:t>
                        </m:r>
                      </m:sup>
                    </m:sSup>
                    <m:r>
                      <a:rPr lang="en-US" b="1" i="0" smtClean="0">
                        <a:latin typeface="Cambria Math" panose="02040503050406030204" pitchFamily="18" charset="0"/>
                      </a:rPr>
                      <m:t>𝐙</m:t>
                    </m:r>
                  </m:oMath>
                </a14:m>
                <a:endParaRPr lang="en-US" b="1" dirty="0"/>
              </a:p>
              <a:p>
                <a:endParaRPr lang="en-US" dirty="0"/>
              </a:p>
              <a:p>
                <a:r>
                  <a:rPr lang="en-US" dirty="0"/>
                  <a:t>Variance (also called total variance) can then be computed simply by summing the diagonal entries of this matrix.</a:t>
                </a:r>
              </a:p>
              <a:p>
                <a14:m>
                  <m:oMath xmlns:m="http://schemas.openxmlformats.org/officeDocument/2006/math">
                    <m:r>
                      <m:rPr>
                        <m:sty m:val="p"/>
                      </m:rPr>
                      <a:rPr lang="en-US" b="0" i="0" smtClean="0">
                        <a:latin typeface="Cambria Math" panose="02040503050406030204" pitchFamily="18" charset="0"/>
                      </a:rPr>
                      <m:t>Σ</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e>
                            <m:e>
                              <m:r>
                                <a:rPr lang="en-US" b="0" i="1" smtClean="0">
                                  <a:latin typeface="Cambria Math" panose="02040503050406030204" pitchFamily="18" charset="0"/>
                                </a:rPr>
                                <m:t>⋯</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1</m:t>
                                  </m:r>
                                  <m:r>
                                    <a:rPr lang="en-US" b="0" i="1" smtClean="0">
                                      <a:latin typeface="Cambria Math" panose="02040503050406030204" pitchFamily="18" charset="0"/>
                                    </a:rPr>
                                    <m:t>𝑑</m:t>
                                  </m:r>
                                </m:sub>
                              </m:sSub>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𝑑</m:t>
                                  </m:r>
                                  <m:r>
                                    <a:rPr lang="en-US" b="0" i="1" smtClean="0">
                                      <a:latin typeface="Cambria Math" panose="02040503050406030204" pitchFamily="18" charset="0"/>
                                    </a:rPr>
                                    <m:t>1</m:t>
                                  </m:r>
                                </m:sub>
                              </m:sSub>
                            </m:e>
                            <m:e>
                              <m:r>
                                <a:rPr lang="en-US" b="0" i="1" smtClean="0">
                                  <a:latin typeface="Cambria Math" panose="02040503050406030204" pitchFamily="18" charset="0"/>
                                </a:rPr>
                                <m:t>⋯</m:t>
                              </m:r>
                            </m:e>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𝑑</m:t>
                                  </m:r>
                                </m:sub>
                                <m:sup>
                                  <m:r>
                                    <a:rPr lang="en-US" b="0" i="1" smtClean="0">
                                      <a:latin typeface="Cambria Math" panose="02040503050406030204" pitchFamily="18" charset="0"/>
                                    </a:rPr>
                                    <m:t>2</m:t>
                                  </m:r>
                                </m:sup>
                              </m:sSubSup>
                            </m:e>
                          </m:mr>
                        </m:m>
                      </m:e>
                    </m:d>
                  </m:oMath>
                </a14:m>
                <a:endParaRPr lang="en-US" dirty="0"/>
              </a:p>
              <a:p>
                <a:endParaRPr lang="en-US" i="1" dirty="0">
                  <a:latin typeface="Cambria Math" panose="02040503050406030204" pitchFamily="18" charset="0"/>
                </a:endParaRPr>
              </a:p>
              <a:p>
                <a:r>
                  <a:rPr lang="en-US" dirty="0"/>
                  <a:t>Data variance, </a:t>
                </a:r>
                <a14:m>
                  <m:oMath xmlns:m="http://schemas.openxmlformats.org/officeDocument/2006/math">
                    <m:r>
                      <a:rPr lang="en-US" i="1" dirty="0" smtClean="0">
                        <a:latin typeface="Cambria Math" panose="02040503050406030204" pitchFamily="18" charset="0"/>
                      </a:rPr>
                      <m:t>𝑉𝑎𝑟</m:t>
                    </m:r>
                    <m:d>
                      <m:dPr>
                        <m:ctrlPr>
                          <a:rPr lang="en-US" i="1" dirty="0" smtClean="0">
                            <a:latin typeface="Cambria Math" panose="02040503050406030204" pitchFamily="18" charset="0"/>
                          </a:rPr>
                        </m:ctrlPr>
                      </m:dPr>
                      <m:e>
                        <m:r>
                          <a:rPr lang="en-US" i="1" dirty="0" smtClean="0">
                            <a:latin typeface="Cambria Math" panose="02040503050406030204" pitchFamily="18" charset="0"/>
                          </a:rPr>
                          <m:t>𝐷</m:t>
                        </m:r>
                      </m:e>
                    </m:d>
                    <m:r>
                      <a:rPr lang="en-US" i="1" dirty="0" smtClean="0">
                        <a:latin typeface="Cambria Math" panose="02040503050406030204" pitchFamily="18" charset="0"/>
                      </a:rPr>
                      <m:t>= </m:t>
                    </m:r>
                    <m:r>
                      <a:rPr lang="en-US" i="1" dirty="0" smtClean="0">
                        <a:latin typeface="Cambria Math" panose="02040503050406030204" pitchFamily="18" charset="0"/>
                      </a:rPr>
                      <m:t>𝑡𝑟𝑎𝑐𝑒</m:t>
                    </m:r>
                    <m:d>
                      <m:dPr>
                        <m:ctrlPr>
                          <a:rPr lang="en-US" i="1" dirty="0" smtClean="0">
                            <a:latin typeface="Cambria Math" panose="02040503050406030204" pitchFamily="18" charset="0"/>
                          </a:rPr>
                        </m:ctrlPr>
                      </m:dPr>
                      <m:e>
                        <m:r>
                          <m:rPr>
                            <m:sty m:val="p"/>
                          </m:rPr>
                          <a:rPr lang="en-US" i="0" dirty="0" smtClean="0">
                            <a:latin typeface="Cambria Math" panose="02040503050406030204" pitchFamily="18" charset="0"/>
                          </a:rPr>
                          <m:t>Σ</m:t>
                        </m:r>
                      </m:e>
                    </m:d>
                    <m:r>
                      <a:rPr lang="en-US" i="1" dirty="0" smtClean="0">
                        <a:latin typeface="Cambria Math" panose="02040503050406030204" pitchFamily="18" charset="0"/>
                      </a:rPr>
                      <m:t>=</m:t>
                    </m:r>
                    <m:nary>
                      <m:naryPr>
                        <m:chr m:val="∑"/>
                        <m:ctrlPr>
                          <a:rPr lang="en-US" b="0" i="1" dirty="0" smtClean="0">
                            <a:latin typeface="Cambria Math" panose="02040503050406030204" pitchFamily="18" charset="0"/>
                          </a:rPr>
                        </m:ctrlPr>
                      </m:naryPr>
                      <m:sub>
                        <m:r>
                          <a:rPr lang="en-US" b="0" i="1" dirty="0" smtClean="0">
                            <a:latin typeface="Cambria Math" panose="02040503050406030204" pitchFamily="18" charset="0"/>
                          </a:rPr>
                          <m:t>𝑖</m:t>
                        </m:r>
                        <m:r>
                          <a:rPr lang="en-US" b="0" i="1" dirty="0" smtClean="0">
                            <a:latin typeface="Cambria Math" panose="02040503050406030204" pitchFamily="18" charset="0"/>
                          </a:rPr>
                          <m:t>=1</m:t>
                        </m:r>
                      </m:sub>
                      <m:sup>
                        <m:r>
                          <a:rPr lang="en-US" b="0" i="1" dirty="0" smtClean="0">
                            <a:latin typeface="Cambria Math" panose="02040503050406030204" pitchFamily="18" charset="0"/>
                          </a:rPr>
                          <m:t>𝑑</m:t>
                        </m:r>
                      </m:sup>
                      <m:e>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𝜎</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2</m:t>
                            </m:r>
                          </m:sup>
                        </m:sSubSup>
                      </m:e>
                    </m:nary>
                    <m:r>
                      <a:rPr lang="en-US" b="0" i="1" dirty="0" smtClean="0">
                        <a:latin typeface="Cambria Math" panose="02040503050406030204" pitchFamily="18" charset="0"/>
                      </a:rPr>
                      <m:t> </m:t>
                    </m:r>
                    <m:r>
                      <a:rPr lang="en-US" i="1" dirty="0" smtClean="0">
                        <a:latin typeface="Cambria Math" panose="02040503050406030204" pitchFamily="18" charset="0"/>
                      </a:rPr>
                      <m:t> </m:t>
                    </m:r>
                  </m:oMath>
                </a14:m>
                <a:endParaRPr lang="en-US" dirty="0"/>
              </a:p>
              <a:p>
                <a:endParaRPr lang="en-US" dirty="0"/>
              </a:p>
              <a:p>
                <a:r>
                  <a:rPr lang="en-US" dirty="0"/>
                  <a:t>The non-diagonal entry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𝑖𝑗</m:t>
                        </m:r>
                      </m:sub>
                    </m:sSub>
                  </m:oMath>
                </a14:m>
                <a:r>
                  <a:rPr lang="en-US" dirty="0"/>
                  <a:t> is called co-variance</a:t>
                </a:r>
              </a:p>
              <a:p>
                <a:pPr marL="0" indent="0">
                  <a:buNone/>
                </a:pPr>
                <a:endParaRPr lang="en-US" b="1" baseline="-25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t="-2291" b="-809"/>
                </a:stretch>
              </a:blipFill>
            </p:spPr>
            <p:txBody>
              <a:bodyPr/>
              <a:lstStyle/>
              <a:p>
                <a:r>
                  <a:rPr lang="en-US">
                    <a:noFill/>
                  </a:rPr>
                  <a:t> </a:t>
                </a:r>
              </a:p>
            </p:txBody>
          </p:sp>
        </mc:Fallback>
      </mc:AlternateContent>
    </p:spTree>
    <p:extLst>
      <p:ext uri="{BB962C8B-B14F-4D97-AF65-F5344CB8AC3E}">
        <p14:creationId xmlns:p14="http://schemas.microsoft.com/office/powerpoint/2010/main" val="4061341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Information</a:t>
            </a:r>
          </a:p>
        </p:txBody>
      </p:sp>
      <p:sp>
        <p:nvSpPr>
          <p:cNvPr id="3" name="Content Placeholder 2"/>
          <p:cNvSpPr>
            <a:spLocks noGrp="1"/>
          </p:cNvSpPr>
          <p:nvPr>
            <p:ph idx="1"/>
          </p:nvPr>
        </p:nvSpPr>
        <p:spPr/>
        <p:txBody>
          <a:bodyPr>
            <a:normAutofit fontScale="62500" lnSpcReduction="20000"/>
          </a:bodyPr>
          <a:lstStyle/>
          <a:p>
            <a:r>
              <a:rPr lang="en-US" dirty="0"/>
              <a:t>Instructor</a:t>
            </a:r>
          </a:p>
          <a:p>
            <a:pPr lvl="1"/>
            <a:r>
              <a:rPr lang="en-US" dirty="0"/>
              <a:t>Mohammad Al Hasan (Office: SL 277, phone 4-3862), email: </a:t>
            </a:r>
            <a:r>
              <a:rPr lang="en-US" dirty="0">
                <a:hlinkClick r:id="rId2"/>
              </a:rPr>
              <a:t>alhasan@iupui.edu</a:t>
            </a:r>
            <a:r>
              <a:rPr lang="en-US" dirty="0"/>
              <a:t>)</a:t>
            </a:r>
          </a:p>
          <a:p>
            <a:pPr lvl="1"/>
            <a:r>
              <a:rPr lang="en-US" dirty="0"/>
              <a:t>Office Hour: Tuesday 2:30 pm – 3:30 pm</a:t>
            </a:r>
          </a:p>
          <a:p>
            <a:endParaRPr lang="en-US" sz="1200" dirty="0"/>
          </a:p>
          <a:p>
            <a:r>
              <a:rPr lang="en-US" dirty="0"/>
              <a:t>TA</a:t>
            </a:r>
          </a:p>
          <a:p>
            <a:pPr lvl="1"/>
            <a:r>
              <a:rPr lang="en-US" dirty="0"/>
              <a:t>Vachik Dave (email: </a:t>
            </a:r>
            <a:r>
              <a:rPr lang="en-US" dirty="0">
                <a:hlinkClick r:id="rId3"/>
              </a:rPr>
              <a:t>vsdave@iupui.edu</a:t>
            </a:r>
            <a:r>
              <a:rPr lang="en-US" dirty="0"/>
              <a:t> )</a:t>
            </a:r>
          </a:p>
          <a:p>
            <a:pPr lvl="1"/>
            <a:r>
              <a:rPr lang="en-US" dirty="0"/>
              <a:t>Office Hour: TBA</a:t>
            </a:r>
          </a:p>
          <a:p>
            <a:pPr lvl="1"/>
            <a:r>
              <a:rPr lang="en-GB" dirty="0"/>
              <a:t>Location: Will be posted on piazza forum</a:t>
            </a:r>
          </a:p>
          <a:p>
            <a:endParaRPr lang="en-GB" dirty="0"/>
          </a:p>
          <a:p>
            <a:r>
              <a:rPr lang="en-GB" dirty="0"/>
              <a:t>Course web forum</a:t>
            </a:r>
          </a:p>
          <a:p>
            <a:pPr lvl="1"/>
            <a:r>
              <a:rPr lang="en-US" dirty="0">
                <a:hlinkClick r:id="rId4"/>
              </a:rPr>
              <a:t>https://piazza.com/iupui/spring2017/cs481/home</a:t>
            </a:r>
            <a:endParaRPr lang="en-US" dirty="0"/>
          </a:p>
          <a:p>
            <a:pPr lvl="1"/>
            <a:r>
              <a:rPr lang="en-GB" dirty="0"/>
              <a:t>To </a:t>
            </a:r>
            <a:r>
              <a:rPr lang="en-GB" dirty="0" err="1"/>
              <a:t>enroll</a:t>
            </a:r>
            <a:r>
              <a:rPr lang="en-GB" dirty="0"/>
              <a:t> in this course, you must register in this forum</a:t>
            </a:r>
          </a:p>
          <a:p>
            <a:pPr lvl="1"/>
            <a:r>
              <a:rPr lang="en-GB" dirty="0"/>
              <a:t>Canvas will be used for assignment submission and grading only. All communication with the instructors/TAs must be made through this forum or by personal email. Message sent through Canvas will not be read.</a:t>
            </a:r>
            <a:endParaRPr lang="en-US" dirty="0"/>
          </a:p>
          <a:p>
            <a:pPr marL="457200" lvl="1" indent="0">
              <a:buNone/>
            </a:pPr>
            <a:endParaRPr lang="en-US" dirty="0"/>
          </a:p>
        </p:txBody>
      </p:sp>
    </p:spTree>
    <p:extLst>
      <p:ext uri="{BB962C8B-B14F-4D97-AF65-F5344CB8AC3E}">
        <p14:creationId xmlns:p14="http://schemas.microsoft.com/office/powerpoint/2010/main" val="14333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4343400"/>
                <a:ext cx="8229600" cy="2286000"/>
              </a:xfrm>
            </p:spPr>
            <p:txBody>
              <a:bodyPr>
                <a:normAutofit fontScale="47500" lnSpcReduction="20000"/>
              </a:bodyPr>
              <a:lstStyle/>
              <a:p>
                <a:r>
                  <a:rPr lang="en-US" dirty="0"/>
                  <a:t>Orthogonal Projection: Orthogonal decomposition of a vector </a:t>
                </a:r>
                <a14:m>
                  <m:oMath xmlns:m="http://schemas.openxmlformats.org/officeDocument/2006/math">
                    <m:r>
                      <a:rPr lang="en-US" b="1" i="1" smtClean="0">
                        <a:latin typeface="Cambria Math" panose="02040503050406030204" pitchFamily="18" charset="0"/>
                      </a:rPr>
                      <m:t>𝒃</m:t>
                    </m:r>
                  </m:oMath>
                </a14:m>
                <a:r>
                  <a:rPr lang="en-US" dirty="0"/>
                  <a:t>,  in the direction of another vector </a:t>
                </a:r>
                <a14:m>
                  <m:oMath xmlns:m="http://schemas.openxmlformats.org/officeDocument/2006/math">
                    <m:r>
                      <a:rPr lang="en-US" b="1" i="1" dirty="0" smtClean="0">
                        <a:latin typeface="Cambria Math" panose="02040503050406030204" pitchFamily="18" charset="0"/>
                      </a:rPr>
                      <m:t>𝒂</m:t>
                    </m:r>
                  </m:oMath>
                </a14:m>
                <a:r>
                  <a:rPr lang="en-US" dirty="0"/>
                  <a:t>  is given as </a:t>
                </a:r>
                <a14:m>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r>
                          <a:rPr lang="en-US" b="1" i="1" smtClean="0">
                            <a:latin typeface="Cambria Math" panose="02040503050406030204" pitchFamily="18" charset="0"/>
                          </a:rPr>
                          <m:t>𝒃</m:t>
                        </m:r>
                      </m:num>
                      <m:den>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r>
                          <a:rPr lang="en-US" b="1" i="1" smtClean="0">
                            <a:latin typeface="Cambria Math" panose="02040503050406030204" pitchFamily="18" charset="0"/>
                          </a:rPr>
                          <m:t>𝒂</m:t>
                        </m:r>
                      </m:den>
                    </m:f>
                  </m:oMath>
                </a14:m>
                <a:r>
                  <a:rPr lang="en-US" b="1" dirty="0"/>
                  <a:t>.</a:t>
                </a:r>
              </a:p>
              <a:p>
                <a:endParaRPr lang="en-US" dirty="0"/>
              </a:p>
              <a:p>
                <a:r>
                  <a:rPr lang="en-US" dirty="0"/>
                  <a:t>In the above figure, </a:t>
                </a:r>
                <a14:m>
                  <m:oMath xmlns:m="http://schemas.openxmlformats.org/officeDocument/2006/math">
                    <m:r>
                      <a:rPr lang="en-US" b="1" i="1" smtClean="0">
                        <a:latin typeface="Cambria Math" panose="02040503050406030204" pitchFamily="18" charset="0"/>
                      </a:rPr>
                      <m:t>𝒃</m:t>
                    </m:r>
                    <m:r>
                      <a:rPr lang="en-US" b="0" i="1" smtClean="0">
                        <a:latin typeface="Cambria Math" panose="02040503050406030204" pitchFamily="18" charset="0"/>
                      </a:rPr>
                      <m:t>=</m:t>
                    </m:r>
                    <m:r>
                      <a:rPr lang="en-US" b="1" i="1" smtClean="0">
                        <a:latin typeface="Cambria Math" panose="02040503050406030204" pitchFamily="18" charset="0"/>
                      </a:rPr>
                      <m:t>𝒑</m:t>
                    </m:r>
                    <m:r>
                      <a:rPr lang="en-US" b="0" i="1" smtClean="0">
                        <a:latin typeface="Cambria Math" panose="02040503050406030204" pitchFamily="18" charset="0"/>
                      </a:rPr>
                      <m:t>+</m:t>
                    </m:r>
                    <m:r>
                      <a:rPr lang="en-US" b="1" i="1" smtClean="0">
                        <a:latin typeface="Cambria Math" panose="02040503050406030204" pitchFamily="18" charset="0"/>
                      </a:rPr>
                      <m:t>𝒓</m:t>
                    </m:r>
                    <m:r>
                      <a:rPr lang="en-US" b="0" i="1" smtClean="0">
                        <a:latin typeface="Cambria Math" panose="02040503050406030204" pitchFamily="18" charset="0"/>
                      </a:rPr>
                      <m:t>.</m:t>
                    </m:r>
                  </m:oMath>
                </a14:m>
                <a:r>
                  <a:rPr lang="en-US" dirty="0"/>
                  <a:t> But, </a:t>
                </a:r>
                <a14:m>
                  <m:oMath xmlns:m="http://schemas.openxmlformats.org/officeDocument/2006/math">
                    <m:r>
                      <a:rPr lang="en-US" b="1" i="1" smtClean="0">
                        <a:latin typeface="Cambria Math" panose="02040503050406030204" pitchFamily="18" charset="0"/>
                      </a:rPr>
                      <m:t>𝒑</m:t>
                    </m:r>
                  </m:oMath>
                </a14:m>
                <a:r>
                  <a:rPr lang="en-US" dirty="0"/>
                  <a:t> is parallel to </a:t>
                </a:r>
                <a14:m>
                  <m:oMath xmlns:m="http://schemas.openxmlformats.org/officeDocument/2006/math">
                    <m:r>
                      <a:rPr lang="en-US" b="1" i="1" dirty="0" smtClean="0">
                        <a:latin typeface="Cambria Math" panose="02040503050406030204" pitchFamily="18" charset="0"/>
                      </a:rPr>
                      <m:t>𝒂</m:t>
                    </m:r>
                  </m:oMath>
                </a14:m>
                <a:r>
                  <a:rPr lang="en-US" dirty="0"/>
                  <a:t>, so it can be written as </a:t>
                </a:r>
                <a14:m>
                  <m:oMath xmlns:m="http://schemas.openxmlformats.org/officeDocument/2006/math">
                    <m:r>
                      <a:rPr lang="en-US" b="0" i="1" smtClean="0">
                        <a:latin typeface="Cambria Math" panose="02040503050406030204" pitchFamily="18" charset="0"/>
                      </a:rPr>
                      <m:t>𝑐</m:t>
                    </m:r>
                    <m:r>
                      <a:rPr lang="en-US" b="1" i="1" smtClean="0">
                        <a:latin typeface="Cambria Math" panose="02040503050406030204" pitchFamily="18" charset="0"/>
                      </a:rPr>
                      <m:t>𝒂</m:t>
                    </m:r>
                  </m:oMath>
                </a14:m>
                <a:r>
                  <a:rPr lang="en-US" dirty="0"/>
                  <a:t>, where </a:t>
                </a:r>
                <a14:m>
                  <m:oMath xmlns:m="http://schemas.openxmlformats.org/officeDocument/2006/math">
                    <m:r>
                      <a:rPr lang="en-US" i="1" dirty="0" smtClean="0">
                        <a:latin typeface="Cambria Math" panose="02040503050406030204" pitchFamily="18" charset="0"/>
                      </a:rPr>
                      <m:t>𝑐</m:t>
                    </m:r>
                  </m:oMath>
                </a14:m>
                <a:r>
                  <a:rPr lang="en-US" dirty="0"/>
                  <a:t> is a scalar. Now, we have </a:t>
                </a:r>
                <a14:m>
                  <m:oMath xmlns:m="http://schemas.openxmlformats.org/officeDocument/2006/math">
                    <m:r>
                      <a:rPr lang="en-US" b="1" i="1" smtClean="0">
                        <a:latin typeface="Cambria Math" panose="02040503050406030204" pitchFamily="18" charset="0"/>
                      </a:rPr>
                      <m:t>𝒓</m:t>
                    </m:r>
                    <m:r>
                      <a:rPr lang="en-US" b="1" i="1" smtClean="0">
                        <a:latin typeface="Cambria Math" panose="02040503050406030204" pitchFamily="18" charset="0"/>
                      </a:rPr>
                      <m:t>=</m:t>
                    </m:r>
                    <m:r>
                      <a:rPr lang="en-US" b="1" i="1" smtClean="0">
                        <a:latin typeface="Cambria Math" panose="02040503050406030204" pitchFamily="18" charset="0"/>
                      </a:rPr>
                      <m:t>𝒃</m:t>
                    </m:r>
                    <m:r>
                      <a:rPr lang="en-US" b="1" i="1" smtClean="0">
                        <a:latin typeface="Cambria Math" panose="02040503050406030204" pitchFamily="18" charset="0"/>
                      </a:rPr>
                      <m:t>−</m:t>
                    </m:r>
                    <m:r>
                      <a:rPr lang="en-US" b="0" i="1" smtClean="0">
                        <a:latin typeface="Cambria Math" panose="02040503050406030204" pitchFamily="18" charset="0"/>
                      </a:rPr>
                      <m:t>𝑐</m:t>
                    </m:r>
                    <m:r>
                      <a:rPr lang="en-US" b="1" i="1" smtClean="0">
                        <a:latin typeface="Cambria Math" panose="02040503050406030204" pitchFamily="18" charset="0"/>
                      </a:rPr>
                      <m:t>𝒂</m:t>
                    </m:r>
                    <m:r>
                      <a:rPr lang="en-US" b="0" i="1" smtClean="0">
                        <a:latin typeface="Cambria Math" panose="02040503050406030204" pitchFamily="18" charset="0"/>
                      </a:rPr>
                      <m:t>. </m:t>
                    </m:r>
                  </m:oMath>
                </a14:m>
                <a:r>
                  <a:rPr lang="en-US" dirty="0"/>
                  <a:t>Which gives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r>
                      <a:rPr lang="en-US" b="1" i="1" smtClean="0">
                        <a:latin typeface="Cambria Math" panose="02040503050406030204" pitchFamily="18" charset="0"/>
                      </a:rPr>
                      <m:t>𝒓</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r>
                      <a:rPr lang="en-US" b="1" i="1" smtClean="0">
                        <a:latin typeface="Cambria Math" panose="02040503050406030204" pitchFamily="18" charset="0"/>
                      </a:rPr>
                      <m:t>𝒃</m:t>
                    </m:r>
                    <m:r>
                      <a:rPr lang="en-US" b="1" i="1" smtClean="0">
                        <a:latin typeface="Cambria Math" panose="02040503050406030204" pitchFamily="18" charset="0"/>
                      </a:rPr>
                      <m:t>−</m:t>
                    </m:r>
                    <m:r>
                      <a:rPr lang="en-US" b="0" i="1" smtClean="0">
                        <a:latin typeface="Cambria Math" panose="02040503050406030204" pitchFamily="18" charset="0"/>
                      </a:rPr>
                      <m:t>𝑐</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r>
                      <a:rPr lang="en-US" b="1" i="1" smtClean="0">
                        <a:latin typeface="Cambria Math" panose="02040503050406030204" pitchFamily="18" charset="0"/>
                      </a:rPr>
                      <m:t>𝒂</m:t>
                    </m:r>
                    <m:r>
                      <a:rPr lang="en-US" b="0" i="1" smtClean="0">
                        <a:latin typeface="Cambria Math" panose="02040503050406030204" pitchFamily="18" charset="0"/>
                      </a:rPr>
                      <m:t>.</m:t>
                    </m:r>
                  </m:oMath>
                </a14:m>
                <a:r>
                  <a:rPr lang="en-US" dirty="0"/>
                  <a:t> But, </a:t>
                </a:r>
                <a14:m>
                  <m:oMath xmlns:m="http://schemas.openxmlformats.org/officeDocument/2006/math">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r>
                      <a:rPr lang="en-US" b="1" i="1" smtClean="0">
                        <a:latin typeface="Cambria Math" panose="02040503050406030204" pitchFamily="18" charset="0"/>
                      </a:rPr>
                      <m:t>𝒓</m:t>
                    </m:r>
                    <m:r>
                      <a:rPr lang="en-US" b="1" i="1" smtClean="0">
                        <a:latin typeface="Cambria Math" panose="02040503050406030204" pitchFamily="18" charset="0"/>
                      </a:rPr>
                      <m:t>=</m:t>
                    </m:r>
                    <m:r>
                      <a:rPr lang="en-US" b="1" i="1" smtClean="0">
                        <a:latin typeface="Cambria Math" panose="02040503050406030204" pitchFamily="18" charset="0"/>
                      </a:rPr>
                      <m:t>𝟎</m:t>
                    </m:r>
                    <m:r>
                      <a:rPr lang="en-US" b="0" i="1" smtClean="0">
                        <a:latin typeface="Cambria Math" panose="02040503050406030204" pitchFamily="18" charset="0"/>
                      </a:rPr>
                      <m:t>. </m:t>
                    </m:r>
                  </m:oMath>
                </a14:m>
                <a:r>
                  <a:rPr lang="en-US" dirty="0"/>
                  <a:t>So, we have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r>
                          <a:rPr lang="en-US" b="1" i="1" smtClean="0">
                            <a:latin typeface="Cambria Math" panose="02040503050406030204" pitchFamily="18" charset="0"/>
                          </a:rPr>
                          <m:t>𝒃</m:t>
                        </m:r>
                      </m:num>
                      <m:den>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r>
                          <a:rPr lang="en-US" b="1" i="1" smtClean="0">
                            <a:latin typeface="Cambria Math" panose="02040503050406030204" pitchFamily="18" charset="0"/>
                          </a:rPr>
                          <m:t>𝒂</m:t>
                        </m:r>
                      </m:den>
                    </m:f>
                  </m:oMath>
                </a14:m>
                <a:endParaRPr lang="en-US" dirty="0"/>
              </a:p>
              <a:p>
                <a:endParaRPr lang="en-US" sz="2100" dirty="0"/>
              </a:p>
              <a:p>
                <a:r>
                  <a:rPr lang="en-US" dirty="0"/>
                  <a:t>Thus the projection of </a:t>
                </a:r>
                <a14:m>
                  <m:oMath xmlns:m="http://schemas.openxmlformats.org/officeDocument/2006/math">
                    <m:r>
                      <a:rPr lang="en-US" b="1" i="1" dirty="0" smtClean="0">
                        <a:latin typeface="Cambria Math" panose="02040503050406030204" pitchFamily="18" charset="0"/>
                      </a:rPr>
                      <m:t>𝒃</m:t>
                    </m:r>
                  </m:oMath>
                </a14:m>
                <a:r>
                  <a:rPr lang="en-US" dirty="0"/>
                  <a:t> on </a:t>
                </a:r>
                <a14:m>
                  <m:oMath xmlns:m="http://schemas.openxmlformats.org/officeDocument/2006/math">
                    <m:r>
                      <a:rPr lang="en-US" b="1" i="1" dirty="0" smtClean="0">
                        <a:latin typeface="Cambria Math" panose="02040503050406030204" pitchFamily="18" charset="0"/>
                      </a:rPr>
                      <m:t>𝒂</m:t>
                    </m:r>
                  </m:oMath>
                </a14:m>
                <a:r>
                  <a:rPr lang="en-US" dirty="0"/>
                  <a:t> is given by </a:t>
                </a:r>
                <a:r>
                  <a:rPr lang="en-US" dirty="0"/>
                  <a:t>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1" i="1">
                                <a:latin typeface="Cambria Math" panose="02040503050406030204" pitchFamily="18" charset="0"/>
                              </a:rPr>
                              <m:t>𝒂</m:t>
                            </m:r>
                          </m:e>
                          <m:sup>
                            <m:r>
                              <a:rPr lang="en-US" i="1">
                                <a:latin typeface="Cambria Math" panose="02040503050406030204" pitchFamily="18" charset="0"/>
                              </a:rPr>
                              <m:t>𝑇</m:t>
                            </m:r>
                          </m:sup>
                        </m:sSup>
                        <m:r>
                          <a:rPr lang="en-US" b="1" i="1">
                            <a:latin typeface="Cambria Math" panose="02040503050406030204" pitchFamily="18" charset="0"/>
                          </a:rPr>
                          <m:t>𝒃</m:t>
                        </m:r>
                      </m:num>
                      <m:den>
                        <m:sSup>
                          <m:sSupPr>
                            <m:ctrlPr>
                              <a:rPr lang="en-US" i="1">
                                <a:latin typeface="Cambria Math" panose="02040503050406030204" pitchFamily="18" charset="0"/>
                              </a:rPr>
                            </m:ctrlPr>
                          </m:sSupPr>
                          <m:e>
                            <m:r>
                              <a:rPr lang="en-US" b="1" i="1">
                                <a:latin typeface="Cambria Math" panose="02040503050406030204" pitchFamily="18" charset="0"/>
                              </a:rPr>
                              <m:t>𝒂</m:t>
                            </m:r>
                          </m:e>
                          <m:sup>
                            <m:r>
                              <a:rPr lang="en-US" i="1">
                                <a:latin typeface="Cambria Math" panose="02040503050406030204" pitchFamily="18" charset="0"/>
                              </a:rPr>
                              <m:t>𝑇</m:t>
                            </m:r>
                          </m:sup>
                        </m:sSup>
                        <m:r>
                          <a:rPr lang="en-US" b="1" i="1">
                            <a:latin typeface="Cambria Math" panose="02040503050406030204" pitchFamily="18" charset="0"/>
                          </a:rPr>
                          <m:t>𝒂</m:t>
                        </m:r>
                      </m:den>
                    </m:f>
                  </m:oMath>
                </a14:m>
                <a:r>
                  <a:rPr lang="en-US" b="1" dirty="0"/>
                  <a:t>, </a:t>
                </a:r>
                <a:r>
                  <a:rPr lang="en-US" dirty="0"/>
                  <a:t>and the projected vector is </a:t>
                </a:r>
                <a14:m>
                  <m:oMath xmlns:m="http://schemas.openxmlformats.org/officeDocument/2006/math">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r>
                              <a:rPr lang="en-US" b="1" i="1" smtClean="0">
                                <a:latin typeface="Cambria Math" panose="02040503050406030204" pitchFamily="18" charset="0"/>
                              </a:rPr>
                              <m:t>𝒃</m:t>
                            </m:r>
                          </m:num>
                          <m:den>
                            <m:sSup>
                              <m:sSupPr>
                                <m:ctrlPr>
                                  <a:rPr lang="en-US" b="0" i="1" smtClean="0">
                                    <a:latin typeface="Cambria Math" panose="02040503050406030204" pitchFamily="18" charset="0"/>
                                  </a:rPr>
                                </m:ctrlPr>
                              </m:sSupPr>
                              <m:e>
                                <m:r>
                                  <a:rPr lang="en-US" b="1" i="1" smtClean="0">
                                    <a:latin typeface="Cambria Math" panose="02040503050406030204" pitchFamily="18" charset="0"/>
                                  </a:rPr>
                                  <m:t>𝒂</m:t>
                                </m:r>
                              </m:e>
                              <m:sup>
                                <m:r>
                                  <a:rPr lang="en-US" b="0" i="1" smtClean="0">
                                    <a:latin typeface="Cambria Math" panose="02040503050406030204" pitchFamily="18" charset="0"/>
                                  </a:rPr>
                                  <m:t>𝑇</m:t>
                                </m:r>
                              </m:sup>
                            </m:sSup>
                            <m:r>
                              <a:rPr lang="en-US" b="1" i="1" smtClean="0">
                                <a:latin typeface="Cambria Math" panose="02040503050406030204" pitchFamily="18" charset="0"/>
                              </a:rPr>
                              <m:t>𝒂</m:t>
                            </m:r>
                          </m:den>
                        </m:f>
                      </m:e>
                    </m:d>
                    <m:r>
                      <a:rPr lang="en-US" b="1" i="1" smtClean="0">
                        <a:latin typeface="Cambria Math" panose="02040503050406030204" pitchFamily="18" charset="0"/>
                      </a:rPr>
                      <m:t>𝒂</m:t>
                    </m:r>
                  </m:oMath>
                </a14:m>
                <a:endParaRPr lang="en-US" b="1" dirty="0"/>
              </a:p>
              <a:p>
                <a:pPr marL="0" indent="0">
                  <a:buNone/>
                </a:pPr>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4343400"/>
                <a:ext cx="8229600" cy="2286000"/>
              </a:xfrm>
              <a:blipFill>
                <a:blip r:embed="rId2"/>
                <a:stretch>
                  <a:fillRect l="-222" t="-240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590800" y="1244460"/>
            <a:ext cx="3390562" cy="2786520"/>
          </a:xfrm>
          <a:prstGeom prst="rect">
            <a:avLst/>
          </a:prstGeom>
        </p:spPr>
      </p:pic>
    </p:spTree>
    <p:extLst>
      <p:ext uri="{BB962C8B-B14F-4D97-AF65-F5344CB8AC3E}">
        <p14:creationId xmlns:p14="http://schemas.microsoft.com/office/powerpoint/2010/main" val="2054725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Projection Example</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066800"/>
            <a:ext cx="6243637" cy="44228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3000" y="5791200"/>
            <a:ext cx="7467600" cy="923330"/>
          </a:xfrm>
          <a:prstGeom prst="rect">
            <a:avLst/>
          </a:prstGeom>
          <a:noFill/>
        </p:spPr>
        <p:txBody>
          <a:bodyPr wrap="square" rtlCol="0">
            <a:spAutoFit/>
          </a:bodyPr>
          <a:lstStyle/>
          <a:p>
            <a:r>
              <a:rPr lang="en-US" dirty="0"/>
              <a:t>Projecting the centered data (first two dimension of iris data) on a line that maximizes the separation. The process </a:t>
            </a:r>
            <a:r>
              <a:rPr lang="en-US"/>
              <a:t>of finding </a:t>
            </a:r>
            <a:r>
              <a:rPr lang="en-US" dirty="0"/>
              <a:t>this line is known as Linear Discriminant Analysis</a:t>
            </a:r>
          </a:p>
        </p:txBody>
      </p:sp>
    </p:spTree>
    <p:extLst>
      <p:ext uri="{BB962C8B-B14F-4D97-AF65-F5344CB8AC3E}">
        <p14:creationId xmlns:p14="http://schemas.microsoft.com/office/powerpoint/2010/main" val="3984343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Linear Independence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r>
                  <a:rPr lang="en-US" dirty="0"/>
                  <a:t>Given the data matrix, we are often interested in linear combination of rows (points) or columns (attributes)</a:t>
                </a:r>
              </a:p>
              <a:p>
                <a:endParaRPr lang="en-US" sz="1500" dirty="0"/>
              </a:p>
              <a:p>
                <a:r>
                  <a:rPr lang="en-US" dirty="0"/>
                  <a:t>Given </a:t>
                </a:r>
                <a14:m>
                  <m:oMath xmlns:m="http://schemas.openxmlformats.org/officeDocument/2006/math">
                    <m:r>
                      <a:rPr lang="en-US" b="0" i="1" smtClean="0">
                        <a:latin typeface="Cambria Math"/>
                      </a:rPr>
                      <m:t>𝑚</m:t>
                    </m:r>
                  </m:oMath>
                </a14:m>
                <a:r>
                  <a:rPr lang="en-US" dirty="0"/>
                  <a:t>-dimensional vectors,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1</m:t>
                        </m:r>
                      </m:sub>
                    </m:sSub>
                    <m:r>
                      <a:rPr lang="en-US" b="0" i="1" smtClean="0">
                        <a:latin typeface="Cambria Math"/>
                      </a:rPr>
                      <m:t>, </m:t>
                    </m:r>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2</m:t>
                        </m:r>
                      </m:sub>
                    </m:sSub>
                    <m:r>
                      <a:rPr lang="en-US" b="0" i="1" smtClean="0">
                        <a:latin typeface="Cambria Math"/>
                      </a:rPr>
                      <m:t>,⋯, </m:t>
                    </m:r>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𝑘</m:t>
                        </m:r>
                      </m:sub>
                    </m:sSub>
                    <m:r>
                      <a:rPr lang="en-US" b="0" i="1" smtClean="0">
                        <a:latin typeface="Cambria Math"/>
                      </a:rPr>
                      <m:t>, </m:t>
                    </m:r>
                  </m:oMath>
                </a14:m>
                <a:r>
                  <a:rPr lang="en-US" dirty="0"/>
                  <a:t>their linear combination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1</m:t>
                        </m:r>
                      </m:sub>
                    </m:sSub>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𝑘</m:t>
                        </m:r>
                      </m:sub>
                    </m:sSub>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𝑘</m:t>
                        </m:r>
                      </m:sub>
                    </m:sSub>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𝑖</m:t>
                        </m:r>
                      </m:sub>
                    </m:sSub>
                    <m:r>
                      <a:rPr lang="en-US" b="0" i="1" smtClean="0">
                        <a:latin typeface="Cambria Math"/>
                      </a:rPr>
                      <m:t>∈</m:t>
                    </m:r>
                    <m:r>
                      <a:rPr lang="en-US" b="0" i="1" smtClean="0">
                        <a:latin typeface="Cambria Math"/>
                      </a:rPr>
                      <m:t>𝑅</m:t>
                    </m:r>
                  </m:oMath>
                </a14:m>
                <a:endParaRPr lang="en-US" dirty="0"/>
              </a:p>
              <a:p>
                <a:endParaRPr lang="en-US" sz="1500" dirty="0"/>
              </a:p>
              <a:p>
                <a:r>
                  <a:rPr lang="en-US" dirty="0"/>
                  <a:t>Set of all possible linear combinations of a set of vectors is called the span of those vectors, example, </a:t>
                </a:r>
                <a14:m>
                  <m:oMath xmlns:m="http://schemas.openxmlformats.org/officeDocument/2006/math">
                    <m:r>
                      <a:rPr lang="en-US" b="0" i="1" smtClean="0">
                        <a:latin typeface="Cambria Math"/>
                      </a:rPr>
                      <m:t>𝑠𝑝𝑎𝑛</m:t>
                    </m:r>
                    <m:r>
                      <a:rPr lang="en-US" b="0" i="1" smtClean="0">
                        <a:latin typeface="Cambria Math"/>
                      </a:rPr>
                      <m:t>(</m:t>
                    </m:r>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1</m:t>
                        </m:r>
                      </m:sub>
                    </m:sSub>
                    <m:r>
                      <a:rPr lang="en-US" b="0" i="1" smtClean="0">
                        <a:latin typeface="Cambria Math"/>
                      </a:rPr>
                      <m:t>, </m:t>
                    </m:r>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2</m:t>
                        </m:r>
                      </m:sub>
                    </m:sSub>
                    <m:r>
                      <a:rPr lang="en-US" b="0" i="1" smtClean="0">
                        <a:latin typeface="Cambria Math"/>
                      </a:rPr>
                      <m:t>,⋯, </m:t>
                    </m:r>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𝑘</m:t>
                        </m:r>
                      </m:sub>
                    </m:sSub>
                  </m:oMath>
                </a14:m>
                <a:r>
                  <a:rPr lang="en-US" dirty="0"/>
                  <a:t>). This itself is a vector space and is a subspace (closed under addition and scalar multiplication)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𝑅</m:t>
                        </m:r>
                      </m:e>
                      <m:sup>
                        <m:r>
                          <a:rPr lang="en-US" b="0" i="1" smtClean="0">
                            <a:latin typeface="Cambria Math"/>
                          </a:rPr>
                          <m:t>𝑚</m:t>
                        </m:r>
                      </m:sup>
                    </m:sSup>
                  </m:oMath>
                </a14:m>
                <a:endParaRPr lang="en-US" dirty="0"/>
              </a:p>
              <a:p>
                <a:endParaRPr lang="en-US" sz="1500" dirty="0"/>
              </a:p>
              <a:p>
                <a:r>
                  <a:rPr lang="en-US" dirty="0"/>
                  <a:t>If</a:t>
                </a:r>
                <a14:m>
                  <m:oMath xmlns:m="http://schemas.openxmlformats.org/officeDocument/2006/math">
                    <m:r>
                      <a:rPr lang="en-US" b="0" i="0" smtClean="0">
                        <a:latin typeface="Cambria Math"/>
                      </a:rPr>
                      <m:t> </m:t>
                    </m:r>
                    <m:r>
                      <a:rPr lang="en-US" b="0" i="1" smtClean="0">
                        <a:latin typeface="Cambria Math"/>
                      </a:rPr>
                      <m:t>𝑠𝑝𝑎𝑛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1</m:t>
                            </m:r>
                          </m:sub>
                        </m:sSub>
                        <m:r>
                          <a:rPr lang="en-US" b="0" i="1" smtClean="0">
                            <a:latin typeface="Cambria Math"/>
                          </a:rPr>
                          <m:t>, </m:t>
                        </m:r>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2</m:t>
                            </m:r>
                          </m:sub>
                        </m:sSub>
                        <m:r>
                          <a:rPr lang="en-US" b="0" i="1" smtClean="0">
                            <a:latin typeface="Cambria Math"/>
                          </a:rPr>
                          <m:t>,⋯, </m:t>
                        </m:r>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𝑘</m:t>
                            </m:r>
                          </m:sub>
                        </m:sSub>
                      </m:e>
                    </m:d>
                    <m:r>
                      <a:rPr lang="en-US" b="0" i="0" smtClean="0">
                        <a:latin typeface="Cambria Math"/>
                      </a:rPr>
                      <m:t>=</m:t>
                    </m:r>
                    <m:sSup>
                      <m:sSupPr>
                        <m:ctrlPr>
                          <a:rPr lang="en-US" b="0" i="1" smtClean="0">
                            <a:latin typeface="Cambria Math" panose="02040503050406030204" pitchFamily="18" charset="0"/>
                          </a:rPr>
                        </m:ctrlPr>
                      </m:sSupPr>
                      <m:e>
                        <m:r>
                          <m:rPr>
                            <m:sty m:val="p"/>
                          </m:rPr>
                          <a:rPr lang="en-US" b="0" i="0" smtClean="0">
                            <a:latin typeface="Cambria Math"/>
                          </a:rPr>
                          <m:t>R</m:t>
                        </m:r>
                      </m:e>
                      <m:sup>
                        <m:r>
                          <m:rPr>
                            <m:sty m:val="p"/>
                          </m:rPr>
                          <a:rPr lang="en-US" b="0" i="0" smtClean="0">
                            <a:latin typeface="Cambria Math"/>
                          </a:rPr>
                          <m:t>m</m:t>
                        </m:r>
                      </m:sup>
                    </m:sSup>
                  </m:oMath>
                </a14:m>
                <a:r>
                  <a:rPr lang="en-US" dirty="0"/>
                  <a:t>, we say that the vectors are a spanning set for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a:rPr>
                          <m:t>𝑅</m:t>
                        </m:r>
                      </m:e>
                      <m:sup>
                        <m:r>
                          <a:rPr lang="en-US" i="1" dirty="0" smtClean="0">
                            <a:latin typeface="Cambria Math"/>
                          </a:rPr>
                          <m:t>𝑚</m:t>
                        </m:r>
                      </m:sup>
                    </m:sSup>
                  </m:oMath>
                </a14:m>
                <a:endParaRPr lang="en-US" dirty="0"/>
              </a:p>
              <a:p>
                <a:endParaRPr lang="en-US" sz="2200" dirty="0"/>
              </a:p>
              <a:p>
                <a:r>
                  <a:rPr lang="en-US" dirty="0"/>
                  <a:t>We say that a set of vectors are linearly dependent if at least one vector can be written as a linear combination of the others. On the other hand,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1</m:t>
                        </m:r>
                      </m:sub>
                    </m:sSub>
                    <m:r>
                      <a:rPr lang="en-US" b="0" i="1" smtClean="0">
                        <a:latin typeface="Cambria Math"/>
                      </a:rPr>
                      <m:t>,⋯, </m:t>
                    </m:r>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𝑘</m:t>
                        </m:r>
                      </m:sub>
                    </m:sSub>
                  </m:oMath>
                </a14:m>
                <a:r>
                  <a:rPr lang="en-US" dirty="0"/>
                  <a:t> are linearly independent if an only if,</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1</m:t>
                        </m:r>
                      </m:sub>
                    </m:sSub>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𝑘</m:t>
                        </m:r>
                      </m:sub>
                    </m:sSub>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𝑘</m:t>
                        </m:r>
                      </m:sub>
                    </m:sSub>
                    <m:r>
                      <a:rPr lang="en-US" b="0" i="1" smtClean="0">
                        <a:latin typeface="Cambria Math"/>
                      </a:rPr>
                      <m:t>=0</m:t>
                    </m:r>
                  </m:oMath>
                </a14:m>
                <a:r>
                  <a:rPr lang="en-US" dirty="0"/>
                  <a:t> implies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1</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2</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𝑐</m:t>
                        </m:r>
                      </m:e>
                      <m:sub>
                        <m:r>
                          <a:rPr lang="en-US" b="0" i="1" smtClean="0">
                            <a:latin typeface="Cambria Math"/>
                          </a:rPr>
                          <m:t>𝑘</m:t>
                        </m:r>
                      </m:sub>
                    </m:sSub>
                    <m:r>
                      <a:rPr lang="en-US" b="0" i="1" smtClean="0">
                        <a:latin typeface="Cambria Math"/>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67" t="-2022" r="-370"/>
                </a:stretch>
              </a:blipFill>
            </p:spPr>
            <p:txBody>
              <a:bodyPr/>
              <a:lstStyle/>
              <a:p>
                <a:r>
                  <a:rPr lang="en-US">
                    <a:noFill/>
                  </a:rPr>
                  <a:t> </a:t>
                </a:r>
              </a:p>
            </p:txBody>
          </p:sp>
        </mc:Fallback>
      </mc:AlternateContent>
    </p:spTree>
    <p:extLst>
      <p:ext uri="{BB962C8B-B14F-4D97-AF65-F5344CB8AC3E}">
        <p14:creationId xmlns:p14="http://schemas.microsoft.com/office/powerpoint/2010/main" val="1894004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of a 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62500" lnSpcReduction="20000"/>
              </a:bodyPr>
              <a:lstStyle/>
              <a:p>
                <a:r>
                  <a:rPr lang="en-US" dirty="0"/>
                  <a:t>Let, </a:t>
                </a:r>
                <a14:m>
                  <m:oMath xmlns:m="http://schemas.openxmlformats.org/officeDocument/2006/math">
                    <m:r>
                      <a:rPr lang="en-US" b="0" i="1" smtClean="0">
                        <a:latin typeface="Cambria Math"/>
                      </a:rPr>
                      <m:t>𝑆</m:t>
                    </m:r>
                  </m:oMath>
                </a14:m>
                <a:r>
                  <a:rPr lang="en-US" dirty="0"/>
                  <a:t> be a subspace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𝑅</m:t>
                        </m:r>
                      </m:e>
                      <m:sup>
                        <m:r>
                          <a:rPr lang="en-US" b="0" i="1" smtClean="0">
                            <a:latin typeface="Cambria Math"/>
                          </a:rPr>
                          <m:t>𝑚</m:t>
                        </m:r>
                      </m:sup>
                    </m:sSup>
                  </m:oMath>
                </a14:m>
                <a:r>
                  <a:rPr lang="en-US" dirty="0"/>
                  <a:t>. A </a:t>
                </a:r>
                <a14:m>
                  <m:oMath xmlns:m="http://schemas.openxmlformats.org/officeDocument/2006/math">
                    <m:r>
                      <a:rPr lang="en-US" b="0" i="1" smtClean="0">
                        <a:latin typeface="Cambria Math"/>
                      </a:rPr>
                      <m:t>𝑏𝑎𝑠𝑖𝑠</m:t>
                    </m:r>
                  </m:oMath>
                </a14:m>
                <a:r>
                  <a:rPr lang="en-US" dirty="0"/>
                  <a:t> for </a:t>
                </a:r>
                <a14:m>
                  <m:oMath xmlns:m="http://schemas.openxmlformats.org/officeDocument/2006/math">
                    <m:r>
                      <a:rPr lang="en-US" b="0" i="1" smtClean="0">
                        <a:latin typeface="Cambria Math"/>
                      </a:rPr>
                      <m:t>𝑆</m:t>
                    </m:r>
                  </m:oMath>
                </a14:m>
                <a:r>
                  <a:rPr lang="en-US" dirty="0"/>
                  <a:t> is a set of vectors in </a:t>
                </a:r>
                <a14:m>
                  <m:oMath xmlns:m="http://schemas.openxmlformats.org/officeDocument/2006/math">
                    <m:r>
                      <a:rPr lang="en-US" b="0" i="1" smtClean="0">
                        <a:latin typeface="Cambria Math"/>
                      </a:rPr>
                      <m:t>𝑆</m:t>
                    </m:r>
                  </m:oMath>
                </a14:m>
                <a:r>
                  <a:rPr lang="en-US" dirty="0"/>
                  <a:t>, say </a:t>
                </a:r>
                <a14:m>
                  <m:oMath xmlns:m="http://schemas.openxmlformats.org/officeDocument/2006/math">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1</m:t>
                        </m:r>
                      </m:sub>
                    </m:sSub>
                    <m:r>
                      <a:rPr lang="en-US" b="0" i="1" smtClean="0">
                        <a:latin typeface="Cambria Math"/>
                      </a:rPr>
                      <m:t>,⋯, </m:t>
                    </m:r>
                    <m:sSub>
                      <m:sSubPr>
                        <m:ctrlPr>
                          <a:rPr lang="en-US" b="0" i="1" smtClean="0">
                            <a:latin typeface="Cambria Math" panose="02040503050406030204" pitchFamily="18" charset="0"/>
                          </a:rPr>
                        </m:ctrlPr>
                      </m:sSubPr>
                      <m:e>
                        <m:r>
                          <a:rPr lang="en-US" b="1" i="1" smtClean="0">
                            <a:latin typeface="Cambria Math"/>
                          </a:rPr>
                          <m:t>𝒗</m:t>
                        </m:r>
                      </m:e>
                      <m:sub>
                        <m:r>
                          <a:rPr lang="en-US" b="0" i="1" smtClean="0">
                            <a:latin typeface="Cambria Math"/>
                          </a:rPr>
                          <m:t>𝑘</m:t>
                        </m:r>
                      </m:sub>
                    </m:sSub>
                  </m:oMath>
                </a14:m>
                <a:r>
                  <a:rPr lang="en-US" dirty="0"/>
                  <a:t>, such that they are independent and they span </a:t>
                </a:r>
                <a14:m>
                  <m:oMath xmlns:m="http://schemas.openxmlformats.org/officeDocument/2006/math">
                    <m:r>
                      <a:rPr lang="en-US" b="0" i="1" smtClean="0">
                        <a:latin typeface="Cambria Math"/>
                      </a:rPr>
                      <m:t>𝑆</m:t>
                    </m:r>
                  </m:oMath>
                </a14:m>
                <a:endParaRPr lang="en-US" dirty="0"/>
              </a:p>
              <a:p>
                <a:endParaRPr lang="en-US" sz="1800" dirty="0"/>
              </a:p>
              <a:p>
                <a:r>
                  <a:rPr lang="en-US" dirty="0"/>
                  <a:t>Alternatively, a basis is the minimal spanning set. If the vectors in the basis are pairwise orthogonal, they are called an </a:t>
                </a:r>
                <a:r>
                  <a:rPr lang="en-US" i="1" dirty="0"/>
                  <a:t>orthogonal basis. </a:t>
                </a:r>
                <a:r>
                  <a:rPr lang="en-US" dirty="0"/>
                  <a:t>Further, if they all are unit vector, they are called </a:t>
                </a:r>
                <a:r>
                  <a:rPr lang="en-US" i="1" dirty="0"/>
                  <a:t>orthonormal basis</a:t>
                </a:r>
              </a:p>
              <a:p>
                <a:endParaRPr lang="en-US" sz="1800" dirty="0"/>
              </a:p>
              <a:p>
                <a:r>
                  <a:rPr lang="en-US" dirty="0"/>
                  <a:t>Any two basis for </a:t>
                </a:r>
                <a14:m>
                  <m:oMath xmlns:m="http://schemas.openxmlformats.org/officeDocument/2006/math">
                    <m:r>
                      <a:rPr lang="en-US" b="0" i="1" smtClean="0">
                        <a:latin typeface="Cambria Math"/>
                      </a:rPr>
                      <m:t>𝑆</m:t>
                    </m:r>
                  </m:oMath>
                </a14:m>
                <a:r>
                  <a:rPr lang="en-US" dirty="0"/>
                  <a:t> must have the same number of vectors, and the number of vectors in a basis is called the dimension of </a:t>
                </a:r>
                <a:r>
                  <a:rPr lang="en-US" i="1" dirty="0"/>
                  <a:t>S. </a:t>
                </a:r>
                <a:r>
                  <a:rPr lang="en-US" dirty="0"/>
                  <a:t>Since S is a subspace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𝑅</m:t>
                        </m:r>
                      </m:e>
                      <m:sup>
                        <m:r>
                          <a:rPr lang="en-US" b="0" i="1" smtClean="0">
                            <a:latin typeface="Cambria Math"/>
                          </a:rPr>
                          <m:t>𝑚</m:t>
                        </m:r>
                      </m:sup>
                    </m:sSup>
                  </m:oMath>
                </a14:m>
                <a:r>
                  <a:rPr lang="en-US" dirty="0"/>
                  <a:t>, </a:t>
                </a:r>
                <a14:m>
                  <m:oMath xmlns:m="http://schemas.openxmlformats.org/officeDocument/2006/math">
                    <m:func>
                      <m:funcPr>
                        <m:ctrlPr>
                          <a:rPr lang="en-US" b="0" i="1" dirty="0" smtClean="0">
                            <a:latin typeface="Cambria Math" panose="02040503050406030204" pitchFamily="18" charset="0"/>
                          </a:rPr>
                        </m:ctrlPr>
                      </m:funcPr>
                      <m:fName>
                        <m:r>
                          <m:rPr>
                            <m:sty m:val="p"/>
                          </m:rPr>
                          <a:rPr lang="en-US" b="0" i="0" dirty="0" smtClean="0">
                            <a:latin typeface="Cambria Math"/>
                          </a:rPr>
                          <m:t>dim</m:t>
                        </m:r>
                      </m:fName>
                      <m:e>
                        <m:d>
                          <m:dPr>
                            <m:ctrlPr>
                              <a:rPr lang="en-US" b="0" i="1" dirty="0" smtClean="0">
                                <a:latin typeface="Cambria Math" panose="02040503050406030204" pitchFamily="18" charset="0"/>
                              </a:rPr>
                            </m:ctrlPr>
                          </m:dPr>
                          <m:e>
                            <m:r>
                              <a:rPr lang="en-US" b="0" i="1" dirty="0" smtClean="0">
                                <a:latin typeface="Cambria Math"/>
                              </a:rPr>
                              <m:t>𝑆</m:t>
                            </m:r>
                          </m:e>
                        </m:d>
                      </m:e>
                    </m:func>
                    <m:r>
                      <a:rPr lang="en-US" b="0" i="1" dirty="0" smtClean="0">
                        <a:latin typeface="Cambria Math"/>
                      </a:rPr>
                      <m:t>≤</m:t>
                    </m:r>
                    <m:r>
                      <a:rPr lang="en-US" b="0" i="1" dirty="0" smtClean="0">
                        <a:latin typeface="Cambria Math"/>
                      </a:rPr>
                      <m:t>𝑚</m:t>
                    </m:r>
                  </m:oMath>
                </a14:m>
                <a:endParaRPr lang="en-US" dirty="0"/>
              </a:p>
              <a:p>
                <a:endParaRPr lang="en-US" sz="1800" dirty="0"/>
              </a:p>
              <a:p>
                <a:r>
                  <a:rPr lang="en-US" dirty="0"/>
                  <a:t>Rows and the columns of a matrix D form two vectors spaces. </a:t>
                </a:r>
                <a14:m>
                  <m:oMath xmlns:m="http://schemas.openxmlformats.org/officeDocument/2006/math">
                    <m:r>
                      <a:rPr lang="en-US" b="0" i="1" smtClean="0">
                        <a:latin typeface="Cambria Math"/>
                      </a:rPr>
                      <m:t>𝑟𝑜𝑤</m:t>
                    </m:r>
                    <m:r>
                      <a:rPr lang="en-US" b="0" i="1" smtClean="0">
                        <a:latin typeface="Cambria Math"/>
                      </a:rPr>
                      <m:t>(</m:t>
                    </m:r>
                    <m:r>
                      <a:rPr lang="en-US" b="0" i="1" smtClean="0">
                        <a:latin typeface="Cambria Math"/>
                      </a:rPr>
                      <m:t>𝐷</m:t>
                    </m:r>
                    <m:r>
                      <a:rPr lang="en-US" b="0" i="1" smtClean="0">
                        <a:latin typeface="Cambria Math"/>
                      </a:rPr>
                      <m:t>)</m:t>
                    </m:r>
                  </m:oMath>
                </a14:m>
                <a:r>
                  <a:rPr lang="en-US" dirty="0"/>
                  <a:t> and </a:t>
                </a:r>
                <a14:m>
                  <m:oMath xmlns:m="http://schemas.openxmlformats.org/officeDocument/2006/math">
                    <m:r>
                      <a:rPr lang="en-US" b="0" i="1" smtClean="0">
                        <a:latin typeface="Cambria Math"/>
                      </a:rPr>
                      <m:t>𝑐𝑜𝑙𝑢𝑚𝑛</m:t>
                    </m:r>
                    <m:r>
                      <a:rPr lang="en-US" b="0" i="1" smtClean="0">
                        <a:latin typeface="Cambria Math"/>
                      </a:rPr>
                      <m:t>(</m:t>
                    </m:r>
                    <m:r>
                      <a:rPr lang="en-US" b="0" i="1" smtClean="0">
                        <a:latin typeface="Cambria Math"/>
                      </a:rPr>
                      <m:t>𝐷</m:t>
                    </m:r>
                    <m:r>
                      <a:rPr lang="en-US" b="0" i="1" smtClean="0">
                        <a:latin typeface="Cambria Math"/>
                      </a:rPr>
                      <m:t>)</m:t>
                    </m:r>
                  </m:oMath>
                </a14:m>
                <a:r>
                  <a:rPr lang="en-US" dirty="0"/>
                  <a:t>, which are two subspaces. Interestingly, the dimension of </a:t>
                </a:r>
                <a14:m>
                  <m:oMath xmlns:m="http://schemas.openxmlformats.org/officeDocument/2006/math">
                    <m:r>
                      <a:rPr lang="en-US" b="0" i="1" smtClean="0">
                        <a:latin typeface="Cambria Math"/>
                      </a:rPr>
                      <m:t>𝑟𝑜𝑤</m:t>
                    </m:r>
                    <m:d>
                      <m:dPr>
                        <m:ctrlPr>
                          <a:rPr lang="en-US" b="0" i="1" smtClean="0">
                            <a:latin typeface="Cambria Math" panose="02040503050406030204" pitchFamily="18" charset="0"/>
                          </a:rPr>
                        </m:ctrlPr>
                      </m:dPr>
                      <m:e>
                        <m:r>
                          <a:rPr lang="en-US" b="0" i="1" smtClean="0">
                            <a:latin typeface="Cambria Math"/>
                          </a:rPr>
                          <m:t>𝐷</m:t>
                        </m:r>
                      </m:e>
                    </m:d>
                    <m:r>
                      <a:rPr lang="en-US" b="0" i="1" smtClean="0">
                        <a:latin typeface="Cambria Math"/>
                      </a:rPr>
                      <m:t>,</m:t>
                    </m:r>
                  </m:oMath>
                </a14:m>
                <a:r>
                  <a:rPr lang="en-US" dirty="0"/>
                  <a:t> and </a:t>
                </a:r>
                <a14:m>
                  <m:oMath xmlns:m="http://schemas.openxmlformats.org/officeDocument/2006/math">
                    <m:r>
                      <a:rPr lang="en-US" b="0" i="1" smtClean="0">
                        <a:latin typeface="Cambria Math"/>
                      </a:rPr>
                      <m:t>𝑐𝑜𝑙𝑢𝑚𝑛</m:t>
                    </m:r>
                    <m:r>
                      <a:rPr lang="en-US" b="0" i="1" smtClean="0">
                        <a:latin typeface="Cambria Math"/>
                      </a:rPr>
                      <m:t>(</m:t>
                    </m:r>
                    <m:r>
                      <a:rPr lang="en-US" b="0" i="1" smtClean="0">
                        <a:latin typeface="Cambria Math"/>
                      </a:rPr>
                      <m:t>𝐷</m:t>
                    </m:r>
                    <m:r>
                      <a:rPr lang="en-US" b="0" i="1" smtClean="0">
                        <a:latin typeface="Cambria Math"/>
                      </a:rPr>
                      <m:t>)</m:t>
                    </m:r>
                  </m:oMath>
                </a14:m>
                <a:r>
                  <a:rPr lang="en-US" dirty="0"/>
                  <a:t> are the same, which is called the rank of a matrix, thus rank of a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𝑅</m:t>
                        </m:r>
                      </m:e>
                      <m:sup>
                        <m:r>
                          <a:rPr lang="en-US" b="0" i="1" smtClean="0">
                            <a:latin typeface="Cambria Math"/>
                          </a:rPr>
                          <m:t>𝑛</m:t>
                        </m:r>
                        <m:r>
                          <a:rPr lang="en-US" b="0" i="1" smtClean="0">
                            <a:latin typeface="Cambria Math"/>
                          </a:rPr>
                          <m:t>×</m:t>
                        </m:r>
                        <m:r>
                          <a:rPr lang="en-US" b="0" i="1" smtClean="0">
                            <a:latin typeface="Cambria Math"/>
                          </a:rPr>
                          <m:t>𝑑</m:t>
                        </m:r>
                      </m:sup>
                    </m:sSup>
                  </m:oMath>
                </a14:m>
                <a:r>
                  <a:rPr lang="en-US" dirty="0"/>
                  <a:t> is </a:t>
                </a:r>
                <a14:m>
                  <m:oMath xmlns:m="http://schemas.openxmlformats.org/officeDocument/2006/math">
                    <m:r>
                      <m:rPr>
                        <m:sty m:val="p"/>
                      </m:rPr>
                      <a:rPr lang="en-US" b="0" i="0" smtClean="0">
                        <a:latin typeface="Cambria Math"/>
                      </a:rPr>
                      <m:t>min</m:t>
                    </m:r>
                    <m:r>
                      <a:rPr lang="en-US" b="0" i="1" smtClean="0">
                        <a:latin typeface="Cambria Math"/>
                      </a:rPr>
                      <m:t>⁡(</m:t>
                    </m:r>
                    <m:r>
                      <a:rPr lang="en-US" b="0" i="1" smtClean="0">
                        <a:latin typeface="Cambria Math"/>
                      </a:rPr>
                      <m:t>𝑛</m:t>
                    </m:r>
                    <m:r>
                      <a:rPr lang="en-US" b="0" i="1" smtClean="0">
                        <a:latin typeface="Cambria Math"/>
                      </a:rPr>
                      <m:t>, </m:t>
                    </m:r>
                    <m:r>
                      <a:rPr lang="en-US" b="0" i="1" smtClean="0">
                        <a:latin typeface="Cambria Math"/>
                      </a:rPr>
                      <m:t>𝑑</m:t>
                    </m:r>
                    <m:r>
                      <a:rPr lang="en-US" b="0" i="1" smtClean="0">
                        <a:latin typeface="Cambria Math"/>
                      </a:rPr>
                      <m:t>)</m:t>
                    </m:r>
                  </m:oMath>
                </a14:m>
                <a:endParaRPr lang="en-US" dirty="0"/>
              </a:p>
              <a:p>
                <a:endParaRPr lang="en-US" sz="1800" dirty="0"/>
              </a:p>
              <a:p>
                <a:r>
                  <a:rPr lang="en-US" dirty="0"/>
                  <a:t>Even if the data points lies in a </a:t>
                </a:r>
                <a14:m>
                  <m:oMath xmlns:m="http://schemas.openxmlformats.org/officeDocument/2006/math">
                    <m:r>
                      <a:rPr lang="en-US" b="0" i="1" smtClean="0">
                        <a:latin typeface="Cambria Math"/>
                      </a:rPr>
                      <m:t>𝑑</m:t>
                    </m:r>
                  </m:oMath>
                </a14:m>
                <a:r>
                  <a:rPr lang="en-US" dirty="0"/>
                  <a:t> dimensional attribute space, if rank(D) &lt; d, then the data points reside in a lower dimensional space.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593" t="-1887" r="-1111" b="-270"/>
                </a:stretch>
              </a:blipFill>
            </p:spPr>
            <p:txBody>
              <a:bodyPr/>
              <a:lstStyle/>
              <a:p>
                <a:r>
                  <a:rPr lang="en-US">
                    <a:noFill/>
                  </a:rPr>
                  <a:t> </a:t>
                </a:r>
              </a:p>
            </p:txBody>
          </p:sp>
        </mc:Fallback>
      </mc:AlternateContent>
    </p:spTree>
    <p:extLst>
      <p:ext uri="{BB962C8B-B14F-4D97-AF65-F5344CB8AC3E}">
        <p14:creationId xmlns:p14="http://schemas.microsoft.com/office/powerpoint/2010/main" val="13932153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Eigenvalue, Eigenvector, trace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r>
                  <a:rPr lang="en-GB" dirty="0"/>
                  <a:t>For a matrix, </a:t>
                </a:r>
                <a14:m>
                  <m:oMath xmlns:m="http://schemas.openxmlformats.org/officeDocument/2006/math">
                    <m:r>
                      <a:rPr lang="en-GB" b="0" i="1" smtClean="0">
                        <a:latin typeface="Cambria Math" panose="02040503050406030204" pitchFamily="18" charset="0"/>
                      </a:rPr>
                      <m:t>𝐴</m:t>
                    </m:r>
                  </m:oMath>
                </a14:m>
                <a:r>
                  <a:rPr lang="en-GB" dirty="0"/>
                  <a:t> and for a vector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if </a:t>
                </a:r>
                <a14:m>
                  <m:oMath xmlns:m="http://schemas.openxmlformats.org/officeDocument/2006/math">
                    <m:r>
                      <a:rPr lang="en-GB" b="0" i="1" smtClean="0">
                        <a:latin typeface="Cambria Math" panose="02040503050406030204" pitchFamily="18" charset="0"/>
                      </a:rPr>
                      <m:t>𝐴𝑥</m:t>
                    </m:r>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𝑥</m:t>
                    </m:r>
                  </m:oMath>
                </a14:m>
                <a:r>
                  <a:rPr lang="en-GB" dirty="0"/>
                  <a:t>, </a:t>
                </a:r>
                <a14:m>
                  <m:oMath xmlns:m="http://schemas.openxmlformats.org/officeDocument/2006/math">
                    <m:r>
                      <a:rPr lang="en-GB" b="0" i="1" smtClean="0">
                        <a:latin typeface="Cambria Math" panose="02040503050406030204" pitchFamily="18" charset="0"/>
                      </a:rPr>
                      <m:t>𝑥</m:t>
                    </m:r>
                  </m:oMath>
                </a14:m>
                <a:r>
                  <a:rPr lang="en-GB" dirty="0"/>
                  <a:t> is called an eigenvector of </a:t>
                </a:r>
                <a14:m>
                  <m:oMath xmlns:m="http://schemas.openxmlformats.org/officeDocument/2006/math">
                    <m:r>
                      <a:rPr lang="en-GB" b="0" i="1" smtClean="0">
                        <a:latin typeface="Cambria Math" panose="02040503050406030204" pitchFamily="18" charset="0"/>
                      </a:rPr>
                      <m:t>𝐴</m:t>
                    </m:r>
                  </m:oMath>
                </a14:m>
                <a:r>
                  <a:rPr lang="en-GB" dirty="0"/>
                  <a:t>, and </a:t>
                </a:r>
                <a14:m>
                  <m:oMath xmlns:m="http://schemas.openxmlformats.org/officeDocument/2006/math">
                    <m:r>
                      <a:rPr lang="en-GB" b="0" i="1" smtClean="0">
                        <a:latin typeface="Cambria Math" panose="02040503050406030204" pitchFamily="18" charset="0"/>
                      </a:rPr>
                      <m:t>𝜆</m:t>
                    </m:r>
                  </m:oMath>
                </a14:m>
                <a:r>
                  <a:rPr lang="en-GB" dirty="0"/>
                  <a:t> is an eigenvalue of </a:t>
                </a:r>
                <a14:m>
                  <m:oMath xmlns:m="http://schemas.openxmlformats.org/officeDocument/2006/math">
                    <m:r>
                      <a:rPr lang="en-GB" b="0" i="1" smtClean="0">
                        <a:latin typeface="Cambria Math" panose="02040503050406030204" pitchFamily="18" charset="0"/>
                      </a:rPr>
                      <m:t>𝐴</m:t>
                    </m:r>
                  </m:oMath>
                </a14:m>
                <a:endParaRPr lang="en-GB" dirty="0"/>
              </a:p>
              <a:p>
                <a:endParaRPr lang="en-GB" sz="1600" dirty="0"/>
              </a:p>
              <a:p>
                <a:r>
                  <a:rPr lang="en-GB" dirty="0"/>
                  <a:t>To obtain eigenvalue, we solve the following equation: </a:t>
                </a:r>
                <a14:m>
                  <m:oMath xmlns:m="http://schemas.openxmlformats.org/officeDocument/2006/math">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det</m:t>
                        </m:r>
                      </m:fName>
                      <m:e>
                        <m:d>
                          <m:dPr>
                            <m:ctrlPr>
                              <a:rPr lang="en-GB" b="0" i="1" smtClean="0">
                                <a:latin typeface="Cambria Math" panose="02040503050406030204" pitchFamily="18" charset="0"/>
                              </a:rPr>
                            </m:ctrlPr>
                          </m:dPr>
                          <m:e>
                            <m:r>
                              <a:rPr lang="en-GB" b="0" i="1" smtClean="0">
                                <a:latin typeface="Cambria Math" panose="02040503050406030204" pitchFamily="18" charset="0"/>
                              </a:rPr>
                              <m:t>𝐴</m:t>
                            </m:r>
                            <m:r>
                              <a:rPr lang="en-GB" b="0" i="1" smtClean="0">
                                <a:latin typeface="Cambria Math" panose="02040503050406030204" pitchFamily="18" charset="0"/>
                              </a:rPr>
                              <m:t>−</m:t>
                            </m:r>
                            <m:r>
                              <a:rPr lang="en-GB" b="0" i="1" smtClean="0">
                                <a:latin typeface="Cambria Math" panose="02040503050406030204" pitchFamily="18" charset="0"/>
                              </a:rPr>
                              <m:t>𝜆</m:t>
                            </m:r>
                            <m:r>
                              <a:rPr lang="en-GB" b="0" i="1" smtClean="0">
                                <a:latin typeface="Cambria Math" panose="02040503050406030204" pitchFamily="18" charset="0"/>
                              </a:rPr>
                              <m:t>𝐼</m:t>
                            </m:r>
                          </m:e>
                        </m:d>
                      </m:e>
                    </m:func>
                    <m:r>
                      <a:rPr lang="en-GB" b="0" i="1" smtClean="0">
                        <a:latin typeface="Cambria Math" panose="02040503050406030204" pitchFamily="18" charset="0"/>
                      </a:rPr>
                      <m:t>=0</m:t>
                    </m:r>
                  </m:oMath>
                </a14:m>
                <a:endParaRPr lang="en-GB" dirty="0"/>
              </a:p>
              <a:p>
                <a:endParaRPr lang="en-GB" sz="1700" dirty="0"/>
              </a:p>
              <a:p>
                <a:r>
                  <a:rPr lang="en-GB" dirty="0"/>
                  <a:t>Trace is a matrix is the sum of its diagonal elements </a:t>
                </a:r>
              </a:p>
              <a:p>
                <a:endParaRPr lang="en-GB" sz="1700" dirty="0"/>
              </a:p>
              <a:p>
                <a:r>
                  <a:rPr lang="en-US" dirty="0"/>
                  <a:t>Say, </a:t>
                </a:r>
                <a14:m>
                  <m:oMath xmlns:m="http://schemas.openxmlformats.org/officeDocument/2006/math">
                    <m:sSup>
                      <m:sSupPr>
                        <m:ctrlPr>
                          <a:rPr lang="en-GB" b="1" i="1" smtClean="0">
                            <a:latin typeface="Cambria Math" panose="02040503050406030204" pitchFamily="18" charset="0"/>
                          </a:rPr>
                        </m:ctrlPr>
                      </m:sSupPr>
                      <m:e>
                        <m:r>
                          <a:rPr lang="en-GB" b="1" i="0" smtClean="0">
                            <a:latin typeface="Cambria Math" panose="02040503050406030204" pitchFamily="18" charset="0"/>
                          </a:rPr>
                          <m:t>𝚺</m:t>
                        </m:r>
                        <m:r>
                          <a:rPr lang="en-GB"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num>
                          <m:den>
                            <m:r>
                              <a:rPr lang="en-US" b="1" i="1" smtClean="0">
                                <a:latin typeface="Cambria Math" panose="02040503050406030204" pitchFamily="18" charset="0"/>
                              </a:rPr>
                              <m:t>𝒏</m:t>
                            </m:r>
                          </m:den>
                        </m:f>
                        <m:r>
                          <a:rPr lang="en-GB" b="1" i="0" smtClean="0">
                            <a:latin typeface="Cambria Math" panose="02040503050406030204" pitchFamily="18" charset="0"/>
                          </a:rPr>
                          <m:t>𝐙</m:t>
                        </m:r>
                      </m:e>
                      <m:sup>
                        <m:r>
                          <a:rPr lang="en-GB" b="0" i="1" smtClean="0">
                            <a:latin typeface="Cambria Math" panose="02040503050406030204" pitchFamily="18" charset="0"/>
                          </a:rPr>
                          <m:t>𝑇</m:t>
                        </m:r>
                      </m:sup>
                    </m:sSup>
                    <m:r>
                      <a:rPr lang="en-GB" b="1" i="0" smtClean="0">
                        <a:latin typeface="Cambria Math" panose="02040503050406030204" pitchFamily="18" charset="0"/>
                      </a:rPr>
                      <m:t>𝐙</m:t>
                    </m:r>
                  </m:oMath>
                </a14:m>
                <a:r>
                  <a:rPr lang="en-US" dirty="0"/>
                  <a:t> is the co-variance matrix of </a:t>
                </a:r>
                <a14:m>
                  <m:oMath xmlns:m="http://schemas.openxmlformats.org/officeDocument/2006/math">
                    <m:r>
                      <a:rPr lang="en-US" b="1" i="0" dirty="0" smtClean="0">
                        <a:latin typeface="Cambria Math" panose="02040503050406030204" pitchFamily="18" charset="0"/>
                      </a:rPr>
                      <m:t>𝐃</m:t>
                    </m:r>
                  </m:oMath>
                </a14:m>
                <a:r>
                  <a:rPr lang="en-US" dirty="0"/>
                  <a:t>. </a:t>
                </a:r>
                <a14:m>
                  <m:oMath xmlns:m="http://schemas.openxmlformats.org/officeDocument/2006/math">
                    <m:r>
                      <a:rPr lang="en-GB" b="0" i="1" smtClean="0">
                        <a:latin typeface="Cambria Math" panose="02040503050406030204" pitchFamily="18" charset="0"/>
                      </a:rPr>
                      <m:t>𝑡𝑟𝑎𝑐𝑒</m:t>
                    </m:r>
                    <m:r>
                      <a:rPr lang="en-GB" b="0" i="1" smtClean="0">
                        <a:latin typeface="Cambria Math" panose="02040503050406030204" pitchFamily="18" charset="0"/>
                      </a:rPr>
                      <m:t>(</m:t>
                    </m:r>
                    <m:r>
                      <a:rPr lang="en-GB" b="1" i="0" smtClean="0">
                        <a:latin typeface="Cambria Math" panose="02040503050406030204" pitchFamily="18" charset="0"/>
                      </a:rPr>
                      <m:t>𝚺</m:t>
                    </m:r>
                    <m:r>
                      <a:rPr lang="en-GB" b="0" i="1" smtClean="0">
                        <a:latin typeface="Cambria Math" panose="02040503050406030204" pitchFamily="18" charset="0"/>
                      </a:rPr>
                      <m:t>)</m:t>
                    </m:r>
                  </m:oMath>
                </a14:m>
                <a:r>
                  <a:rPr lang="en-US" dirty="0"/>
                  <a:t> is the total variance of the data</a:t>
                </a:r>
              </a:p>
              <a:p>
                <a:endParaRPr lang="en-GB" sz="2000" dirty="0"/>
              </a:p>
              <a:p>
                <a:r>
                  <a:rPr lang="en-GB" dirty="0"/>
                  <a:t>A real matrix, </a:t>
                </a:r>
                <a14:m>
                  <m:oMath xmlns:m="http://schemas.openxmlformats.org/officeDocument/2006/math">
                    <m:r>
                      <a:rPr lang="en-GB" b="1" i="0" smtClean="0">
                        <a:latin typeface="Cambria Math" panose="02040503050406030204" pitchFamily="18" charset="0"/>
                      </a:rPr>
                      <m:t>𝐌</m:t>
                    </m:r>
                  </m:oMath>
                </a14:m>
                <a:r>
                  <a:rPr lang="en-GB" dirty="0"/>
                  <a:t> is called positive semi-definite (PSD) if for every non-zero </a:t>
                </a:r>
                <a14:m>
                  <m:oMath xmlns:m="http://schemas.openxmlformats.org/officeDocument/2006/math">
                    <m:r>
                      <a:rPr lang="en-GB" b="1" i="1" smtClean="0">
                        <a:latin typeface="Cambria Math" panose="02040503050406030204" pitchFamily="18" charset="0"/>
                      </a:rPr>
                      <m:t>𝒛</m:t>
                    </m:r>
                    <m:r>
                      <a:rPr lang="en-GB" b="0" i="1" smtClean="0">
                        <a:latin typeface="Cambria Math" panose="02040503050406030204" pitchFamily="18" charset="0"/>
                      </a:rPr>
                      <m:t>, </m:t>
                    </m:r>
                  </m:oMath>
                </a14:m>
                <a:r>
                  <a:rPr lang="en-US" dirty="0"/>
                  <a:t>we have </a:t>
                </a:r>
                <a14:m>
                  <m:oMath xmlns:m="http://schemas.openxmlformats.org/officeDocument/2006/math">
                    <m:sSup>
                      <m:sSupPr>
                        <m:ctrlPr>
                          <a:rPr lang="en-GB" b="0" i="1" smtClean="0">
                            <a:latin typeface="Cambria Math" panose="02040503050406030204" pitchFamily="18" charset="0"/>
                          </a:rPr>
                        </m:ctrlPr>
                      </m:sSupPr>
                      <m:e>
                        <m:r>
                          <a:rPr lang="en-GB" b="1" i="1" smtClean="0">
                            <a:latin typeface="Cambria Math" panose="02040503050406030204" pitchFamily="18" charset="0"/>
                          </a:rPr>
                          <m:t>𝒛</m:t>
                        </m:r>
                      </m:e>
                      <m:sup>
                        <m:r>
                          <a:rPr lang="en-GB" b="0" i="1" smtClean="0">
                            <a:latin typeface="Cambria Math" panose="02040503050406030204" pitchFamily="18" charset="0"/>
                          </a:rPr>
                          <m:t>𝑇</m:t>
                        </m:r>
                      </m:sup>
                    </m:sSup>
                    <m:r>
                      <a:rPr lang="en-GB" b="1" i="0" smtClean="0">
                        <a:latin typeface="Cambria Math" panose="02040503050406030204" pitchFamily="18" charset="0"/>
                      </a:rPr>
                      <m:t>𝐌</m:t>
                    </m:r>
                    <m:r>
                      <a:rPr lang="en-GB" b="1" i="1" smtClean="0">
                        <a:latin typeface="Cambria Math" panose="02040503050406030204" pitchFamily="18" charset="0"/>
                      </a:rPr>
                      <m:t>𝒛</m:t>
                    </m:r>
                    <m:r>
                      <a:rPr lang="en-GB" b="0" i="1" smtClean="0">
                        <a:latin typeface="Cambria Math" panose="02040503050406030204" pitchFamily="18" charset="0"/>
                      </a:rPr>
                      <m:t>≥0</m:t>
                    </m:r>
                  </m:oMath>
                </a14:m>
                <a:endParaRPr lang="en-GB" b="0" dirty="0"/>
              </a:p>
              <a:p>
                <a:pPr lvl="1"/>
                <a:endParaRPr lang="en-GB" sz="2000" dirty="0"/>
              </a:p>
              <a:p>
                <a:pPr lvl="1"/>
                <a:r>
                  <a:rPr lang="en-GB" dirty="0"/>
                  <a:t>All Eigen-values of a PSD matrix is non-negative</a:t>
                </a:r>
              </a:p>
              <a:p>
                <a:pPr lvl="1"/>
                <a:endParaRPr lang="en-GB" dirty="0"/>
              </a:p>
              <a:p>
                <a:r>
                  <a:rPr lang="en-GB" dirty="0"/>
                  <a:t>Covariance matrix </a:t>
                </a:r>
                <a14:m>
                  <m:oMath xmlns:m="http://schemas.openxmlformats.org/officeDocument/2006/math">
                    <m:r>
                      <a:rPr lang="en-GB" b="1" i="0" smtClean="0">
                        <a:latin typeface="Cambria Math" panose="02040503050406030204" pitchFamily="18" charset="0"/>
                      </a:rPr>
                      <m:t>𝚺</m:t>
                    </m:r>
                  </m:oMath>
                </a14:m>
                <a:r>
                  <a:rPr lang="en-US" dirty="0"/>
                  <a:t> is a PSD matrix. So, all its eigenvalues are non-negative.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67" t="-2022" r="-296"/>
                </a:stretch>
              </a:blipFill>
            </p:spPr>
            <p:txBody>
              <a:bodyPr/>
              <a:lstStyle/>
              <a:p>
                <a:r>
                  <a:rPr lang="en-US">
                    <a:noFill/>
                  </a:rPr>
                  <a:t> </a:t>
                </a:r>
              </a:p>
            </p:txBody>
          </p:sp>
        </mc:Fallback>
      </mc:AlternateContent>
    </p:spTree>
    <p:extLst>
      <p:ext uri="{BB962C8B-B14F-4D97-AF65-F5344CB8AC3E}">
        <p14:creationId xmlns:p14="http://schemas.microsoft.com/office/powerpoint/2010/main" val="388696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Probabilistic view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71600"/>
                <a:ext cx="8229600" cy="3124200"/>
              </a:xfrm>
            </p:spPr>
            <p:txBody>
              <a:bodyPr>
                <a:normAutofit fontScale="47500" lnSpcReduction="20000"/>
              </a:bodyPr>
              <a:lstStyle/>
              <a:p>
                <a:r>
                  <a:rPr lang="en-US" dirty="0"/>
                  <a:t>In this view, we assume that each numeric attribute </a:t>
                </a:r>
                <a14:m>
                  <m:oMath xmlns:m="http://schemas.openxmlformats.org/officeDocument/2006/math">
                    <m:r>
                      <a:rPr lang="en-US" b="0" i="1" smtClean="0">
                        <a:latin typeface="Cambria Math"/>
                      </a:rPr>
                      <m:t>𝑋</m:t>
                    </m:r>
                  </m:oMath>
                </a14:m>
                <a:r>
                  <a:rPr lang="en-US" dirty="0"/>
                  <a:t> is a random variable, defined as a function that assigns a real number to each outcome of an experiment. </a:t>
                </a:r>
              </a:p>
              <a:p>
                <a:endParaRPr lang="en-US" sz="1700" dirty="0"/>
              </a:p>
              <a:p>
                <a:r>
                  <a:rPr lang="en-US" dirty="0"/>
                  <a:t>A random number is a discrete random variable if it takes on only a finite or </a:t>
                </a:r>
                <a:r>
                  <a:rPr lang="en-US" dirty="0" err="1"/>
                  <a:t>countably</a:t>
                </a:r>
                <a:r>
                  <a:rPr lang="en-US" dirty="0"/>
                  <a:t> infinite number of values in its range.</a:t>
                </a:r>
              </a:p>
              <a:p>
                <a:endParaRPr lang="en-US" sz="1900" dirty="0"/>
              </a:p>
              <a:p>
                <a:r>
                  <a:rPr lang="en-US" dirty="0"/>
                  <a:t>It is called a continuous random variable if it takes on any value in its range.</a:t>
                </a:r>
              </a:p>
              <a:p>
                <a:endParaRPr lang="en-US" sz="1900" dirty="0"/>
              </a:p>
              <a:p>
                <a:r>
                  <a:rPr lang="en-US" dirty="0"/>
                  <a:t>Probability Mass Function (PMF): If </a:t>
                </a:r>
                <a14:m>
                  <m:oMath xmlns:m="http://schemas.openxmlformats.org/officeDocument/2006/math">
                    <m:r>
                      <a:rPr lang="en-US" i="1" dirty="0" smtClean="0">
                        <a:latin typeface="Cambria Math"/>
                      </a:rPr>
                      <m:t>𝑋</m:t>
                    </m:r>
                  </m:oMath>
                </a14:m>
                <a:r>
                  <a:rPr lang="en-US" dirty="0"/>
                  <a:t> is discrete, the probability mass function of </a:t>
                </a:r>
                <a14:m>
                  <m:oMath xmlns:m="http://schemas.openxmlformats.org/officeDocument/2006/math">
                    <m:r>
                      <a:rPr lang="en-US" i="1" dirty="0" smtClean="0">
                        <a:latin typeface="Cambria Math"/>
                      </a:rPr>
                      <m:t>𝑋</m:t>
                    </m:r>
                  </m:oMath>
                </a14:m>
                <a:r>
                  <a:rPr lang="en-US" dirty="0"/>
                  <a:t> is defined as,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m:t>
                    </m:r>
                    <m:r>
                      <a:rPr lang="en-US" b="0" i="1" smtClean="0">
                        <a:latin typeface="Cambria Math"/>
                      </a:rPr>
                      <m:t>𝑃</m:t>
                    </m:r>
                    <m:r>
                      <a:rPr lang="en-US" b="0" i="1" smtClean="0">
                        <a:latin typeface="Cambria Math"/>
                      </a:rPr>
                      <m:t>(</m:t>
                    </m:r>
                    <m:r>
                      <a:rPr lang="en-US" b="0" i="1" smtClean="0">
                        <a:latin typeface="Cambria Math"/>
                      </a:rPr>
                      <m:t>𝑋</m:t>
                    </m:r>
                    <m:r>
                      <a:rPr lang="en-US" b="0" i="1" smtClean="0">
                        <a:latin typeface="Cambria Math"/>
                      </a:rPr>
                      <m:t>=</m:t>
                    </m:r>
                    <m:r>
                      <a:rPr lang="en-US" b="0" i="1" smtClean="0">
                        <a:latin typeface="Cambria Math"/>
                      </a:rPr>
                      <m:t>𝑥</m:t>
                    </m:r>
                    <m:r>
                      <a:rPr lang="en-US" b="0" i="1" smtClean="0">
                        <a:latin typeface="Cambria Math"/>
                      </a:rPr>
                      <m:t>)</m:t>
                    </m:r>
                  </m:oMath>
                </a14:m>
                <a:r>
                  <a:rPr lang="en-US" dirty="0"/>
                  <a:t>, where </a:t>
                </a:r>
                <a14:m>
                  <m:oMath xmlns:m="http://schemas.openxmlformats.org/officeDocument/2006/math">
                    <m:r>
                      <a:rPr lang="en-US" b="0" i="1" smtClean="0">
                        <a:latin typeface="Cambria Math"/>
                      </a:rPr>
                      <m:t>𝑥</m:t>
                    </m:r>
                  </m:oMath>
                </a14:m>
                <a:r>
                  <a:rPr lang="en-US" dirty="0"/>
                  <a:t> is a value in the range of </a:t>
                </a:r>
                <a14:m>
                  <m:oMath xmlns:m="http://schemas.openxmlformats.org/officeDocument/2006/math">
                    <m:r>
                      <a:rPr lang="en-US" i="1" dirty="0" smtClean="0">
                        <a:latin typeface="Cambria Math"/>
                      </a:rPr>
                      <m:t>𝑋</m:t>
                    </m:r>
                  </m:oMath>
                </a14:m>
                <a:endParaRPr lang="en-US" dirty="0"/>
              </a:p>
              <a:p>
                <a:endParaRPr lang="en-US" sz="1900" dirty="0"/>
              </a:p>
              <a:p>
                <a:r>
                  <a:rPr lang="en-US" dirty="0"/>
                  <a:t>We also have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≥0,</m:t>
                    </m:r>
                  </m:oMath>
                </a14:m>
                <a:r>
                  <a:rPr lang="en-US" dirty="0"/>
                  <a:t> and </a:t>
                </a:r>
                <a14:m>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a:rPr>
                          <m:t>𝑥</m:t>
                        </m:r>
                      </m:sub>
                      <m:sup/>
                      <m:e>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=1</m:t>
                        </m:r>
                      </m:e>
                    </m:nary>
                  </m:oMath>
                </a14:m>
                <a:endParaRPr lang="en-US" dirty="0"/>
              </a:p>
              <a:p>
                <a:endParaRPr lang="en-US" dirty="0"/>
              </a:p>
              <a:p>
                <a:r>
                  <a:rPr lang="en-US" dirty="0"/>
                  <a:t>For discrete random variable, few well-known distributions are Bernoulli distribution, Binomial Distribution, and Geometric Distribution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3124200"/>
              </a:xfrm>
              <a:blipFill>
                <a:blip r:embed="rId2"/>
                <a:stretch>
                  <a:fillRect l="-222" t="-15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600493273"/>
                  </p:ext>
                </p:extLst>
              </p:nvPr>
            </p:nvGraphicFramePr>
            <p:xfrm>
              <a:off x="624839" y="4419601"/>
              <a:ext cx="8077201" cy="2398207"/>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447801">
                      <a:extLst>
                        <a:ext uri="{9D8B030D-6E8A-4147-A177-3AD203B41FA5}">
                          <a16:colId xmlns:a16="http://schemas.microsoft.com/office/drawing/2014/main" val="20004"/>
                        </a:ext>
                      </a:extLst>
                    </a:gridCol>
                  </a:tblGrid>
                  <a:tr h="365760">
                    <a:tc>
                      <a:txBody>
                        <a:bodyPr/>
                        <a:lstStyle/>
                        <a:p>
                          <a:r>
                            <a:rPr lang="en-GB" dirty="0"/>
                            <a:t>Distribution</a:t>
                          </a:r>
                          <a:endParaRPr lang="en-US" dirty="0"/>
                        </a:p>
                      </a:txBody>
                      <a:tcPr/>
                    </a:tc>
                    <a:tc>
                      <a:txBody>
                        <a:bodyPr/>
                        <a:lstStyle/>
                        <a:p>
                          <a:r>
                            <a:rPr lang="en-GB" dirty="0"/>
                            <a:t>Parameters</a:t>
                          </a:r>
                          <a:endParaRPr lang="en-US" dirty="0"/>
                        </a:p>
                      </a:txBody>
                      <a:tcPr/>
                    </a:tc>
                    <a:tc>
                      <a:txBody>
                        <a:bodyPr/>
                        <a:lstStyle/>
                        <a:p>
                          <a:r>
                            <a:rPr lang="en-GB" dirty="0"/>
                            <a:t>PMF</a:t>
                          </a:r>
                          <a:endParaRPr lang="en-US" dirty="0"/>
                        </a:p>
                      </a:txBody>
                      <a:tcPr/>
                    </a:tc>
                    <a:tc>
                      <a:txBody>
                        <a:bodyPr/>
                        <a:lstStyle/>
                        <a:p>
                          <a:r>
                            <a:rPr lang="en-GB" dirty="0"/>
                            <a:t>Mean</a:t>
                          </a:r>
                          <a:endParaRPr lang="en-US" dirty="0"/>
                        </a:p>
                      </a:txBody>
                      <a:tcPr/>
                    </a:tc>
                    <a:tc>
                      <a:txBody>
                        <a:bodyPr/>
                        <a:lstStyle/>
                        <a:p>
                          <a:r>
                            <a:rPr lang="en-GB" dirty="0"/>
                            <a:t>Variance</a:t>
                          </a:r>
                          <a:endParaRPr lang="en-US" dirty="0"/>
                        </a:p>
                      </a:txBody>
                      <a:tcPr/>
                    </a:tc>
                    <a:extLst>
                      <a:ext uri="{0D108BD9-81ED-4DB2-BD59-A6C34878D82A}">
                        <a16:rowId xmlns:a16="http://schemas.microsoft.com/office/drawing/2014/main" val="10000"/>
                      </a:ext>
                    </a:extLst>
                  </a:tr>
                  <a:tr h="644970">
                    <a:tc>
                      <a:txBody>
                        <a:bodyPr/>
                        <a:lstStyle/>
                        <a:p>
                          <a:r>
                            <a:rPr lang="en-GB" dirty="0"/>
                            <a:t>Bernoulli</a:t>
                          </a:r>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0&lt;</m:t>
                                </m:r>
                                <m:r>
                                  <a:rPr lang="en-US" b="0" i="1" smtClean="0">
                                    <a:latin typeface="Cambria Math" panose="02040503050406030204" pitchFamily="18" charset="0"/>
                                  </a:rPr>
                                  <m:t>𝑝</m:t>
                                </m:r>
                                <m:r>
                                  <a:rPr lang="en-US" b="0" i="1" smtClean="0">
                                    <a:latin typeface="Cambria Math" panose="02040503050406030204" pitchFamily="18" charset="0"/>
                                  </a:rPr>
                                  <m:t>&lt;1</m:t>
                                </m:r>
                              </m:oMath>
                            </m:oMathPara>
                          </a14:m>
                          <a:endParaRPr lang="en-US" dirty="0"/>
                        </a:p>
                      </a:txBody>
                      <a:tcPr/>
                    </a:tc>
                    <a:tc>
                      <a:txBody>
                        <a:bodyPr/>
                        <a:lstStyle/>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sup>
                                  <m:r>
                                    <a:rPr lang="en-US" b="0" i="1" smtClean="0">
                                      <a:latin typeface="Cambria Math" panose="02040503050406030204" pitchFamily="18" charset="0"/>
                                    </a:rPr>
                                    <m:t>1−</m:t>
                                  </m:r>
                                  <m:r>
                                    <a:rPr lang="en-US" b="0" i="1" smtClean="0">
                                      <a:latin typeface="Cambria Math" panose="02040503050406030204" pitchFamily="18" charset="0"/>
                                    </a:rPr>
                                    <m:t>𝑘</m:t>
                                  </m:r>
                                </m:sup>
                              </m:sSup>
                            </m:oMath>
                          </a14:m>
                          <a:r>
                            <a:rPr lang="en-US" dirty="0"/>
                            <a:t> for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∈{0, 1}</m:t>
                              </m:r>
                            </m:oMath>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0001"/>
                      </a:ext>
                    </a:extLst>
                  </a:tr>
                  <a:tr h="561213">
                    <a:tc>
                      <a:txBody>
                        <a:bodyPr/>
                        <a:lstStyle/>
                        <a:p>
                          <a:r>
                            <a:rPr lang="en-GB" dirty="0"/>
                            <a:t>Binomial</a:t>
                          </a:r>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𝑝</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f>
                                      <m:fPr>
                                        <m:type m:val="noBa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𝑘</m:t>
                                        </m:r>
                                      </m:den>
                                    </m:f>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𝑘</m:t>
                                    </m:r>
                                  </m:sup>
                                </m:sSup>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sup>
                                </m:sSup>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𝑛𝑝</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𝑛𝑝</m:t>
                                </m:r>
                                <m:r>
                                  <a:rPr lang="en-US" b="0" i="1" smtClean="0">
                                    <a:latin typeface="Cambria Math" panose="02040503050406030204" pitchFamily="18" charset="0"/>
                                  </a:rPr>
                                  <m:t>(1−</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0002"/>
                      </a:ext>
                    </a:extLst>
                  </a:tr>
                  <a:tr h="826264">
                    <a:tc>
                      <a:txBody>
                        <a:bodyPr/>
                        <a:lstStyle/>
                        <a:p>
                          <a:r>
                            <a:rPr lang="en-GB" dirty="0"/>
                            <a:t>Geometric</a:t>
                          </a:r>
                          <a:endParaRPr lang="en-US" dirty="0"/>
                        </a:p>
                      </a:txBody>
                      <a:tcPr/>
                    </a:tc>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 0&lt;</m:t>
                                </m:r>
                                <m:r>
                                  <a:rPr lang="en-US" b="0" i="1" smtClean="0">
                                    <a:latin typeface="Cambria Math" panose="02040503050406030204" pitchFamily="18" charset="0"/>
                                  </a:rPr>
                                  <m:t>𝑝</m:t>
                                </m:r>
                                <m:r>
                                  <a:rPr lang="en-US" b="0" i="1" smtClean="0">
                                    <a:latin typeface="Cambria Math" panose="02040503050406030204" pitchFamily="18" charset="0"/>
                                  </a:rPr>
                                  <m:t>≤1</m:t>
                                </m:r>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𝑝</m:t>
                                            </m:r>
                                          </m:e>
                                        </m:d>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𝑝</m:t>
                                    </m:r>
                                  </m:e>
                                </m:func>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oMath>
                            </m:oMathPara>
                          </a14:m>
                          <a:endParaRPr lang="en-US" dirty="0"/>
                        </a:p>
                      </a:txBody>
                      <a:tcPr/>
                    </a:tc>
                    <a:tc>
                      <a:txBody>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𝑝</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den>
                                </m:f>
                              </m:oMath>
                            </m:oMathPara>
                          </a14:m>
                          <a:endParaRPr lang="en-US" dirty="0"/>
                        </a:p>
                      </a:txBody>
                      <a:tcPr/>
                    </a:tc>
                    <a:extLst>
                      <a:ext uri="{0D108BD9-81ED-4DB2-BD59-A6C34878D82A}">
                        <a16:rowId xmlns:a16="http://schemas.microsoft.com/office/drawing/2014/main" val="10003"/>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600493273"/>
                  </p:ext>
                </p:extLst>
              </p:nvPr>
            </p:nvGraphicFramePr>
            <p:xfrm>
              <a:off x="624839" y="4419601"/>
              <a:ext cx="8077201" cy="2398207"/>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447801">
                      <a:extLst>
                        <a:ext uri="{9D8B030D-6E8A-4147-A177-3AD203B41FA5}">
                          <a16:colId xmlns:a16="http://schemas.microsoft.com/office/drawing/2014/main" val="20004"/>
                        </a:ext>
                      </a:extLst>
                    </a:gridCol>
                  </a:tblGrid>
                  <a:tr h="365760">
                    <a:tc>
                      <a:txBody>
                        <a:bodyPr/>
                        <a:lstStyle/>
                        <a:p>
                          <a:r>
                            <a:rPr lang="en-GB" dirty="0"/>
                            <a:t>Distribution</a:t>
                          </a:r>
                          <a:endParaRPr lang="en-US" dirty="0"/>
                        </a:p>
                      </a:txBody>
                      <a:tcPr/>
                    </a:tc>
                    <a:tc>
                      <a:txBody>
                        <a:bodyPr/>
                        <a:lstStyle/>
                        <a:p>
                          <a:r>
                            <a:rPr lang="en-GB" dirty="0"/>
                            <a:t>Parameters</a:t>
                          </a:r>
                          <a:endParaRPr lang="en-US" dirty="0"/>
                        </a:p>
                      </a:txBody>
                      <a:tcPr/>
                    </a:tc>
                    <a:tc>
                      <a:txBody>
                        <a:bodyPr/>
                        <a:lstStyle/>
                        <a:p>
                          <a:r>
                            <a:rPr lang="en-GB" dirty="0"/>
                            <a:t>PMF</a:t>
                          </a:r>
                          <a:endParaRPr lang="en-US" dirty="0"/>
                        </a:p>
                      </a:txBody>
                      <a:tcPr/>
                    </a:tc>
                    <a:tc>
                      <a:txBody>
                        <a:bodyPr/>
                        <a:lstStyle/>
                        <a:p>
                          <a:r>
                            <a:rPr lang="en-GB" dirty="0"/>
                            <a:t>Mean</a:t>
                          </a:r>
                          <a:endParaRPr lang="en-US" dirty="0"/>
                        </a:p>
                      </a:txBody>
                      <a:tcPr/>
                    </a:tc>
                    <a:tc>
                      <a:txBody>
                        <a:bodyPr/>
                        <a:lstStyle/>
                        <a:p>
                          <a:r>
                            <a:rPr lang="en-GB" dirty="0"/>
                            <a:t>Variance</a:t>
                          </a:r>
                          <a:endParaRPr lang="en-US" dirty="0"/>
                        </a:p>
                      </a:txBody>
                      <a:tcPr/>
                    </a:tc>
                    <a:extLst>
                      <a:ext uri="{0D108BD9-81ED-4DB2-BD59-A6C34878D82A}">
                        <a16:rowId xmlns:a16="http://schemas.microsoft.com/office/drawing/2014/main" val="10000"/>
                      </a:ext>
                    </a:extLst>
                  </a:tr>
                  <a:tr h="644970">
                    <a:tc>
                      <a:txBody>
                        <a:bodyPr/>
                        <a:lstStyle/>
                        <a:p>
                          <a:r>
                            <a:rPr lang="en-GB" dirty="0"/>
                            <a:t>Bernoulli</a:t>
                          </a:r>
                          <a:endParaRPr lang="en-US" dirty="0"/>
                        </a:p>
                      </a:txBody>
                      <a:tcPr/>
                    </a:tc>
                    <a:tc>
                      <a:txBody>
                        <a:bodyPr/>
                        <a:lstStyle/>
                        <a:p>
                          <a:endParaRPr lang="en-US"/>
                        </a:p>
                      </a:txBody>
                      <a:tcPr>
                        <a:blipFill>
                          <a:blip r:embed="rId3"/>
                          <a:stretch>
                            <a:fillRect l="-100444" t="-61321" r="-391111" b="-216981"/>
                          </a:stretch>
                        </a:blipFill>
                      </a:tcPr>
                    </a:tc>
                    <a:tc>
                      <a:txBody>
                        <a:bodyPr/>
                        <a:lstStyle/>
                        <a:p>
                          <a:endParaRPr lang="en-US"/>
                        </a:p>
                      </a:txBody>
                      <a:tcPr>
                        <a:blipFill>
                          <a:blip r:embed="rId3"/>
                          <a:stretch>
                            <a:fillRect l="-97408" t="-61321" r="-90065" b="-216981"/>
                          </a:stretch>
                        </a:blipFill>
                      </a:tcPr>
                    </a:tc>
                    <a:tc>
                      <a:txBody>
                        <a:bodyPr/>
                        <a:lstStyle/>
                        <a:p>
                          <a:endParaRPr lang="en-US"/>
                        </a:p>
                      </a:txBody>
                      <a:tcPr>
                        <a:blipFill>
                          <a:blip r:embed="rId3"/>
                          <a:stretch>
                            <a:fillRect l="-522286" t="-61321" r="-138286" b="-216981"/>
                          </a:stretch>
                        </a:blipFill>
                      </a:tcPr>
                    </a:tc>
                    <a:tc>
                      <a:txBody>
                        <a:bodyPr/>
                        <a:lstStyle/>
                        <a:p>
                          <a:endParaRPr lang="en-US"/>
                        </a:p>
                      </a:txBody>
                      <a:tcPr>
                        <a:blipFill>
                          <a:blip r:embed="rId3"/>
                          <a:stretch>
                            <a:fillRect l="-457563" t="-61321" r="-1681" b="-216981"/>
                          </a:stretch>
                        </a:blipFill>
                      </a:tcPr>
                    </a:tc>
                    <a:extLst>
                      <a:ext uri="{0D108BD9-81ED-4DB2-BD59-A6C34878D82A}">
                        <a16:rowId xmlns:a16="http://schemas.microsoft.com/office/drawing/2014/main" val="10001"/>
                      </a:ext>
                    </a:extLst>
                  </a:tr>
                  <a:tr h="561213">
                    <a:tc>
                      <a:txBody>
                        <a:bodyPr/>
                        <a:lstStyle/>
                        <a:p>
                          <a:r>
                            <a:rPr lang="en-GB" dirty="0"/>
                            <a:t>Binomial</a:t>
                          </a:r>
                          <a:endParaRPr lang="en-US" dirty="0"/>
                        </a:p>
                      </a:txBody>
                      <a:tcPr/>
                    </a:tc>
                    <a:tc>
                      <a:txBody>
                        <a:bodyPr/>
                        <a:lstStyle/>
                        <a:p>
                          <a:endParaRPr lang="en-US"/>
                        </a:p>
                      </a:txBody>
                      <a:tcPr>
                        <a:blipFill>
                          <a:blip r:embed="rId3"/>
                          <a:stretch>
                            <a:fillRect l="-100444" t="-185870" r="-391111" b="-150000"/>
                          </a:stretch>
                        </a:blipFill>
                      </a:tcPr>
                    </a:tc>
                    <a:tc>
                      <a:txBody>
                        <a:bodyPr/>
                        <a:lstStyle/>
                        <a:p>
                          <a:endParaRPr lang="en-US"/>
                        </a:p>
                      </a:txBody>
                      <a:tcPr>
                        <a:blipFill>
                          <a:blip r:embed="rId3"/>
                          <a:stretch>
                            <a:fillRect l="-97408" t="-185870" r="-90065" b="-150000"/>
                          </a:stretch>
                        </a:blipFill>
                      </a:tcPr>
                    </a:tc>
                    <a:tc>
                      <a:txBody>
                        <a:bodyPr/>
                        <a:lstStyle/>
                        <a:p>
                          <a:endParaRPr lang="en-US"/>
                        </a:p>
                      </a:txBody>
                      <a:tcPr>
                        <a:blipFill>
                          <a:blip r:embed="rId3"/>
                          <a:stretch>
                            <a:fillRect l="-522286" t="-185870" r="-138286" b="-150000"/>
                          </a:stretch>
                        </a:blipFill>
                      </a:tcPr>
                    </a:tc>
                    <a:tc>
                      <a:txBody>
                        <a:bodyPr/>
                        <a:lstStyle/>
                        <a:p>
                          <a:endParaRPr lang="en-US"/>
                        </a:p>
                      </a:txBody>
                      <a:tcPr>
                        <a:blipFill>
                          <a:blip r:embed="rId3"/>
                          <a:stretch>
                            <a:fillRect l="-457563" t="-185870" r="-1681" b="-150000"/>
                          </a:stretch>
                        </a:blipFill>
                      </a:tcPr>
                    </a:tc>
                    <a:extLst>
                      <a:ext uri="{0D108BD9-81ED-4DB2-BD59-A6C34878D82A}">
                        <a16:rowId xmlns:a16="http://schemas.microsoft.com/office/drawing/2014/main" val="10002"/>
                      </a:ext>
                    </a:extLst>
                  </a:tr>
                  <a:tr h="826264">
                    <a:tc>
                      <a:txBody>
                        <a:bodyPr/>
                        <a:lstStyle/>
                        <a:p>
                          <a:r>
                            <a:rPr lang="en-GB" dirty="0"/>
                            <a:t>Geometric</a:t>
                          </a:r>
                          <a:endParaRPr lang="en-US" dirty="0"/>
                        </a:p>
                      </a:txBody>
                      <a:tcPr/>
                    </a:tc>
                    <a:tc>
                      <a:txBody>
                        <a:bodyPr/>
                        <a:lstStyle/>
                        <a:p>
                          <a:endParaRPr lang="en-US"/>
                        </a:p>
                      </a:txBody>
                      <a:tcPr>
                        <a:blipFill>
                          <a:blip r:embed="rId3"/>
                          <a:stretch>
                            <a:fillRect l="-100444" t="-193382" r="-391111" b="-1471"/>
                          </a:stretch>
                        </a:blipFill>
                      </a:tcPr>
                    </a:tc>
                    <a:tc>
                      <a:txBody>
                        <a:bodyPr/>
                        <a:lstStyle/>
                        <a:p>
                          <a:endParaRPr lang="en-US"/>
                        </a:p>
                      </a:txBody>
                      <a:tcPr>
                        <a:blipFill>
                          <a:blip r:embed="rId3"/>
                          <a:stretch>
                            <a:fillRect l="-97408" t="-193382" r="-90065" b="-1471"/>
                          </a:stretch>
                        </a:blipFill>
                      </a:tcPr>
                    </a:tc>
                    <a:tc>
                      <a:txBody>
                        <a:bodyPr/>
                        <a:lstStyle/>
                        <a:p>
                          <a:endParaRPr lang="en-US"/>
                        </a:p>
                      </a:txBody>
                      <a:tcPr>
                        <a:blipFill>
                          <a:blip r:embed="rId3"/>
                          <a:stretch>
                            <a:fillRect l="-522286" t="-193382" r="-138286" b="-1471"/>
                          </a:stretch>
                        </a:blipFill>
                      </a:tcPr>
                    </a:tc>
                    <a:tc>
                      <a:txBody>
                        <a:bodyPr/>
                        <a:lstStyle/>
                        <a:p>
                          <a:endParaRPr lang="en-US"/>
                        </a:p>
                      </a:txBody>
                      <a:tcPr>
                        <a:blipFill>
                          <a:blip r:embed="rId3"/>
                          <a:stretch>
                            <a:fillRect l="-457563" t="-193382" r="-1681" b="-1471"/>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142250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Density Function (PDF)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8229600" cy="2895599"/>
              </a:xfrm>
            </p:spPr>
            <p:txBody>
              <a:bodyPr>
                <a:normAutofit fontScale="47500" lnSpcReduction="20000"/>
              </a:bodyPr>
              <a:lstStyle/>
              <a:p>
                <a:r>
                  <a:rPr lang="en-US" dirty="0"/>
                  <a:t>If </a:t>
                </a:r>
                <a14:m>
                  <m:oMath xmlns:m="http://schemas.openxmlformats.org/officeDocument/2006/math">
                    <m:r>
                      <a:rPr lang="en-US" b="0" i="1" smtClean="0">
                        <a:latin typeface="Cambria Math"/>
                      </a:rPr>
                      <m:t>𝑋</m:t>
                    </m:r>
                  </m:oMath>
                </a14:m>
                <a:r>
                  <a:rPr lang="en-US" dirty="0"/>
                  <a:t> is continuous, its range is the entire set of real number, then the probability on any specific </a:t>
                </a:r>
                <a14:m>
                  <m:oMath xmlns:m="http://schemas.openxmlformats.org/officeDocument/2006/math">
                    <m:r>
                      <a:rPr lang="en-US" b="0" i="1" smtClean="0">
                        <a:latin typeface="Cambria Math"/>
                      </a:rPr>
                      <m:t>𝑥</m:t>
                    </m:r>
                  </m:oMath>
                </a14:m>
                <a:r>
                  <a:rPr lang="en-US" dirty="0"/>
                  <a:t> is 0. </a:t>
                </a:r>
              </a:p>
              <a:p>
                <a:endParaRPr lang="en-US" dirty="0"/>
              </a:p>
              <a:p>
                <a:r>
                  <a:rPr lang="en-US" dirty="0"/>
                  <a:t>It means that the probability is spread so thinly over the range of values, that it can be measured only over intervals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a:rPr>
                          <m:t>𝑎</m:t>
                        </m:r>
                        <m:r>
                          <a:rPr lang="en-US" b="0" i="1" smtClean="0">
                            <a:latin typeface="Cambria Math"/>
                          </a:rPr>
                          <m:t>, </m:t>
                        </m:r>
                        <m:r>
                          <a:rPr lang="en-US" b="0" i="1" smtClean="0">
                            <a:latin typeface="Cambria Math"/>
                          </a:rPr>
                          <m:t>𝑏</m:t>
                        </m:r>
                      </m:e>
                    </m:d>
                    <m:r>
                      <a:rPr lang="en-US" b="0" i="1" smtClean="0">
                        <a:latin typeface="Cambria Math"/>
                      </a:rPr>
                      <m:t>.</m:t>
                    </m:r>
                  </m:oMath>
                </a14:m>
                <a:r>
                  <a:rPr lang="en-US" dirty="0"/>
                  <a:t> So, we define probability mass function </a:t>
                </a:r>
                <a14:m>
                  <m:oMath xmlns:m="http://schemas.openxmlformats.org/officeDocument/2006/math">
                    <m:r>
                      <a:rPr lang="en-US" b="0" i="1" smtClean="0">
                        <a:latin typeface="Cambria Math"/>
                      </a:rPr>
                      <m:t>𝑓</m:t>
                    </m:r>
                    <m:r>
                      <a:rPr lang="en-US" b="0" i="1" smtClean="0">
                        <a:latin typeface="Cambria Math"/>
                      </a:rPr>
                      <m:t> </m:t>
                    </m:r>
                  </m:oMath>
                </a14:m>
                <a:r>
                  <a:rPr lang="en-US" dirty="0"/>
                  <a:t>for continuous variables which is: </a:t>
                </a:r>
                <a14:m>
                  <m:oMath xmlns:m="http://schemas.openxmlformats.org/officeDocument/2006/math">
                    <m:r>
                      <a:rPr lang="en-US" b="0" i="1" smtClean="0">
                        <a:latin typeface="Cambria Math"/>
                      </a:rPr>
                      <m:t>𝑃</m:t>
                    </m:r>
                    <m:d>
                      <m:dPr>
                        <m:ctrlPr>
                          <a:rPr lang="en-US" b="0" i="1" smtClean="0">
                            <a:latin typeface="Cambria Math" panose="02040503050406030204" pitchFamily="18" charset="0"/>
                          </a:rPr>
                        </m:ctrlPr>
                      </m:dPr>
                      <m:e>
                        <m:r>
                          <a:rPr lang="en-US" b="0" i="1" smtClean="0">
                            <a:latin typeface="Cambria Math"/>
                          </a:rPr>
                          <m:t>𝑋</m:t>
                        </m:r>
                        <m:r>
                          <a:rPr lang="en-US" b="0" i="1" smtClean="0">
                            <a:latin typeface="Cambria Math"/>
                          </a:rPr>
                          <m:t>∈</m:t>
                        </m:r>
                        <m:d>
                          <m:dPr>
                            <m:begChr m:val="["/>
                            <m:endChr m:val="]"/>
                            <m:ctrlPr>
                              <a:rPr lang="en-US" b="0" i="1" smtClean="0">
                                <a:latin typeface="Cambria Math" panose="02040503050406030204" pitchFamily="18" charset="0"/>
                              </a:rPr>
                            </m:ctrlPr>
                          </m:dPr>
                          <m:e>
                            <m:r>
                              <a:rPr lang="en-US" b="0" i="1" smtClean="0">
                                <a:latin typeface="Cambria Math"/>
                              </a:rPr>
                              <m:t>𝑎</m:t>
                            </m:r>
                            <m:r>
                              <a:rPr lang="en-US" b="0" i="1" smtClean="0">
                                <a:latin typeface="Cambria Math"/>
                              </a:rPr>
                              <m:t>, </m:t>
                            </m:r>
                            <m:r>
                              <a:rPr lang="en-US" b="0" i="1" smtClean="0">
                                <a:latin typeface="Cambria Math"/>
                              </a:rPr>
                              <m:t>𝑏</m:t>
                            </m:r>
                          </m:e>
                        </m:d>
                      </m:e>
                    </m:d>
                    <m:r>
                      <a:rPr lang="en-US" b="0" i="1" smtClean="0">
                        <a:latin typeface="Cambria Math"/>
                      </a:rPr>
                      <m:t>= </m:t>
                    </m:r>
                    <m:nary>
                      <m:naryPr>
                        <m:ctrlPr>
                          <a:rPr lang="en-US" b="0" i="1" smtClean="0">
                            <a:latin typeface="Cambria Math" panose="02040503050406030204" pitchFamily="18" charset="0"/>
                          </a:rPr>
                        </m:ctrlPr>
                      </m:naryPr>
                      <m:sub>
                        <m:r>
                          <m:rPr>
                            <m:brk m:alnAt="23"/>
                          </m:rPr>
                          <a:rPr lang="en-US" b="0" i="1" smtClean="0">
                            <a:latin typeface="Cambria Math"/>
                          </a:rPr>
                          <m:t>𝑎</m:t>
                        </m:r>
                      </m:sub>
                      <m:sup>
                        <m:r>
                          <a:rPr lang="en-US" b="0" i="1" smtClean="0">
                            <a:latin typeface="Cambria Math"/>
                          </a:rPr>
                          <m:t>𝑏</m:t>
                        </m:r>
                      </m:sup>
                      <m:e>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𝑑𝑥</m:t>
                        </m:r>
                      </m:e>
                    </m:nary>
                  </m:oMath>
                </a14:m>
                <a:endParaRPr lang="en-US" dirty="0"/>
              </a:p>
              <a:p>
                <a:endParaRPr lang="en-US" dirty="0"/>
              </a:p>
              <a:p>
                <a:r>
                  <a:rPr lang="en-US" dirty="0"/>
                  <a:t>We also need to satisfy </a:t>
                </a:r>
                <a14:m>
                  <m:oMath xmlns:m="http://schemas.openxmlformats.org/officeDocument/2006/math">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=0, </m:t>
                    </m:r>
                  </m:oMath>
                </a14:m>
                <a:r>
                  <a:rPr lang="en-US" dirty="0"/>
                  <a:t>and </a:t>
                </a:r>
                <a14:m>
                  <m:oMath xmlns:m="http://schemas.openxmlformats.org/officeDocument/2006/math">
                    <m:nary>
                      <m:naryPr>
                        <m:ctrlPr>
                          <a:rPr lang="en-US" i="1" smtClean="0">
                            <a:latin typeface="Cambria Math" panose="02040503050406030204" pitchFamily="18" charset="0"/>
                          </a:rPr>
                        </m:ctrlPr>
                      </m:naryPr>
                      <m:sub>
                        <m:r>
                          <m:rPr>
                            <m:brk m:alnAt="23"/>
                          </m:rPr>
                          <a:rPr lang="en-US" b="0" i="1" smtClean="0">
                            <a:latin typeface="Cambria Math"/>
                          </a:rPr>
                          <m:t>−</m:t>
                        </m:r>
                        <m:r>
                          <a:rPr lang="en-US" b="0" i="1" smtClean="0">
                            <a:latin typeface="Cambria Math"/>
                          </a:rPr>
                          <m:t>∞</m:t>
                        </m:r>
                      </m:sub>
                      <m:sup>
                        <m:r>
                          <a:rPr lang="en-US" b="0" i="1" smtClean="0">
                            <a:latin typeface="Cambria Math"/>
                          </a:rPr>
                          <m:t>∞</m:t>
                        </m:r>
                      </m:sup>
                      <m:e>
                        <m:r>
                          <a:rPr lang="en-US" b="0" i="1" smtClean="0">
                            <a:latin typeface="Cambria Math"/>
                          </a:rPr>
                          <m:t>𝑓</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𝑑</m:t>
                        </m:r>
                        <m:d>
                          <m:dPr>
                            <m:ctrlPr>
                              <a:rPr lang="en-US" b="0" i="1" smtClean="0">
                                <a:latin typeface="Cambria Math" panose="02040503050406030204" pitchFamily="18" charset="0"/>
                              </a:rPr>
                            </m:ctrlPr>
                          </m:dPr>
                          <m:e>
                            <m:r>
                              <a:rPr lang="en-US" b="0" i="1" smtClean="0">
                                <a:latin typeface="Cambria Math"/>
                              </a:rPr>
                              <m:t>𝑥</m:t>
                            </m:r>
                          </m:e>
                        </m:d>
                        <m:r>
                          <a:rPr lang="en-US" b="0" i="1" smtClean="0">
                            <a:latin typeface="Cambria Math"/>
                          </a:rPr>
                          <m:t>=1</m:t>
                        </m:r>
                      </m:e>
                    </m:nary>
                  </m:oMath>
                </a14:m>
                <a:endParaRPr lang="en-US" dirty="0"/>
              </a:p>
              <a:p>
                <a:endParaRPr lang="en-US" dirty="0"/>
              </a:p>
              <a:p>
                <a:r>
                  <a:rPr lang="en-US" dirty="0"/>
                  <a:t>Some popular distributions of continuous random variable are uniform distribution, and normal distribution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8229600" cy="2895599"/>
              </a:xfrm>
              <a:blipFill rotWithShape="0">
                <a:blip r:embed="rId2"/>
                <a:stretch>
                  <a:fillRect l="-222" t="-1684" r="-7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945136997"/>
                  </p:ext>
                </p:extLst>
              </p:nvPr>
            </p:nvGraphicFramePr>
            <p:xfrm>
              <a:off x="685800" y="3962400"/>
              <a:ext cx="8305801" cy="2635568"/>
            </p:xfrm>
            <a:graphic>
              <a:graphicData uri="http://schemas.openxmlformats.org/drawingml/2006/table">
                <a:tbl>
                  <a:tblPr firstRow="1" bandRow="1">
                    <a:tableStyleId>{5C22544A-7EE6-4342-B048-85BDC9FD1C3A}</a:tableStyleId>
                  </a:tblPr>
                  <a:tblGrid>
                    <a:gridCol w="1410419">
                      <a:extLst>
                        <a:ext uri="{9D8B030D-6E8A-4147-A177-3AD203B41FA5}">
                          <a16:colId xmlns:a16="http://schemas.microsoft.com/office/drawing/2014/main" val="20000"/>
                        </a:ext>
                      </a:extLst>
                    </a:gridCol>
                    <a:gridCol w="1410419">
                      <a:extLst>
                        <a:ext uri="{9D8B030D-6E8A-4147-A177-3AD203B41FA5}">
                          <a16:colId xmlns:a16="http://schemas.microsoft.com/office/drawing/2014/main" val="20001"/>
                        </a:ext>
                      </a:extLst>
                    </a:gridCol>
                    <a:gridCol w="3134264">
                      <a:extLst>
                        <a:ext uri="{9D8B030D-6E8A-4147-A177-3AD203B41FA5}">
                          <a16:colId xmlns:a16="http://schemas.microsoft.com/office/drawing/2014/main" val="20002"/>
                        </a:ext>
                      </a:extLst>
                    </a:gridCol>
                    <a:gridCol w="1055298">
                      <a:extLst>
                        <a:ext uri="{9D8B030D-6E8A-4147-A177-3AD203B41FA5}">
                          <a16:colId xmlns:a16="http://schemas.microsoft.com/office/drawing/2014/main" val="20003"/>
                        </a:ext>
                      </a:extLst>
                    </a:gridCol>
                    <a:gridCol w="1295401">
                      <a:extLst>
                        <a:ext uri="{9D8B030D-6E8A-4147-A177-3AD203B41FA5}">
                          <a16:colId xmlns:a16="http://schemas.microsoft.com/office/drawing/2014/main" val="20004"/>
                        </a:ext>
                      </a:extLst>
                    </a:gridCol>
                  </a:tblGrid>
                  <a:tr h="373968">
                    <a:tc>
                      <a:txBody>
                        <a:bodyPr/>
                        <a:lstStyle/>
                        <a:p>
                          <a:r>
                            <a:rPr lang="en-GB" sz="1400" dirty="0"/>
                            <a:t>Distribution</a:t>
                          </a:r>
                          <a:endParaRPr lang="en-US" sz="1400" dirty="0"/>
                        </a:p>
                      </a:txBody>
                      <a:tcPr/>
                    </a:tc>
                    <a:tc>
                      <a:txBody>
                        <a:bodyPr/>
                        <a:lstStyle/>
                        <a:p>
                          <a:r>
                            <a:rPr lang="en-GB" sz="1400" dirty="0"/>
                            <a:t>Parameters</a:t>
                          </a:r>
                          <a:endParaRPr lang="en-US" sz="1400" dirty="0"/>
                        </a:p>
                      </a:txBody>
                      <a:tcPr/>
                    </a:tc>
                    <a:tc>
                      <a:txBody>
                        <a:bodyPr/>
                        <a:lstStyle/>
                        <a:p>
                          <a:r>
                            <a:rPr lang="en-GB" sz="1400" dirty="0"/>
                            <a:t>PDF</a:t>
                          </a:r>
                          <a:endParaRPr lang="en-US" sz="1400" dirty="0"/>
                        </a:p>
                      </a:txBody>
                      <a:tcPr/>
                    </a:tc>
                    <a:tc>
                      <a:txBody>
                        <a:bodyPr/>
                        <a:lstStyle/>
                        <a:p>
                          <a:r>
                            <a:rPr lang="en-GB" sz="1400" dirty="0"/>
                            <a:t>Mean</a:t>
                          </a:r>
                          <a:endParaRPr lang="en-US" sz="1400" dirty="0"/>
                        </a:p>
                      </a:txBody>
                      <a:tcPr/>
                    </a:tc>
                    <a:tc>
                      <a:txBody>
                        <a:bodyPr/>
                        <a:lstStyle/>
                        <a:p>
                          <a:r>
                            <a:rPr lang="en-GB" sz="1400" dirty="0"/>
                            <a:t>Variance</a:t>
                          </a:r>
                          <a:endParaRPr lang="en-US" sz="1400" dirty="0"/>
                        </a:p>
                      </a:txBody>
                      <a:tcPr/>
                    </a:tc>
                    <a:extLst>
                      <a:ext uri="{0D108BD9-81ED-4DB2-BD59-A6C34878D82A}">
                        <a16:rowId xmlns:a16="http://schemas.microsoft.com/office/drawing/2014/main" val="10000"/>
                      </a:ext>
                    </a:extLst>
                  </a:tr>
                  <a:tr h="772605">
                    <a:tc>
                      <a:txBody>
                        <a:bodyPr/>
                        <a:lstStyle/>
                        <a:p>
                          <a:r>
                            <a:rPr lang="en-GB" sz="1400" dirty="0"/>
                            <a:t>Uniform</a:t>
                          </a:r>
                          <a:endParaRPr lang="en-US" sz="1400" dirty="0"/>
                        </a:p>
                      </a:txBody>
                      <a:tcPr/>
                    </a:tc>
                    <a:tc>
                      <a:txBody>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−∞&lt;</m:t>
                                </m:r>
                                <m:r>
                                  <a:rPr lang="en-US" sz="1400" b="0" i="1" smtClean="0">
                                    <a:latin typeface="Cambria Math" panose="02040503050406030204" pitchFamily="18" charset="0"/>
                                  </a:rPr>
                                  <m:t>𝑎</m:t>
                                </m:r>
                                <m:r>
                                  <a:rPr lang="en-US" sz="1400" b="0" i="1" smtClean="0">
                                    <a:latin typeface="Cambria Math" panose="02040503050406030204" pitchFamily="18" charset="0"/>
                                  </a:rPr>
                                  <m:t>&lt;</m:t>
                                </m:r>
                                <m:r>
                                  <a:rPr lang="en-US" sz="1400" b="0" i="1" smtClean="0">
                                    <a:latin typeface="Cambria Math" panose="02040503050406030204" pitchFamily="18" charset="0"/>
                                  </a:rPr>
                                  <m:t>𝑏</m:t>
                                </m:r>
                                <m:r>
                                  <a:rPr lang="en-US" sz="1400" b="0" i="1" smtClean="0">
                                    <a:latin typeface="Cambria Math" panose="02040503050406030204" pitchFamily="18" charset="0"/>
                                  </a:rPr>
                                  <m:t>&lt;∞</m:t>
                                </m:r>
                              </m:oMath>
                            </m:oMathPara>
                          </a14:m>
                          <a:endParaRPr lang="en-US" sz="1400" dirty="0"/>
                        </a:p>
                      </a:txBody>
                      <a:tcPr/>
                    </a:tc>
                    <a:tc>
                      <a:txBody>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e>
                                </m:d>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m>
                                      <m:mPr>
                                        <m:mcs>
                                          <m:mc>
                                            <m:mcPr>
                                              <m:count m:val="2"/>
                                              <m:mcJc m:val="center"/>
                                            </m:mcPr>
                                          </m:mc>
                                        </m:mcs>
                                        <m:ctrlPr>
                                          <a:rPr lang="en-US" sz="1400" b="0" i="1" smtClean="0">
                                            <a:latin typeface="Cambria Math" panose="02040503050406030204" pitchFamily="18" charset="0"/>
                                          </a:rPr>
                                        </m:ctrlPr>
                                      </m:mPr>
                                      <m:mr>
                                        <m:e>
                                          <m:f>
                                            <m:fPr>
                                              <m:ctrlPr>
                                                <a:rPr lang="en-US" sz="1400" b="0" i="1" smtClean="0">
                                                  <a:latin typeface="Cambria Math" panose="02040503050406030204" pitchFamily="18" charset="0"/>
                                                </a:rPr>
                                              </m:ctrlPr>
                                            </m:fPr>
                                            <m:num>
                                              <m:r>
                                                <m:rPr>
                                                  <m:brk m:alnAt="7"/>
                                                </m:rPr>
                                                <a:rPr lang="en-US" sz="1400" b="0" i="1" smtClean="0">
                                                  <a:latin typeface="Cambria Math" panose="02040503050406030204" pitchFamily="18" charset="0"/>
                                                </a:rPr>
                                                <m:t>1</m:t>
                                              </m:r>
                                            </m:num>
                                            <m:den>
                                              <m:r>
                                                <m:rPr>
                                                  <m:brk m:alnAt="7"/>
                                                </m:rPr>
                                                <a:rPr lang="en-US" sz="1400" b="0" i="1" smtClean="0">
                                                  <a:latin typeface="Cambria Math" panose="02040503050406030204" pitchFamily="18" charset="0"/>
                                                </a:rPr>
                                                <m:t>𝑏</m:t>
                                              </m:r>
                                              <m:r>
                                                <a:rPr lang="en-US" sz="1400" b="0" i="1" smtClean="0">
                                                  <a:latin typeface="Cambria Math" panose="02040503050406030204" pitchFamily="18" charset="0"/>
                                                </a:rPr>
                                                <m:t>−</m:t>
                                              </m:r>
                                              <m:r>
                                                <a:rPr lang="en-US" sz="1400" b="0" i="1" smtClean="0">
                                                  <a:latin typeface="Cambria Math" panose="02040503050406030204" pitchFamily="18" charset="0"/>
                                                </a:rPr>
                                                <m:t>𝑎</m:t>
                                              </m:r>
                                            </m:den>
                                          </m:f>
                                          <m:r>
                                            <m:rPr>
                                              <m:brk m:alnAt="7"/>
                                            </m:rPr>
                                            <a:rPr lang="en-US" sz="1400" b="0" i="1" smtClean="0">
                                              <a:latin typeface="Cambria Math" panose="02040503050406030204" pitchFamily="18" charset="0"/>
                                            </a:rPr>
                                            <m:t>,</m:t>
                                          </m:r>
                                        </m:e>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𝑎</m:t>
                                          </m:r>
                                          <m:r>
                                            <a:rPr lang="en-US" sz="1400" b="0" i="1" smtClean="0">
                                              <a:latin typeface="Cambria Math" panose="02040503050406030204" pitchFamily="18" charset="0"/>
                                            </a:rPr>
                                            <m:t>, </m:t>
                                          </m:r>
                                          <m:r>
                                            <a:rPr lang="en-US" sz="1400" b="0" i="1" smtClean="0">
                                              <a:latin typeface="Cambria Math" panose="02040503050406030204" pitchFamily="18" charset="0"/>
                                            </a:rPr>
                                            <m:t>𝑏</m:t>
                                          </m:r>
                                          <m:r>
                                            <a:rPr lang="en-US" sz="1400" b="0" i="1" smtClean="0">
                                              <a:latin typeface="Cambria Math" panose="02040503050406030204" pitchFamily="18" charset="0"/>
                                            </a:rPr>
                                            <m:t>]</m:t>
                                          </m:r>
                                        </m:e>
                                      </m:mr>
                                      <m:mr>
                                        <m:e>
                                          <m:r>
                                            <a:rPr lang="en-US" sz="1400" b="0" i="1" smtClean="0">
                                              <a:latin typeface="Cambria Math" panose="02040503050406030204" pitchFamily="18" charset="0"/>
                                            </a:rPr>
                                            <m:t>0,</m:t>
                                          </m:r>
                                        </m:e>
                                        <m:e>
                                          <m:r>
                                            <a:rPr lang="en-US" sz="1400" b="0" i="1" smtClean="0">
                                              <a:latin typeface="Cambria Math" panose="02040503050406030204" pitchFamily="18" charset="0"/>
                                            </a:rPr>
                                            <m:t>𝑥</m:t>
                                          </m:r>
                                          <m:r>
                                            <a:rPr lang="en-US" sz="1400" b="0" i="1" smtClean="0">
                                              <a:latin typeface="Cambria Math" panose="02040503050406030204" pitchFamily="18" charset="0"/>
                                            </a:rPr>
                                            <m:t>&lt;</m:t>
                                          </m:r>
                                          <m:r>
                                            <a:rPr lang="en-US" sz="1400" b="0" i="1" smtClean="0">
                                              <a:latin typeface="Cambria Math" panose="02040503050406030204" pitchFamily="18" charset="0"/>
                                            </a:rPr>
                                            <m:t>𝑎</m:t>
                                          </m:r>
                                          <m:r>
                                            <a:rPr lang="en-US" sz="1400" b="0" i="1" smtClean="0">
                                              <a:latin typeface="Cambria Math" panose="02040503050406030204" pitchFamily="18" charset="0"/>
                                            </a:rPr>
                                            <m:t>, </m:t>
                                          </m:r>
                                          <m:r>
                                            <a:rPr lang="en-US" sz="1400" b="0" i="1" smtClean="0">
                                              <a:latin typeface="Cambria Math" panose="02040503050406030204" pitchFamily="18" charset="0"/>
                                            </a:rPr>
                                            <m:t>𝑥</m:t>
                                          </m:r>
                                          <m:r>
                                            <a:rPr lang="en-US" sz="1400" b="0" i="1" smtClean="0">
                                              <a:latin typeface="Cambria Math" panose="02040503050406030204" pitchFamily="18" charset="0"/>
                                            </a:rPr>
                                            <m:t>&gt;</m:t>
                                          </m:r>
                                          <m:r>
                                            <a:rPr lang="en-US" sz="1400" b="0" i="1" smtClean="0">
                                              <a:latin typeface="Cambria Math" panose="02040503050406030204" pitchFamily="18" charset="0"/>
                                            </a:rPr>
                                            <m:t>𝑏</m:t>
                                          </m:r>
                                        </m:e>
                                      </m:mr>
                                    </m:m>
                                  </m:e>
                                </m:d>
                              </m:oMath>
                            </m:oMathPara>
                          </a14:m>
                          <a:endParaRPr lang="en-US" sz="1400" dirty="0"/>
                        </a:p>
                      </a:txBody>
                      <a:tcPr/>
                    </a:tc>
                    <a:tc>
                      <a:txBody>
                        <a:bodyPr/>
                        <a:lstStyle/>
                        <a:p>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𝑏</m:t>
                                </m:r>
                                <m:r>
                                  <a:rPr lang="en-US" sz="1400" b="0" i="1" smtClean="0">
                                    <a:latin typeface="Cambria Math" panose="02040503050406030204" pitchFamily="18" charset="0"/>
                                  </a:rPr>
                                  <m:t>)</m:t>
                                </m:r>
                              </m:oMath>
                            </m:oMathPara>
                          </a14:m>
                          <a:endParaRPr lang="en-US" sz="1400" dirty="0"/>
                        </a:p>
                      </a:txBody>
                      <a:tcPr/>
                    </a:tc>
                    <a:tc>
                      <a:txBody>
                        <a:bodyPr/>
                        <a:lstStyle/>
                        <a:p>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12</m:t>
                                    </m:r>
                                  </m:den>
                                </m:f>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𝑏</m:t>
                                        </m:r>
                                        <m:r>
                                          <a:rPr lang="en-US" sz="1400" b="0" i="1" smtClean="0">
                                            <a:latin typeface="Cambria Math" panose="02040503050406030204" pitchFamily="18" charset="0"/>
                                          </a:rPr>
                                          <m:t>−</m:t>
                                        </m:r>
                                        <m:r>
                                          <a:rPr lang="en-US" sz="1400" b="0" i="1" smtClean="0">
                                            <a:latin typeface="Cambria Math" panose="02040503050406030204" pitchFamily="18" charset="0"/>
                                          </a:rPr>
                                          <m:t>𝑎</m:t>
                                        </m:r>
                                      </m:e>
                                    </m:d>
                                  </m:e>
                                  <m:sup>
                                    <m:r>
                                      <a:rPr lang="en-US" sz="1400" b="0" i="1" smtClean="0">
                                        <a:latin typeface="Cambria Math" panose="02040503050406030204" pitchFamily="18" charset="0"/>
                                      </a:rPr>
                                      <m:t>2</m:t>
                                    </m:r>
                                  </m:sup>
                                </m:sSup>
                              </m:oMath>
                            </m:oMathPara>
                          </a14:m>
                          <a:endParaRPr lang="en-US" sz="1400" dirty="0"/>
                        </a:p>
                      </a:txBody>
                      <a:tcPr/>
                    </a:tc>
                    <a:extLst>
                      <a:ext uri="{0D108BD9-81ED-4DB2-BD59-A6C34878D82A}">
                        <a16:rowId xmlns:a16="http://schemas.microsoft.com/office/drawing/2014/main" val="10001"/>
                      </a:ext>
                    </a:extLst>
                  </a:tr>
                  <a:tr h="606027">
                    <a:tc>
                      <a:txBody>
                        <a:bodyPr/>
                        <a:lstStyle/>
                        <a:p>
                          <a:r>
                            <a:rPr lang="en-GB" sz="1400" dirty="0"/>
                            <a:t>Normal</a:t>
                          </a:r>
                          <a:endParaRPr lang="en-US" sz="1400" dirty="0"/>
                        </a:p>
                      </a:txBody>
                      <a:tcPr/>
                    </a:tc>
                    <a:tc>
                      <a:txBody>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𝒩</m:t>
                                </m:r>
                                <m:r>
                                  <a:rPr lang="en-US" sz="1400" b="0" i="1" smtClean="0">
                                    <a:latin typeface="Cambria Math" panose="02040503050406030204" pitchFamily="18" charset="0"/>
                                  </a:rPr>
                                  <m:t>(</m:t>
                                </m:r>
                                <m:r>
                                  <a:rPr lang="en-US" sz="1400" b="0" i="1" smtClean="0">
                                    <a:latin typeface="Cambria Math" panose="02040503050406030204" pitchFamily="18" charset="0"/>
                                  </a:rPr>
                                  <m:t>𝜇</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oMath>
                            </m:oMathPara>
                          </a14:m>
                          <a:endParaRPr lang="en-US" sz="1400" dirty="0"/>
                        </a:p>
                      </a:txBody>
                      <a:tcPr/>
                    </a:tc>
                    <a:tc>
                      <a:txBody>
                        <a:bodyPr/>
                        <a:lstStyle/>
                        <a:p>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𝜎</m:t>
                                    </m:r>
                                    <m:rad>
                                      <m:radPr>
                                        <m:degHide m:val="on"/>
                                        <m:ctrlPr>
                                          <a:rPr lang="en-US" sz="1400" b="0" i="1" smtClean="0">
                                            <a:latin typeface="Cambria Math" panose="02040503050406030204" pitchFamily="18" charset="0"/>
                                          </a:rPr>
                                        </m:ctrlPr>
                                      </m:radPr>
                                      <m:deg/>
                                      <m:e>
                                        <m:r>
                                          <a:rPr lang="en-US" sz="1400" b="0" i="1" smtClean="0">
                                            <a:latin typeface="Cambria Math" panose="02040503050406030204" pitchFamily="18" charset="0"/>
                                          </a:rPr>
                                          <m:t>2</m:t>
                                        </m:r>
                                        <m:r>
                                          <a:rPr lang="en-US" sz="1400" b="0" i="1" smtClean="0">
                                            <a:latin typeface="Cambria Math" panose="02040503050406030204" pitchFamily="18" charset="0"/>
                                          </a:rPr>
                                          <m:t>𝜋</m:t>
                                        </m:r>
                                      </m:e>
                                    </m:rad>
                                  </m:den>
                                </m:f>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exp</m:t>
                                    </m:r>
                                  </m:fName>
                                  <m:e>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𝑥</m:t>
                                                    </m:r>
                                                    <m:r>
                                                      <a:rPr lang="en-US" sz="1400" b="0" i="1" smtClean="0">
                                                        <a:latin typeface="Cambria Math" panose="02040503050406030204" pitchFamily="18" charset="0"/>
                                                      </a:rPr>
                                                      <m:t>−</m:t>
                                                    </m:r>
                                                    <m:r>
                                                      <a:rPr lang="en-US" sz="1400" b="0" i="1" smtClean="0">
                                                        <a:latin typeface="Cambria Math" panose="02040503050406030204" pitchFamily="18" charset="0"/>
                                                      </a:rPr>
                                                      <m:t>𝜇</m:t>
                                                    </m:r>
                                                  </m:e>
                                                </m:d>
                                              </m:e>
                                              <m:sup>
                                                <m:r>
                                                  <a:rPr lang="en-US" sz="1400" b="0" i="1" smtClean="0">
                                                    <a:latin typeface="Cambria Math" panose="02040503050406030204" pitchFamily="18" charset="0"/>
                                                  </a:rPr>
                                                  <m:t>2</m:t>
                                                </m:r>
                                              </m:sup>
                                            </m:sSup>
                                          </m:num>
                                          <m:den>
                                            <m:r>
                                              <a:rPr lang="en-US" sz="1400" b="0" i="1" smtClean="0">
                                                <a:latin typeface="Cambria Math" panose="02040503050406030204" pitchFamily="18" charset="0"/>
                                              </a:rPr>
                                              <m:t>2</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den>
                                        </m:f>
                                      </m:e>
                                    </m:d>
                                  </m:e>
                                </m:func>
                              </m:oMath>
                            </m:oMathPara>
                          </a14:m>
                          <a:endParaRPr lang="en-US" sz="1400" dirty="0"/>
                        </a:p>
                      </a:txBody>
                      <a:tcPr/>
                    </a:tc>
                    <a:tc>
                      <a:txBody>
                        <a:bodyPr/>
                        <a:lstStyle/>
                        <a:p>
                          <a:pPr algn="ctr"/>
                          <a:r>
                            <a:rPr lang="en-US" sz="1400" dirty="0"/>
                            <a:t> </a:t>
                          </a:r>
                          <a14:m>
                            <m:oMath xmlns:m="http://schemas.openxmlformats.org/officeDocument/2006/math">
                              <m:r>
                                <a:rPr lang="en-US" sz="1400" b="0" i="1" smtClean="0">
                                  <a:latin typeface="Cambria Math" panose="02040503050406030204" pitchFamily="18" charset="0"/>
                                </a:rPr>
                                <m:t>𝜇</m:t>
                              </m:r>
                            </m:oMath>
                          </a14:m>
                          <a:endParaRPr lang="en-US" sz="1400" dirty="0"/>
                        </a:p>
                      </a:txBody>
                      <a:tcPr/>
                    </a:tc>
                    <a:tc>
                      <a:txBody>
                        <a:bodyPr/>
                        <a:lstStyle/>
                        <a:p>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2</m:t>
                                    </m:r>
                                  </m:sup>
                                </m:sSup>
                              </m:oMath>
                            </m:oMathPara>
                          </a14:m>
                          <a:endParaRPr lang="en-US" sz="1400" dirty="0"/>
                        </a:p>
                      </a:txBody>
                      <a:tcPr/>
                    </a:tc>
                    <a:extLst>
                      <a:ext uri="{0D108BD9-81ED-4DB2-BD59-A6C34878D82A}">
                        <a16:rowId xmlns:a16="http://schemas.microsoft.com/office/drawing/2014/main" val="10002"/>
                      </a:ext>
                    </a:extLst>
                  </a:tr>
                  <a:tr h="882968">
                    <a:tc>
                      <a:txBody>
                        <a:bodyPr/>
                        <a:lstStyle/>
                        <a:p>
                          <a:r>
                            <a:rPr lang="en-GB" sz="1400" dirty="0"/>
                            <a:t>Multivariate</a:t>
                          </a:r>
                        </a:p>
                        <a:p>
                          <a:r>
                            <a:rPr lang="en-GB" sz="1400" dirty="0"/>
                            <a:t>Normal</a:t>
                          </a:r>
                          <a:endParaRPr lang="en-US" sz="1400" dirty="0"/>
                        </a:p>
                      </a:txBody>
                      <a:tcPr/>
                    </a:tc>
                    <a:tc>
                      <a:txBody>
                        <a:bodyPr/>
                        <a:lstStyle/>
                        <a:p>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𝒩</m:t>
                                </m:r>
                                <m:r>
                                  <a:rPr lang="en-US" sz="1400" b="0" i="1" smtClean="0">
                                    <a:latin typeface="Cambria Math" panose="02040503050406030204" pitchFamily="18" charset="0"/>
                                  </a:rPr>
                                  <m:t>(</m:t>
                                </m:r>
                                <m:r>
                                  <a:rPr lang="en-US" sz="1400" b="1" i="1" smtClean="0">
                                    <a:latin typeface="Cambria Math" panose="02040503050406030204" pitchFamily="18" charset="0"/>
                                  </a:rPr>
                                  <m:t>𝝁</m:t>
                                </m:r>
                                <m:r>
                                  <a:rPr lang="en-US" sz="1400" b="0" i="1" smtClean="0">
                                    <a:latin typeface="Cambria Math" panose="02040503050406030204" pitchFamily="18" charset="0"/>
                                  </a:rPr>
                                  <m:t>, </m:t>
                                </m:r>
                                <m:r>
                                  <a:rPr lang="en-US" sz="1400" b="1" i="0" smtClean="0">
                                    <a:latin typeface="Cambria Math" panose="02040503050406030204" pitchFamily="18" charset="0"/>
                                  </a:rPr>
                                  <m:t>𝚺</m:t>
                                </m:r>
                                <m:r>
                                  <a:rPr lang="en-US" sz="1400" b="0" i="1" smtClean="0">
                                    <a:latin typeface="Cambria Math" panose="02040503050406030204" pitchFamily="18" charset="0"/>
                                  </a:rPr>
                                  <m:t>)</m:t>
                                </m:r>
                              </m:oMath>
                            </m:oMathPara>
                          </a14:m>
                          <a:endParaRPr 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ad>
                                      <m:radPr>
                                        <m:degHide m:val="on"/>
                                        <m:ctrlPr>
                                          <a:rPr lang="en-US" sz="1400" b="0" i="1" smtClean="0">
                                            <a:latin typeface="Cambria Math" panose="02040503050406030204" pitchFamily="18" charset="0"/>
                                          </a:rPr>
                                        </m:ctrlPr>
                                      </m:radPr>
                                      <m:deg/>
                                      <m:e>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𝜋</m:t>
                                                </m:r>
                                              </m:e>
                                            </m:d>
                                          </m:e>
                                          <m:sup>
                                            <m:r>
                                              <a:rPr lang="en-US" sz="1400" b="0" i="1" smtClean="0">
                                                <a:latin typeface="Cambria Math" panose="02040503050406030204" pitchFamily="18" charset="0"/>
                                              </a:rPr>
                                              <m:t>𝑘</m:t>
                                            </m:r>
                                          </m:sup>
                                        </m:sSup>
                                        <m:r>
                                          <a:rPr lang="en-US" sz="1400" b="0" i="1" smtClean="0">
                                            <a:latin typeface="Cambria Math" panose="02040503050406030204" pitchFamily="18" charset="0"/>
                                          </a:rPr>
                                          <m:t>|</m:t>
                                        </m:r>
                                        <m:r>
                                          <a:rPr lang="en-US" sz="1400" b="1" i="0" smtClean="0">
                                            <a:latin typeface="Cambria Math" panose="02040503050406030204" pitchFamily="18" charset="0"/>
                                          </a:rPr>
                                          <m:t>𝚺</m:t>
                                        </m:r>
                                        <m:r>
                                          <a:rPr lang="en-US" sz="1400" b="0" i="1" smtClean="0">
                                            <a:latin typeface="Cambria Math" panose="02040503050406030204" pitchFamily="18" charset="0"/>
                                          </a:rPr>
                                          <m:t>|</m:t>
                                        </m:r>
                                      </m:e>
                                    </m:rad>
                                  </m:den>
                                </m:f>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exp</m:t>
                                    </m:r>
                                  </m:fName>
                                  <m:e>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1" i="1" smtClean="0">
                                                        <a:latin typeface="Cambria Math" panose="02040503050406030204" pitchFamily="18" charset="0"/>
                                                      </a:rPr>
                                                      <m:t>𝒙</m:t>
                                                    </m:r>
                                                    <m:r>
                                                      <a:rPr lang="en-US" sz="1400" b="0" i="1" smtClean="0">
                                                        <a:latin typeface="Cambria Math" panose="02040503050406030204" pitchFamily="18" charset="0"/>
                                                      </a:rPr>
                                                      <m:t>−</m:t>
                                                    </m:r>
                                                    <m:r>
                                                      <a:rPr lang="en-US" sz="1400" b="1" i="1" smtClean="0">
                                                        <a:latin typeface="Cambria Math" panose="02040503050406030204" pitchFamily="18" charset="0"/>
                                                      </a:rPr>
                                                      <m:t>𝝁</m:t>
                                                    </m:r>
                                                  </m:e>
                                                </m:d>
                                              </m:e>
                                              <m:sup>
                                                <m:r>
                                                  <a:rPr lang="en-US" sz="1400" b="0" i="1" smtClean="0">
                                                    <a:latin typeface="Cambria Math" panose="02040503050406030204" pitchFamily="18" charset="0"/>
                                                  </a:rPr>
                                                  <m:t>𝑇</m:t>
                                                </m:r>
                                              </m:sup>
                                            </m:sSup>
                                            <m:sSup>
                                              <m:sSupPr>
                                                <m:ctrlPr>
                                                  <a:rPr lang="en-US" sz="1400" b="0" i="1" smtClean="0">
                                                    <a:latin typeface="Cambria Math" panose="02040503050406030204" pitchFamily="18" charset="0"/>
                                                  </a:rPr>
                                                </m:ctrlPr>
                                              </m:sSupPr>
                                              <m:e>
                                                <m:r>
                                                  <a:rPr lang="en-US" sz="1400" b="1" i="0" smtClean="0">
                                                    <a:latin typeface="Cambria Math" panose="02040503050406030204" pitchFamily="18" charset="0"/>
                                                  </a:rPr>
                                                  <m:t>𝚺</m:t>
                                                </m:r>
                                              </m:e>
                                              <m:sup>
                                                <m:r>
                                                  <a:rPr lang="en-US" sz="1400" b="0" i="1" smtClean="0">
                                                    <a:latin typeface="Cambria Math" panose="02040503050406030204" pitchFamily="18" charset="0"/>
                                                  </a:rPr>
                                                  <m:t>−1</m:t>
                                                </m:r>
                                              </m:sup>
                                            </m:sSup>
                                            <m:r>
                                              <a:rPr lang="en-US" sz="1400" b="0" i="1" smtClean="0">
                                                <a:latin typeface="Cambria Math" panose="02040503050406030204" pitchFamily="18" charset="0"/>
                                              </a:rPr>
                                              <m:t>(</m:t>
                                            </m:r>
                                            <m:r>
                                              <a:rPr lang="en-US" sz="1400" b="1" i="1" smtClean="0">
                                                <a:latin typeface="Cambria Math" panose="02040503050406030204" pitchFamily="18" charset="0"/>
                                              </a:rPr>
                                              <m:t>𝒙</m:t>
                                            </m:r>
                                            <m:r>
                                              <a:rPr lang="en-US" sz="1400" b="0" i="1" smtClean="0">
                                                <a:latin typeface="Cambria Math" panose="02040503050406030204" pitchFamily="18" charset="0"/>
                                              </a:rPr>
                                              <m:t>−</m:t>
                                            </m:r>
                                            <m:r>
                                              <a:rPr lang="en-US" sz="1400" b="1" i="1" smtClean="0">
                                                <a:latin typeface="Cambria Math" panose="02040503050406030204" pitchFamily="18" charset="0"/>
                                              </a:rPr>
                                              <m:t>𝝁</m:t>
                                            </m:r>
                                            <m:r>
                                              <a:rPr lang="en-US" sz="1400" b="0" i="1" smtClean="0">
                                                <a:latin typeface="Cambria Math" panose="02040503050406030204" pitchFamily="18" charset="0"/>
                                              </a:rPr>
                                              <m:t>)</m:t>
                                            </m:r>
                                          </m:num>
                                          <m:den>
                                            <m:r>
                                              <a:rPr lang="en-US" sz="1400" b="0" i="1" smtClean="0">
                                                <a:latin typeface="Cambria Math" panose="02040503050406030204" pitchFamily="18" charset="0"/>
                                              </a:rPr>
                                              <m:t>2</m:t>
                                            </m:r>
                                          </m:den>
                                        </m:f>
                                      </m:e>
                                    </m:d>
                                  </m:e>
                                </m:func>
                              </m:oMath>
                            </m:oMathPara>
                          </a14:m>
                          <a:endParaRPr lang="en-US" sz="1400" dirty="0"/>
                        </a:p>
                        <a:p>
                          <a:endParaRPr lang="en-US" sz="1400" dirty="0"/>
                        </a:p>
                      </a:txBody>
                      <a:tcPr/>
                    </a:tc>
                    <a:tc>
                      <a:txBody>
                        <a:bodyPr/>
                        <a:lstStyle/>
                        <a:p>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rPr>
                                  <m:t>𝝁</m:t>
                                </m:r>
                              </m:oMath>
                            </m:oMathPara>
                          </a14:m>
                          <a:endParaRPr lang="en-US" sz="1400" b="1" dirty="0"/>
                        </a:p>
                      </a:txBody>
                      <a:tcPr/>
                    </a:tc>
                    <a:tc>
                      <a:txBody>
                        <a:bodyPr/>
                        <a:lstStyle/>
                        <a:p>
                          <a14:m>
                            <m:oMathPara xmlns:m="http://schemas.openxmlformats.org/officeDocument/2006/math">
                              <m:oMathParaPr>
                                <m:jc m:val="centerGroup"/>
                              </m:oMathParaPr>
                              <m:oMath xmlns:m="http://schemas.openxmlformats.org/officeDocument/2006/math">
                                <m:r>
                                  <a:rPr lang="en-US" sz="1400" b="1" i="0" smtClean="0">
                                    <a:latin typeface="Cambria Math" panose="02040503050406030204" pitchFamily="18" charset="0"/>
                                  </a:rPr>
                                  <m:t>𝚺</m:t>
                                </m:r>
                              </m:oMath>
                            </m:oMathPara>
                          </a14:m>
                          <a:endParaRPr lang="en-US" sz="1400" b="1" dirty="0"/>
                        </a:p>
                      </a:txBody>
                      <a:tcPr/>
                    </a:tc>
                    <a:extLst>
                      <a:ext uri="{0D108BD9-81ED-4DB2-BD59-A6C34878D82A}">
                        <a16:rowId xmlns:a16="http://schemas.microsoft.com/office/drawing/2014/main" val="10003"/>
                      </a:ext>
                    </a:extLst>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945136997"/>
                  </p:ext>
                </p:extLst>
              </p:nvPr>
            </p:nvGraphicFramePr>
            <p:xfrm>
              <a:off x="685800" y="3962400"/>
              <a:ext cx="8305801" cy="2635568"/>
            </p:xfrm>
            <a:graphic>
              <a:graphicData uri="http://schemas.openxmlformats.org/drawingml/2006/table">
                <a:tbl>
                  <a:tblPr firstRow="1" bandRow="1">
                    <a:tableStyleId>{5C22544A-7EE6-4342-B048-85BDC9FD1C3A}</a:tableStyleId>
                  </a:tblPr>
                  <a:tblGrid>
                    <a:gridCol w="1410419">
                      <a:extLst>
                        <a:ext uri="{9D8B030D-6E8A-4147-A177-3AD203B41FA5}">
                          <a16:colId xmlns:a16="http://schemas.microsoft.com/office/drawing/2014/main" val="20000"/>
                        </a:ext>
                      </a:extLst>
                    </a:gridCol>
                    <a:gridCol w="1410419">
                      <a:extLst>
                        <a:ext uri="{9D8B030D-6E8A-4147-A177-3AD203B41FA5}">
                          <a16:colId xmlns:a16="http://schemas.microsoft.com/office/drawing/2014/main" val="20001"/>
                        </a:ext>
                      </a:extLst>
                    </a:gridCol>
                    <a:gridCol w="3134264">
                      <a:extLst>
                        <a:ext uri="{9D8B030D-6E8A-4147-A177-3AD203B41FA5}">
                          <a16:colId xmlns:a16="http://schemas.microsoft.com/office/drawing/2014/main" val="20002"/>
                        </a:ext>
                      </a:extLst>
                    </a:gridCol>
                    <a:gridCol w="1055298">
                      <a:extLst>
                        <a:ext uri="{9D8B030D-6E8A-4147-A177-3AD203B41FA5}">
                          <a16:colId xmlns:a16="http://schemas.microsoft.com/office/drawing/2014/main" val="20003"/>
                        </a:ext>
                      </a:extLst>
                    </a:gridCol>
                    <a:gridCol w="1295401">
                      <a:extLst>
                        <a:ext uri="{9D8B030D-6E8A-4147-A177-3AD203B41FA5}">
                          <a16:colId xmlns:a16="http://schemas.microsoft.com/office/drawing/2014/main" val="20004"/>
                        </a:ext>
                      </a:extLst>
                    </a:gridCol>
                  </a:tblGrid>
                  <a:tr h="373968">
                    <a:tc>
                      <a:txBody>
                        <a:bodyPr/>
                        <a:lstStyle/>
                        <a:p>
                          <a:r>
                            <a:rPr lang="en-GB" sz="1400" dirty="0"/>
                            <a:t>Distribution</a:t>
                          </a:r>
                          <a:endParaRPr lang="en-US" sz="1400" dirty="0"/>
                        </a:p>
                      </a:txBody>
                      <a:tcPr/>
                    </a:tc>
                    <a:tc>
                      <a:txBody>
                        <a:bodyPr/>
                        <a:lstStyle/>
                        <a:p>
                          <a:r>
                            <a:rPr lang="en-GB" sz="1400" dirty="0"/>
                            <a:t>Parameters</a:t>
                          </a:r>
                          <a:endParaRPr lang="en-US" sz="1400" dirty="0"/>
                        </a:p>
                      </a:txBody>
                      <a:tcPr/>
                    </a:tc>
                    <a:tc>
                      <a:txBody>
                        <a:bodyPr/>
                        <a:lstStyle/>
                        <a:p>
                          <a:r>
                            <a:rPr lang="en-GB" sz="1400" dirty="0"/>
                            <a:t>PDF</a:t>
                          </a:r>
                          <a:endParaRPr lang="en-US" sz="1400" dirty="0"/>
                        </a:p>
                      </a:txBody>
                      <a:tcPr/>
                    </a:tc>
                    <a:tc>
                      <a:txBody>
                        <a:bodyPr/>
                        <a:lstStyle/>
                        <a:p>
                          <a:r>
                            <a:rPr lang="en-GB" sz="1400" dirty="0"/>
                            <a:t>Mean</a:t>
                          </a:r>
                          <a:endParaRPr lang="en-US" sz="1400" dirty="0"/>
                        </a:p>
                      </a:txBody>
                      <a:tcPr/>
                    </a:tc>
                    <a:tc>
                      <a:txBody>
                        <a:bodyPr/>
                        <a:lstStyle/>
                        <a:p>
                          <a:r>
                            <a:rPr lang="en-GB" sz="1400" dirty="0"/>
                            <a:t>Variance</a:t>
                          </a:r>
                          <a:endParaRPr lang="en-US" sz="1400" dirty="0"/>
                        </a:p>
                      </a:txBody>
                      <a:tcPr/>
                    </a:tc>
                    <a:extLst>
                      <a:ext uri="{0D108BD9-81ED-4DB2-BD59-A6C34878D82A}">
                        <a16:rowId xmlns:a16="http://schemas.microsoft.com/office/drawing/2014/main" val="10000"/>
                      </a:ext>
                    </a:extLst>
                  </a:tr>
                  <a:tr h="772605">
                    <a:tc>
                      <a:txBody>
                        <a:bodyPr/>
                        <a:lstStyle/>
                        <a:p>
                          <a:r>
                            <a:rPr lang="en-GB" sz="1400" dirty="0"/>
                            <a:t>Uniform</a:t>
                          </a:r>
                          <a:endParaRPr lang="en-US" sz="1400" dirty="0"/>
                        </a:p>
                      </a:txBody>
                      <a:tcPr/>
                    </a:tc>
                    <a:tc>
                      <a:txBody>
                        <a:bodyPr/>
                        <a:lstStyle/>
                        <a:p>
                          <a:endParaRPr lang="en-US"/>
                        </a:p>
                      </a:txBody>
                      <a:tcPr>
                        <a:blipFill>
                          <a:blip r:embed="rId3"/>
                          <a:stretch>
                            <a:fillRect l="-100866" t="-49606" r="-391775" b="-194488"/>
                          </a:stretch>
                        </a:blipFill>
                      </a:tcPr>
                    </a:tc>
                    <a:tc>
                      <a:txBody>
                        <a:bodyPr/>
                        <a:lstStyle/>
                        <a:p>
                          <a:endParaRPr lang="en-US"/>
                        </a:p>
                      </a:txBody>
                      <a:tcPr>
                        <a:blipFill>
                          <a:blip r:embed="rId3"/>
                          <a:stretch>
                            <a:fillRect l="-90097" t="-49606" r="-75728" b="-194488"/>
                          </a:stretch>
                        </a:blipFill>
                      </a:tcPr>
                    </a:tc>
                    <a:tc>
                      <a:txBody>
                        <a:bodyPr/>
                        <a:lstStyle/>
                        <a:p>
                          <a:endParaRPr lang="en-US"/>
                        </a:p>
                      </a:txBody>
                      <a:tcPr>
                        <a:blipFill>
                          <a:blip r:embed="rId3"/>
                          <a:stretch>
                            <a:fillRect l="-565896" t="-49606" r="-125434" b="-194488"/>
                          </a:stretch>
                        </a:blipFill>
                      </a:tcPr>
                    </a:tc>
                    <a:tc>
                      <a:txBody>
                        <a:bodyPr/>
                        <a:lstStyle/>
                        <a:p>
                          <a:endParaRPr lang="en-US"/>
                        </a:p>
                      </a:txBody>
                      <a:tcPr>
                        <a:blipFill>
                          <a:blip r:embed="rId3"/>
                          <a:stretch>
                            <a:fillRect l="-540845" t="-49606" r="-1878" b="-194488"/>
                          </a:stretch>
                        </a:blipFill>
                      </a:tcPr>
                    </a:tc>
                    <a:extLst>
                      <a:ext uri="{0D108BD9-81ED-4DB2-BD59-A6C34878D82A}">
                        <a16:rowId xmlns:a16="http://schemas.microsoft.com/office/drawing/2014/main" val="10001"/>
                      </a:ext>
                    </a:extLst>
                  </a:tr>
                  <a:tr h="606027">
                    <a:tc>
                      <a:txBody>
                        <a:bodyPr/>
                        <a:lstStyle/>
                        <a:p>
                          <a:r>
                            <a:rPr lang="en-GB" sz="1400" dirty="0"/>
                            <a:t>Normal</a:t>
                          </a:r>
                          <a:endParaRPr lang="en-US" sz="1400" dirty="0"/>
                        </a:p>
                      </a:txBody>
                      <a:tcPr/>
                    </a:tc>
                    <a:tc>
                      <a:txBody>
                        <a:bodyPr/>
                        <a:lstStyle/>
                        <a:p>
                          <a:endParaRPr lang="en-US"/>
                        </a:p>
                      </a:txBody>
                      <a:tcPr>
                        <a:blipFill>
                          <a:blip r:embed="rId3"/>
                          <a:stretch>
                            <a:fillRect l="-100866" t="-190000" r="-391775" b="-147000"/>
                          </a:stretch>
                        </a:blipFill>
                      </a:tcPr>
                    </a:tc>
                    <a:tc>
                      <a:txBody>
                        <a:bodyPr/>
                        <a:lstStyle/>
                        <a:p>
                          <a:endParaRPr lang="en-US"/>
                        </a:p>
                      </a:txBody>
                      <a:tcPr>
                        <a:blipFill>
                          <a:blip r:embed="rId3"/>
                          <a:stretch>
                            <a:fillRect l="-90097" t="-190000" r="-75728" b="-147000"/>
                          </a:stretch>
                        </a:blipFill>
                      </a:tcPr>
                    </a:tc>
                    <a:tc>
                      <a:txBody>
                        <a:bodyPr/>
                        <a:lstStyle/>
                        <a:p>
                          <a:endParaRPr lang="en-US"/>
                        </a:p>
                      </a:txBody>
                      <a:tcPr>
                        <a:blipFill>
                          <a:blip r:embed="rId3"/>
                          <a:stretch>
                            <a:fillRect l="-565896" t="-190000" r="-125434" b="-147000"/>
                          </a:stretch>
                        </a:blipFill>
                      </a:tcPr>
                    </a:tc>
                    <a:tc>
                      <a:txBody>
                        <a:bodyPr/>
                        <a:lstStyle/>
                        <a:p>
                          <a:endParaRPr lang="en-US"/>
                        </a:p>
                      </a:txBody>
                      <a:tcPr>
                        <a:blipFill>
                          <a:blip r:embed="rId3"/>
                          <a:stretch>
                            <a:fillRect l="-540845" t="-190000" r="-1878" b="-147000"/>
                          </a:stretch>
                        </a:blipFill>
                      </a:tcPr>
                    </a:tc>
                    <a:extLst>
                      <a:ext uri="{0D108BD9-81ED-4DB2-BD59-A6C34878D82A}">
                        <a16:rowId xmlns:a16="http://schemas.microsoft.com/office/drawing/2014/main" val="10002"/>
                      </a:ext>
                    </a:extLst>
                  </a:tr>
                  <a:tr h="882968">
                    <a:tc>
                      <a:txBody>
                        <a:bodyPr/>
                        <a:lstStyle/>
                        <a:p>
                          <a:r>
                            <a:rPr lang="en-GB" sz="1400" dirty="0"/>
                            <a:t>Multivariate</a:t>
                          </a:r>
                        </a:p>
                        <a:p>
                          <a:r>
                            <a:rPr lang="en-GB" sz="1400" dirty="0"/>
                            <a:t>Normal</a:t>
                          </a:r>
                          <a:endParaRPr lang="en-US" sz="1400" dirty="0"/>
                        </a:p>
                      </a:txBody>
                      <a:tcPr/>
                    </a:tc>
                    <a:tc>
                      <a:txBody>
                        <a:bodyPr/>
                        <a:lstStyle/>
                        <a:p>
                          <a:endParaRPr lang="en-US"/>
                        </a:p>
                      </a:txBody>
                      <a:tcPr>
                        <a:blipFill>
                          <a:blip r:embed="rId3"/>
                          <a:stretch>
                            <a:fillRect l="-100866" t="-200000" r="-391775" b="-1379"/>
                          </a:stretch>
                        </a:blipFill>
                      </a:tcPr>
                    </a:tc>
                    <a:tc>
                      <a:txBody>
                        <a:bodyPr/>
                        <a:lstStyle/>
                        <a:p>
                          <a:endParaRPr lang="en-US"/>
                        </a:p>
                      </a:txBody>
                      <a:tcPr>
                        <a:blipFill>
                          <a:blip r:embed="rId3"/>
                          <a:stretch>
                            <a:fillRect l="-90097" t="-200000" r="-75728" b="-1379"/>
                          </a:stretch>
                        </a:blipFill>
                      </a:tcPr>
                    </a:tc>
                    <a:tc>
                      <a:txBody>
                        <a:bodyPr/>
                        <a:lstStyle/>
                        <a:p>
                          <a:endParaRPr lang="en-US"/>
                        </a:p>
                      </a:txBody>
                      <a:tcPr>
                        <a:blipFill>
                          <a:blip r:embed="rId3"/>
                          <a:stretch>
                            <a:fillRect l="-565896" t="-200000" r="-125434" b="-1379"/>
                          </a:stretch>
                        </a:blipFill>
                      </a:tcPr>
                    </a:tc>
                    <a:tc>
                      <a:txBody>
                        <a:bodyPr/>
                        <a:lstStyle/>
                        <a:p>
                          <a:endParaRPr lang="en-US"/>
                        </a:p>
                      </a:txBody>
                      <a:tcPr>
                        <a:blipFill>
                          <a:blip r:embed="rId3"/>
                          <a:stretch>
                            <a:fillRect l="-540845" t="-200000" r="-1878" b="-1379"/>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1225500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Baye’s</a:t>
            </a:r>
            <a:r>
              <a:rPr lang="en-GB" dirty="0"/>
              <a:t> Theorem</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3733799"/>
              </a:xfrm>
            </p:spPr>
            <p:txBody>
              <a:bodyPr>
                <a:normAutofit/>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oMath>
                </a14:m>
                <a:endParaRPr lang="en-US" b="0"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num>
                      <m:den>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den>
                    </m:f>
                  </m:oMath>
                </a14:m>
                <a:r>
                  <a:rPr lang="en-GB" dirty="0"/>
                  <a:t> (Bayes rule)  </a:t>
                </a:r>
              </a:p>
              <a:p>
                <a:r>
                  <a:rPr lang="en-GB" dirty="0"/>
                  <a:t>Bayes rules are used for building </a:t>
                </a:r>
                <a:r>
                  <a:rPr lang="en-GB"/>
                  <a:t>supervised classification model.</a:t>
                </a:r>
                <a:endParaRPr lang="en-GB"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3733799"/>
              </a:xfrm>
              <a:blipFill>
                <a:blip r:embed="rId2"/>
                <a:stretch>
                  <a:fillRect l="-1704"/>
                </a:stretch>
              </a:blipFill>
            </p:spPr>
            <p:txBody>
              <a:bodyPr/>
              <a:lstStyle/>
              <a:p>
                <a:r>
                  <a:rPr lang="en-US">
                    <a:noFill/>
                  </a:rPr>
                  <a:t> </a:t>
                </a:r>
              </a:p>
            </p:txBody>
          </p:sp>
        </mc:Fallback>
      </mc:AlternateContent>
    </p:spTree>
    <p:extLst>
      <p:ext uri="{BB962C8B-B14F-4D97-AF65-F5344CB8AC3E}">
        <p14:creationId xmlns:p14="http://schemas.microsoft.com/office/powerpoint/2010/main" val="3020730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Textbooks</a:t>
            </a:r>
          </a:p>
        </p:txBody>
      </p:sp>
      <p:sp>
        <p:nvSpPr>
          <p:cNvPr id="3" name="Content Placeholder 2"/>
          <p:cNvSpPr>
            <a:spLocks noGrp="1"/>
          </p:cNvSpPr>
          <p:nvPr>
            <p:ph idx="1"/>
          </p:nvPr>
        </p:nvSpPr>
        <p:spPr/>
        <p:txBody>
          <a:bodyPr>
            <a:normAutofit fontScale="77500" lnSpcReduction="20000"/>
          </a:bodyPr>
          <a:lstStyle/>
          <a:p>
            <a:r>
              <a:rPr lang="en-US" dirty="0"/>
              <a:t>(ZW) Data Mining and Analysis: Foundations and Algorithms</a:t>
            </a:r>
          </a:p>
          <a:p>
            <a:pPr lvl="1"/>
            <a:r>
              <a:rPr lang="en-US" dirty="0"/>
              <a:t>By Zaki, and Wagner. </a:t>
            </a:r>
          </a:p>
          <a:p>
            <a:pPr lvl="1"/>
            <a:r>
              <a:rPr lang="en-GB" dirty="0"/>
              <a:t>Cambridge University Press, 2014</a:t>
            </a:r>
          </a:p>
          <a:p>
            <a:pPr lvl="1"/>
            <a:r>
              <a:rPr lang="en-GB" dirty="0" err="1"/>
              <a:t>Avilable</a:t>
            </a:r>
            <a:r>
              <a:rPr lang="en-GB" dirty="0"/>
              <a:t> for free online: </a:t>
            </a:r>
            <a:r>
              <a:rPr lang="en-GB" dirty="0">
                <a:hlinkClick r:id="rId2"/>
              </a:rPr>
              <a:t>http://www.dataminingbook.info/uploads/book.pdf</a:t>
            </a:r>
            <a:endParaRPr lang="en-GB" dirty="0"/>
          </a:p>
          <a:p>
            <a:pPr lvl="1"/>
            <a:endParaRPr lang="en-US" dirty="0"/>
          </a:p>
          <a:p>
            <a:pPr marL="457200" lvl="1" indent="0">
              <a:buNone/>
            </a:pPr>
            <a:endParaRPr lang="en-US" sz="1200" dirty="0"/>
          </a:p>
          <a:p>
            <a:r>
              <a:rPr lang="en-US" dirty="0"/>
              <a:t>(TSK) Introduction to Data Mining, by Pang-Ning Tan, Michael Steinbach, and </a:t>
            </a:r>
            <a:r>
              <a:rPr lang="en-US" dirty="0" err="1"/>
              <a:t>Vipin</a:t>
            </a:r>
            <a:r>
              <a:rPr lang="en-US" dirty="0"/>
              <a:t> Kumar</a:t>
            </a:r>
          </a:p>
          <a:p>
            <a:pPr lvl="1"/>
            <a:r>
              <a:rPr lang="en-GB" dirty="0"/>
              <a:t>Optional</a:t>
            </a:r>
          </a:p>
          <a:p>
            <a:pPr lvl="1"/>
            <a:r>
              <a:rPr lang="en-GB" dirty="0"/>
              <a:t>3 free chapters are available from the book web page (</a:t>
            </a:r>
            <a:r>
              <a:rPr lang="en-GB" dirty="0">
                <a:hlinkClick r:id="rId3"/>
              </a:rPr>
              <a:t>http://www-users.cs.umn.edu/~kumar/dmbook/index.php</a:t>
            </a:r>
            <a:r>
              <a:rPr lang="en-GB" dirty="0"/>
              <a:t>) </a:t>
            </a:r>
          </a:p>
          <a:p>
            <a:pPr lvl="1"/>
            <a:r>
              <a:rPr lang="en-GB" dirty="0"/>
              <a:t>This book has more coverage, you can use it as a reference book</a:t>
            </a:r>
            <a:endParaRPr lang="en-US" dirty="0"/>
          </a:p>
          <a:p>
            <a:pPr lvl="2"/>
            <a:endParaRPr lang="en-US" dirty="0"/>
          </a:p>
          <a:p>
            <a:pPr lvl="1"/>
            <a:endParaRPr lang="en-US" dirty="0"/>
          </a:p>
        </p:txBody>
      </p:sp>
    </p:spTree>
    <p:extLst>
      <p:ext uri="{BB962C8B-B14F-4D97-AF65-F5344CB8AC3E}">
        <p14:creationId xmlns:p14="http://schemas.microsoft.com/office/powerpoint/2010/main" val="133698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Grading</a:t>
            </a:r>
          </a:p>
        </p:txBody>
      </p:sp>
      <p:sp>
        <p:nvSpPr>
          <p:cNvPr id="3" name="Content Placeholder 2"/>
          <p:cNvSpPr>
            <a:spLocks noGrp="1"/>
          </p:cNvSpPr>
          <p:nvPr>
            <p:ph idx="1"/>
          </p:nvPr>
        </p:nvSpPr>
        <p:spPr/>
        <p:txBody>
          <a:bodyPr>
            <a:normAutofit fontScale="47500" lnSpcReduction="20000"/>
          </a:bodyPr>
          <a:lstStyle/>
          <a:p>
            <a:r>
              <a:rPr lang="en-US" dirty="0"/>
              <a:t>There are total 100 points: at least 5 </a:t>
            </a:r>
            <a:r>
              <a:rPr lang="en-US" dirty="0" err="1"/>
              <a:t>homeworks</a:t>
            </a:r>
            <a:r>
              <a:rPr lang="en-US" dirty="0"/>
              <a:t> (35 points), first midterm exam (15 points), second mid-term exam (15 points), final exam (25 points), in-class and piazza participation (10 points). To pass this course, </a:t>
            </a:r>
            <a:r>
              <a:rPr lang="en-US" b="1" dirty="0"/>
              <a:t>you need to pass each of the above components</a:t>
            </a:r>
            <a:r>
              <a:rPr lang="en-US" dirty="0"/>
              <a:t>.</a:t>
            </a:r>
          </a:p>
          <a:p>
            <a:endParaRPr lang="en-US" dirty="0"/>
          </a:p>
          <a:p>
            <a:r>
              <a:rPr lang="en-US" dirty="0"/>
              <a:t>Final letter grade will be determined based on the following table*.</a:t>
            </a:r>
          </a:p>
          <a:p>
            <a:pPr marL="0" indent="0">
              <a:buNone/>
            </a:pPr>
            <a:endParaRPr lang="en-US" dirty="0"/>
          </a:p>
          <a:p>
            <a:pPr marL="0" indent="0">
              <a:buNone/>
            </a:pPr>
            <a:r>
              <a:rPr lang="en-US" b="1" u="sng" dirty="0"/>
              <a:t>Grade Category 	Grade Score 	Score Required 	Class Rank</a:t>
            </a:r>
          </a:p>
          <a:p>
            <a:pPr marL="0" indent="0">
              <a:buNone/>
            </a:pPr>
            <a:r>
              <a:rPr lang="en-US" dirty="0"/>
              <a:t>Exceptional                           A+                                        &gt; 93                               Top 10%</a:t>
            </a:r>
          </a:p>
          <a:p>
            <a:pPr marL="0" indent="0">
              <a:buNone/>
            </a:pPr>
            <a:r>
              <a:rPr lang="en-US" dirty="0"/>
              <a:t>Outstanding 	     A 		       [86, 93) 	    Top 20%</a:t>
            </a:r>
          </a:p>
          <a:p>
            <a:pPr marL="0" indent="0">
              <a:buNone/>
            </a:pPr>
            <a:r>
              <a:rPr lang="en-US" dirty="0"/>
              <a:t>Very Good		     A- 		       [80, 86) 	    Top 30%</a:t>
            </a:r>
          </a:p>
          <a:p>
            <a:pPr marL="0" indent="0">
              <a:buNone/>
            </a:pPr>
            <a:r>
              <a:rPr lang="en-US" dirty="0"/>
              <a:t>Good 		    B+ 	 	       [75, 80) 	    Median%</a:t>
            </a:r>
          </a:p>
          <a:p>
            <a:pPr marL="0" indent="0">
              <a:buNone/>
            </a:pPr>
            <a:r>
              <a:rPr lang="en-US" dirty="0"/>
              <a:t>Satisfactory 	    B 		       [70, 75) 	    Lower 40%</a:t>
            </a:r>
          </a:p>
          <a:p>
            <a:pPr marL="0" indent="0">
              <a:buNone/>
            </a:pPr>
            <a:r>
              <a:rPr lang="en-US" dirty="0"/>
              <a:t>Reasonable (Pass) 	    B- 		      [65, 70) 		    Lower 25%</a:t>
            </a:r>
          </a:p>
          <a:p>
            <a:pPr marL="0" indent="0">
              <a:buNone/>
            </a:pPr>
            <a:r>
              <a:rPr lang="en-US" dirty="0"/>
              <a:t>Marginal (Pass) 	C+, C, C- 		      [50, 65) 		    Lower 10%</a:t>
            </a:r>
          </a:p>
          <a:p>
            <a:pPr marL="0" indent="0">
              <a:buNone/>
            </a:pPr>
            <a:r>
              <a:rPr lang="en-US" dirty="0"/>
              <a:t>Fail 		   F 		      [0, 50) 		      </a:t>
            </a:r>
          </a:p>
          <a:p>
            <a:pPr marL="0" indent="0">
              <a:buNone/>
            </a:pPr>
            <a:endParaRPr lang="en-US" dirty="0"/>
          </a:p>
          <a:p>
            <a:pPr marL="0" indent="0">
              <a:buNone/>
            </a:pPr>
            <a:r>
              <a:rPr lang="en-US" sz="2900" dirty="0"/>
              <a:t>* Actual grade will be determined using the above table as reference by balancing the score required</a:t>
            </a:r>
          </a:p>
          <a:p>
            <a:pPr marL="0" indent="0">
              <a:buNone/>
            </a:pPr>
            <a:r>
              <a:rPr lang="en-US" sz="2900" dirty="0"/>
              <a:t>and relative class rank factors.</a:t>
            </a:r>
          </a:p>
          <a:p>
            <a:endParaRPr lang="en-US" dirty="0"/>
          </a:p>
        </p:txBody>
      </p:sp>
    </p:spTree>
    <p:extLst>
      <p:ext uri="{BB962C8B-B14F-4D97-AF65-F5344CB8AC3E}">
        <p14:creationId xmlns:p14="http://schemas.microsoft.com/office/powerpoint/2010/main" val="3971337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Homeworks</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There will be 3 to 4 homeworks </a:t>
            </a:r>
          </a:p>
          <a:p>
            <a:endParaRPr lang="en-US" sz="1500" dirty="0"/>
          </a:p>
          <a:p>
            <a:pPr lvl="1"/>
            <a:r>
              <a:rPr lang="en-US" dirty="0" err="1"/>
              <a:t>Homeworks</a:t>
            </a:r>
            <a:r>
              <a:rPr lang="en-US" dirty="0"/>
              <a:t> are individual works. Students are not allowed to collaborate for solving homework questions.</a:t>
            </a:r>
          </a:p>
          <a:p>
            <a:pPr lvl="1"/>
            <a:endParaRPr lang="en-US" sz="1600" dirty="0"/>
          </a:p>
          <a:p>
            <a:pPr lvl="1"/>
            <a:r>
              <a:rPr lang="en-US" dirty="0" err="1"/>
              <a:t>Homeworks</a:t>
            </a:r>
            <a:r>
              <a:rPr lang="en-US" dirty="0"/>
              <a:t> will be on writing </a:t>
            </a:r>
            <a:r>
              <a:rPr lang="en-US" dirty="0" err="1"/>
              <a:t>Matlab</a:t>
            </a:r>
            <a:r>
              <a:rPr lang="en-US" dirty="0"/>
              <a:t>/R/python programs to implement some of the data mining algorithms.</a:t>
            </a:r>
          </a:p>
          <a:p>
            <a:pPr lvl="1"/>
            <a:endParaRPr lang="en-GB" dirty="0"/>
          </a:p>
          <a:p>
            <a:pPr lvl="1"/>
            <a:r>
              <a:rPr lang="en-GB" dirty="0"/>
              <a:t>TA will post instruction to set up the necessary software in your laptop, so that you can start your homework on time</a:t>
            </a:r>
            <a:endParaRPr lang="en-US" dirty="0"/>
          </a:p>
          <a:p>
            <a:pPr lvl="1"/>
            <a:endParaRPr lang="en-US" sz="1500" dirty="0"/>
          </a:p>
          <a:p>
            <a:pPr lvl="1"/>
            <a:r>
              <a:rPr lang="en-US" dirty="0"/>
              <a:t>Questions on homeworks and their solution should be exclusively posted on piazza web site. TA and instructors will help you generously by answering your questions. However, no questions will be answered within 24 hours of the due date, so you need to start early.</a:t>
            </a:r>
          </a:p>
          <a:p>
            <a:endParaRPr lang="en-US" sz="2000" dirty="0"/>
          </a:p>
          <a:p>
            <a:pPr lvl="1"/>
            <a:endParaRPr lang="en-US" dirty="0"/>
          </a:p>
        </p:txBody>
      </p:sp>
    </p:spTree>
    <p:extLst>
      <p:ext uri="{BB962C8B-B14F-4D97-AF65-F5344CB8AC3E}">
        <p14:creationId xmlns:p14="http://schemas.microsoft.com/office/powerpoint/2010/main" val="326339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Mining Introduction</a:t>
            </a:r>
          </a:p>
        </p:txBody>
      </p:sp>
      <p:sp>
        <p:nvSpPr>
          <p:cNvPr id="3" name="Content Placeholder 2"/>
          <p:cNvSpPr>
            <a:spLocks noGrp="1"/>
          </p:cNvSpPr>
          <p:nvPr>
            <p:ph idx="1"/>
          </p:nvPr>
        </p:nvSpPr>
        <p:spPr/>
        <p:txBody>
          <a:bodyPr>
            <a:normAutofit fontScale="85000" lnSpcReduction="10000"/>
          </a:bodyPr>
          <a:lstStyle/>
          <a:p>
            <a:r>
              <a:rPr lang="en-US" dirty="0"/>
              <a:t>Data Mining is a field that develops algorithms and tools for analyzing data for knowledge discovery. </a:t>
            </a:r>
          </a:p>
          <a:p>
            <a:pPr lvl="1"/>
            <a:endParaRPr lang="en-US" sz="1600" dirty="0"/>
          </a:p>
          <a:p>
            <a:pPr lvl="1"/>
            <a:r>
              <a:rPr lang="en-US" dirty="0"/>
              <a:t>The tools should be efficient, and scalable to handle large real-life datasets</a:t>
            </a:r>
          </a:p>
          <a:p>
            <a:pPr lvl="1"/>
            <a:endParaRPr lang="en-US" sz="1600" dirty="0"/>
          </a:p>
          <a:p>
            <a:pPr lvl="1"/>
            <a:r>
              <a:rPr lang="en-US" dirty="0"/>
              <a:t>The tools should generate actionable knowledge</a:t>
            </a:r>
          </a:p>
          <a:p>
            <a:endParaRPr lang="en-US" sz="1500" dirty="0"/>
          </a:p>
          <a:p>
            <a:endParaRPr lang="en-US" sz="1500" dirty="0"/>
          </a:p>
          <a:p>
            <a:r>
              <a:rPr lang="en-US" dirty="0"/>
              <a:t>Data Mining borrows some of the data management concepts from database, and algorithms, and analysis tools from statistics, machine learning, AI, and information retrieval</a:t>
            </a:r>
          </a:p>
          <a:p>
            <a:endParaRPr lang="en-US" sz="1600" dirty="0"/>
          </a:p>
        </p:txBody>
      </p:sp>
    </p:spTree>
    <p:extLst>
      <p:ext uri="{BB962C8B-B14F-4D97-AF65-F5344CB8AC3E}">
        <p14:creationId xmlns:p14="http://schemas.microsoft.com/office/powerpoint/2010/main" val="209743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Mining Tasks</a:t>
            </a:r>
          </a:p>
        </p:txBody>
      </p:sp>
      <p:sp>
        <p:nvSpPr>
          <p:cNvPr id="3" name="Content Placeholder 2"/>
          <p:cNvSpPr>
            <a:spLocks noGrp="1"/>
          </p:cNvSpPr>
          <p:nvPr>
            <p:ph idx="1"/>
          </p:nvPr>
        </p:nvSpPr>
        <p:spPr/>
        <p:txBody>
          <a:bodyPr>
            <a:normAutofit fontScale="85000" lnSpcReduction="20000"/>
          </a:bodyPr>
          <a:lstStyle/>
          <a:p>
            <a:r>
              <a:rPr lang="en-US" dirty="0"/>
              <a:t>Predictive Tasks</a:t>
            </a:r>
          </a:p>
          <a:p>
            <a:pPr lvl="1"/>
            <a:endParaRPr lang="en-US" sz="1400" dirty="0"/>
          </a:p>
          <a:p>
            <a:pPr lvl="1"/>
            <a:r>
              <a:rPr lang="en-US" dirty="0"/>
              <a:t>Predict the value of a field, from the values of other fields in a record</a:t>
            </a:r>
          </a:p>
          <a:p>
            <a:pPr lvl="1"/>
            <a:endParaRPr lang="en-US" sz="1700" dirty="0"/>
          </a:p>
          <a:p>
            <a:pPr lvl="1"/>
            <a:r>
              <a:rPr lang="en-US" dirty="0"/>
              <a:t>Examples are classification, regression, and building generative models</a:t>
            </a:r>
          </a:p>
          <a:p>
            <a:endParaRPr lang="en-US" sz="2100" dirty="0"/>
          </a:p>
          <a:p>
            <a:r>
              <a:rPr lang="en-US" dirty="0"/>
              <a:t>Descriptive and Exploratory tasks</a:t>
            </a:r>
          </a:p>
          <a:p>
            <a:pPr lvl="1"/>
            <a:endParaRPr lang="en-US" dirty="0"/>
          </a:p>
          <a:p>
            <a:pPr lvl="1"/>
            <a:r>
              <a:rPr lang="en-US" dirty="0"/>
              <a:t>Derive patterns (correlations, trends, clusters, anomalies) that summarizes the underlying relationship in data</a:t>
            </a:r>
          </a:p>
          <a:p>
            <a:pPr lvl="1"/>
            <a:endParaRPr lang="en-US" sz="1700" dirty="0"/>
          </a:p>
          <a:p>
            <a:pPr lvl="1"/>
            <a:r>
              <a:rPr lang="en-US" dirty="0"/>
              <a:t>Find anomalous records</a:t>
            </a:r>
          </a:p>
        </p:txBody>
      </p:sp>
    </p:spTree>
    <p:extLst>
      <p:ext uri="{BB962C8B-B14F-4D97-AF65-F5344CB8AC3E}">
        <p14:creationId xmlns:p14="http://schemas.microsoft.com/office/powerpoint/2010/main" val="40969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76800"/>
              </a:xfrm>
            </p:spPr>
            <p:txBody>
              <a:bodyPr>
                <a:normAutofit fontScale="55000" lnSpcReduction="20000"/>
              </a:bodyPr>
              <a:lstStyle/>
              <a:p>
                <a:r>
                  <a:rPr lang="en-US" dirty="0"/>
                  <a:t>Most often, data will be represented as an </a:t>
                </a:r>
                <a14:m>
                  <m:oMath xmlns:m="http://schemas.openxmlformats.org/officeDocument/2006/math">
                    <m:r>
                      <a:rPr lang="en-US" b="0" i="1" smtClean="0">
                        <a:latin typeface="Cambria Math"/>
                      </a:rPr>
                      <m:t>𝑛</m:t>
                    </m:r>
                    <m:r>
                      <a:rPr lang="en-US" b="0" i="1" smtClean="0">
                        <a:latin typeface="Cambria Math"/>
                      </a:rPr>
                      <m:t>×</m:t>
                    </m:r>
                    <m:r>
                      <a:rPr lang="en-US" b="0" i="1" smtClean="0">
                        <a:latin typeface="Cambria Math"/>
                      </a:rPr>
                      <m:t>𝑑</m:t>
                    </m:r>
                  </m:oMath>
                </a14:m>
                <a:r>
                  <a:rPr lang="en-US" dirty="0"/>
                  <a:t> data matrix, with </a:t>
                </a:r>
                <a14:m>
                  <m:oMath xmlns:m="http://schemas.openxmlformats.org/officeDocument/2006/math">
                    <m:r>
                      <a:rPr lang="en-US" b="0" i="1" smtClean="0">
                        <a:latin typeface="Cambria Math"/>
                      </a:rPr>
                      <m:t>𝑛</m:t>
                    </m:r>
                  </m:oMath>
                </a14:m>
                <a:r>
                  <a:rPr lang="en-US" dirty="0"/>
                  <a:t> rows, and </a:t>
                </a:r>
                <a14:m>
                  <m:oMath xmlns:m="http://schemas.openxmlformats.org/officeDocument/2006/math">
                    <m:r>
                      <a:rPr lang="en-US" b="0" i="1" smtClean="0">
                        <a:latin typeface="Cambria Math"/>
                      </a:rPr>
                      <m:t>𝑑</m:t>
                    </m:r>
                  </m:oMath>
                </a14:m>
                <a:r>
                  <a:rPr lang="en-US" dirty="0"/>
                  <a:t> columns</a:t>
                </a:r>
              </a:p>
              <a:p>
                <a:pPr lvl="1"/>
                <a:endParaRPr lang="en-US" sz="1900" b="1" i="1" dirty="0">
                  <a:latin typeface="Cambria Math"/>
                </a:endParaRPr>
              </a:p>
              <a:p>
                <a:pPr lvl="1"/>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𝒙</m:t>
                        </m:r>
                      </m:e>
                      <m:sub>
                        <m:r>
                          <a:rPr lang="en-US" b="1" i="1" smtClean="0">
                            <a:latin typeface="Cambria Math"/>
                          </a:rPr>
                          <m:t>𝒊</m:t>
                        </m:r>
                      </m:sub>
                    </m:sSub>
                  </m:oMath>
                </a14:m>
                <a:r>
                  <a:rPr lang="en-US" b="1"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a:rPr>
                          <m:t>(</m:t>
                        </m:r>
                        <m:r>
                          <a:rPr lang="en-US" b="0" i="1" dirty="0" smtClean="0">
                            <a:latin typeface="Cambria Math"/>
                          </a:rPr>
                          <m:t>𝑥</m:t>
                        </m:r>
                      </m:e>
                      <m:sub>
                        <m:r>
                          <a:rPr lang="en-US" b="0" i="1" dirty="0" smtClean="0">
                            <a:latin typeface="Cambria Math"/>
                          </a:rPr>
                          <m:t>𝑖</m:t>
                        </m:r>
                        <m:r>
                          <a:rPr lang="en-US" b="0" i="1" dirty="0" smtClean="0">
                            <a:latin typeface="Cambria Math"/>
                          </a:rPr>
                          <m:t>1</m:t>
                        </m:r>
                      </m:sub>
                    </m:sSub>
                    <m:r>
                      <a:rPr lang="en-US" b="0" i="1" dirty="0" smtClean="0">
                        <a:latin typeface="Cambria Math"/>
                      </a:rPr>
                      <m:t>, </m:t>
                    </m:r>
                    <m:sSub>
                      <m:sSubPr>
                        <m:ctrlPr>
                          <a:rPr lang="en-US" b="0"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𝑖</m:t>
                        </m:r>
                        <m:r>
                          <a:rPr lang="en-US" b="0" i="1" dirty="0" smtClean="0">
                            <a:latin typeface="Cambria Math"/>
                          </a:rPr>
                          <m:t>2</m:t>
                        </m:r>
                      </m:sub>
                    </m:sSub>
                    <m:r>
                      <a:rPr lang="en-US" b="0" i="1" dirty="0" smtClean="0">
                        <a:latin typeface="Cambria Math"/>
                      </a:rPr>
                      <m:t>, ⋯, </m:t>
                    </m:r>
                    <m:sSub>
                      <m:sSubPr>
                        <m:ctrlPr>
                          <a:rPr lang="en-US" b="0"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𝑖𝑑</m:t>
                        </m:r>
                      </m:sub>
                    </m:sSub>
                    <m:r>
                      <a:rPr lang="en-US" b="0" i="1" dirty="0" smtClean="0">
                        <a:latin typeface="Cambria Math"/>
                      </a:rPr>
                      <m:t>)</m:t>
                    </m:r>
                  </m:oMath>
                </a14:m>
                <a:r>
                  <a:rPr lang="en-US" dirty="0"/>
                  <a:t>  : Denotes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𝑖</m:t>
                        </m:r>
                      </m:e>
                      <m:sup>
                        <m:r>
                          <a:rPr lang="en-US" b="0" i="1" smtClean="0">
                            <a:latin typeface="Cambria Math"/>
                          </a:rPr>
                          <m:t>′</m:t>
                        </m:r>
                      </m:sup>
                    </m:sSup>
                    <m:r>
                      <a:rPr lang="en-US" b="0" i="1" smtClean="0">
                        <a:latin typeface="Cambria Math"/>
                      </a:rPr>
                      <m:t>𝑡h</m:t>
                    </m:r>
                  </m:oMath>
                </a14:m>
                <a:r>
                  <a:rPr lang="en-US" dirty="0"/>
                  <a:t> row</a:t>
                </a:r>
              </a:p>
              <a:p>
                <a:pPr lvl="1"/>
                <a:endParaRPr lang="en-US" sz="2000" b="1" i="1" dirty="0">
                  <a:latin typeface="Cambria Math"/>
                </a:endParaRPr>
              </a:p>
              <a:p>
                <a:pPr lvl="1"/>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𝑿</m:t>
                        </m:r>
                      </m:e>
                      <m:sub>
                        <m:r>
                          <a:rPr lang="en-US" b="1" i="1" smtClean="0">
                            <a:latin typeface="Cambria Math"/>
                          </a:rPr>
                          <m:t>𝒋</m:t>
                        </m:r>
                      </m:sub>
                    </m:sSub>
                  </m:oMath>
                </a14:m>
                <a:r>
                  <a:rPr lang="en-US" b="1" dirty="0"/>
                  <a:t> </a:t>
                </a:r>
                <a14:m>
                  <m:oMath xmlns:m="http://schemas.openxmlformats.org/officeDocument/2006/math">
                    <m:r>
                      <a:rPr lang="en-US" b="1"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1</m:t>
                        </m:r>
                        <m:r>
                          <a:rPr lang="en-US" b="0" i="1" dirty="0" smtClean="0">
                            <a:latin typeface="Cambria Math"/>
                          </a:rPr>
                          <m:t>𝑗</m:t>
                        </m:r>
                      </m:sub>
                    </m:sSub>
                    <m:r>
                      <a:rPr lang="en-US" b="0" i="1" dirty="0" smtClean="0">
                        <a:latin typeface="Cambria Math"/>
                      </a:rPr>
                      <m:t>, </m:t>
                    </m:r>
                    <m:sSub>
                      <m:sSubPr>
                        <m:ctrlPr>
                          <a:rPr lang="en-US" b="0"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2</m:t>
                        </m:r>
                        <m:r>
                          <a:rPr lang="en-US" b="0" i="1" dirty="0" smtClean="0">
                            <a:latin typeface="Cambria Math"/>
                          </a:rPr>
                          <m:t>𝑗</m:t>
                        </m:r>
                      </m:sub>
                    </m:sSub>
                    <m:r>
                      <a:rPr lang="en-US" b="0" i="1" dirty="0" smtClean="0">
                        <a:latin typeface="Cambria Math"/>
                      </a:rPr>
                      <m:t>, ⋯, </m:t>
                    </m:r>
                    <m:sSub>
                      <m:sSubPr>
                        <m:ctrlPr>
                          <a:rPr lang="en-US" b="0" i="1" dirty="0" smtClean="0">
                            <a:latin typeface="Cambria Math" panose="02040503050406030204" pitchFamily="18" charset="0"/>
                          </a:rPr>
                        </m:ctrlPr>
                      </m:sSubPr>
                      <m:e>
                        <m:r>
                          <a:rPr lang="en-US" b="0" i="1" dirty="0" smtClean="0">
                            <a:latin typeface="Cambria Math"/>
                          </a:rPr>
                          <m:t>𝑥</m:t>
                        </m:r>
                      </m:e>
                      <m:sub>
                        <m:r>
                          <a:rPr lang="en-US" b="0" i="1" dirty="0" smtClean="0">
                            <a:latin typeface="Cambria Math"/>
                          </a:rPr>
                          <m:t>𝑛𝑗</m:t>
                        </m:r>
                      </m:sub>
                    </m:sSub>
                    <m:r>
                      <a:rPr lang="en-US" b="0" i="1" dirty="0" smtClean="0">
                        <a:latin typeface="Cambria Math"/>
                      </a:rPr>
                      <m:t>)</m:t>
                    </m:r>
                  </m:oMath>
                </a14:m>
                <a:r>
                  <a:rPr lang="en-US" dirty="0"/>
                  <a:t>: Denotes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𝑗</m:t>
                        </m:r>
                      </m:e>
                      <m:sup>
                        <m:r>
                          <a:rPr lang="en-US" b="0" i="1" smtClean="0">
                            <a:latin typeface="Cambria Math"/>
                          </a:rPr>
                          <m:t>′</m:t>
                        </m:r>
                      </m:sup>
                    </m:sSup>
                    <m:r>
                      <a:rPr lang="en-US" b="0" i="1" smtClean="0">
                        <a:latin typeface="Cambria Math"/>
                      </a:rPr>
                      <m:t>𝑡h</m:t>
                    </m:r>
                  </m:oMath>
                </a14:m>
                <a:r>
                  <a:rPr lang="en-US" dirty="0"/>
                  <a:t> column</a:t>
                </a:r>
              </a:p>
              <a:p>
                <a:pPr lvl="1"/>
                <a:endParaRPr lang="en-US" dirty="0"/>
              </a:p>
              <a:p>
                <a:pPr lvl="1"/>
                <a:endParaRPr lang="en-US" dirty="0"/>
              </a:p>
              <a:p>
                <a:endParaRPr lang="en-US" sz="2300" dirty="0"/>
              </a:p>
              <a:p>
                <a:pPr marL="0" indent="0">
                  <a:buNone/>
                </a:pPr>
                <a:endParaRPr lang="en-US" dirty="0"/>
              </a:p>
              <a:p>
                <a:endParaRPr lang="en-US" dirty="0"/>
              </a:p>
              <a:p>
                <a:r>
                  <a:rPr lang="en-US" dirty="0"/>
                  <a:t>Rows may be referred as entities, records, instances, samples, objects, or points</a:t>
                </a:r>
              </a:p>
              <a:p>
                <a:pPr marL="0" indent="0">
                  <a:buNone/>
                </a:pPr>
                <a:endParaRPr lang="en-US" sz="2200" dirty="0"/>
              </a:p>
              <a:p>
                <a:r>
                  <a:rPr lang="en-US" dirty="0"/>
                  <a:t>Columns may be referred as attributes, features, dimensions, variables, or fields. There can be a spatial column in the data matrix which is known as “class label”.</a:t>
                </a:r>
              </a:p>
              <a:p>
                <a:pPr marL="0" indent="0">
                  <a:buNone/>
                </a:pPr>
                <a:endParaRPr lang="en-US" sz="1800" dirty="0"/>
              </a:p>
              <a:p>
                <a:r>
                  <a:rPr lang="en-US" dirty="0"/>
                  <a:t>Examples: User-Movie Rating Matrix (Netflix dataset), Gene-Expression data, Document-term matrix, Itemset transaction data</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rotWithShape="0">
                <a:blip r:embed="rId2"/>
                <a:stretch>
                  <a:fillRect l="-444" t="-1750"/>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2140152"/>
            <a:ext cx="3271837" cy="144124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9879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73010293"/>
              </p:ext>
            </p:extLst>
          </p:nvPr>
        </p:nvGraphicFramePr>
        <p:xfrm>
          <a:off x="304800" y="2362200"/>
          <a:ext cx="8229600" cy="4043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Document</a:t>
                      </a:r>
                    </a:p>
                  </a:txBody>
                  <a:tcPr/>
                </a:tc>
                <a:tc>
                  <a:txBody>
                    <a:bodyPr/>
                    <a:lstStyle/>
                    <a:p>
                      <a:r>
                        <a:rPr lang="en-US" dirty="0"/>
                        <a:t>Terms</a:t>
                      </a:r>
                    </a:p>
                  </a:txBody>
                  <a:tcPr/>
                </a:tc>
                <a:tc>
                  <a:txBody>
                    <a:bodyPr/>
                    <a:lstStyle/>
                    <a:p>
                      <a:r>
                        <a:rPr lang="en-US" dirty="0"/>
                        <a:t>Class</a:t>
                      </a:r>
                    </a:p>
                  </a:txBody>
                  <a:tcPr/>
                </a:tc>
                <a:extLst>
                  <a:ext uri="{0D108BD9-81ED-4DB2-BD59-A6C34878D82A}">
                    <a16:rowId xmlns:a16="http://schemas.microsoft.com/office/drawing/2014/main" val="10000"/>
                  </a:ext>
                </a:extLst>
              </a:tr>
              <a:tr h="640080">
                <a:tc>
                  <a:txBody>
                    <a:bodyPr/>
                    <a:lstStyle/>
                    <a:p>
                      <a:r>
                        <a:rPr lang="en-US" dirty="0"/>
                        <a:t>1</a:t>
                      </a:r>
                    </a:p>
                  </a:txBody>
                  <a:tcPr/>
                </a:tc>
                <a:tc>
                  <a:txBody>
                    <a:bodyPr/>
                    <a:lstStyle/>
                    <a:p>
                      <a:r>
                        <a:rPr lang="en-US" dirty="0"/>
                        <a:t>Dollar, inflation, tax,</a:t>
                      </a:r>
                      <a:r>
                        <a:rPr lang="en-US" baseline="0" dirty="0"/>
                        <a:t> government, loan, country, market</a:t>
                      </a:r>
                      <a:endParaRPr lang="en-US" dirty="0"/>
                    </a:p>
                  </a:txBody>
                  <a:tcPr/>
                </a:tc>
                <a:tc>
                  <a:txBody>
                    <a:bodyPr/>
                    <a:lstStyle/>
                    <a:p>
                      <a:r>
                        <a:rPr lang="en-US" dirty="0"/>
                        <a:t>Finance</a:t>
                      </a:r>
                    </a:p>
                  </a:txBody>
                  <a:tcPr/>
                </a:tc>
                <a:extLst>
                  <a:ext uri="{0D108BD9-81ED-4DB2-BD59-A6C34878D82A}">
                    <a16:rowId xmlns:a16="http://schemas.microsoft.com/office/drawing/2014/main" val="10001"/>
                  </a:ext>
                </a:extLst>
              </a:tr>
              <a:tr h="640080">
                <a:tc>
                  <a:txBody>
                    <a:bodyPr/>
                    <a:lstStyle/>
                    <a:p>
                      <a:r>
                        <a:rPr lang="en-US" dirty="0"/>
                        <a:t>2</a:t>
                      </a:r>
                    </a:p>
                  </a:txBody>
                  <a:tcPr/>
                </a:tc>
                <a:tc>
                  <a:txBody>
                    <a:bodyPr/>
                    <a:lstStyle/>
                    <a:p>
                      <a:r>
                        <a:rPr lang="en-US" dirty="0"/>
                        <a:t>Drug, vaccine, flu, cancer,</a:t>
                      </a:r>
                      <a:r>
                        <a:rPr lang="en-US" baseline="0" dirty="0"/>
                        <a:t> patient, death, health</a:t>
                      </a:r>
                      <a:endParaRPr lang="en-US" dirty="0"/>
                    </a:p>
                  </a:txBody>
                  <a:tcPr/>
                </a:tc>
                <a:tc>
                  <a:txBody>
                    <a:bodyPr/>
                    <a:lstStyle/>
                    <a:p>
                      <a:r>
                        <a:rPr lang="en-US" dirty="0"/>
                        <a:t>Medicine</a:t>
                      </a:r>
                    </a:p>
                  </a:txBody>
                  <a:tcPr/>
                </a:tc>
                <a:extLst>
                  <a:ext uri="{0D108BD9-81ED-4DB2-BD59-A6C34878D82A}">
                    <a16:rowId xmlns:a16="http://schemas.microsoft.com/office/drawing/2014/main" val="10002"/>
                  </a:ext>
                </a:extLst>
              </a:tr>
              <a:tr h="640080">
                <a:tc>
                  <a:txBody>
                    <a:bodyPr/>
                    <a:lstStyle/>
                    <a:p>
                      <a:r>
                        <a:rPr lang="en-US" dirty="0"/>
                        <a:t>3</a:t>
                      </a:r>
                    </a:p>
                  </a:txBody>
                  <a:tcPr/>
                </a:tc>
                <a:tc>
                  <a:txBody>
                    <a:bodyPr/>
                    <a:lstStyle/>
                    <a:p>
                      <a:r>
                        <a:rPr lang="en-US" dirty="0"/>
                        <a:t>Super bowl, touchdown, wicket, cricket,</a:t>
                      </a:r>
                      <a:r>
                        <a:rPr lang="en-US" baseline="0" dirty="0"/>
                        <a:t> football, gymnast</a:t>
                      </a:r>
                      <a:endParaRPr lang="en-US" dirty="0"/>
                    </a:p>
                  </a:txBody>
                  <a:tcPr/>
                </a:tc>
                <a:tc>
                  <a:txBody>
                    <a:bodyPr/>
                    <a:lstStyle/>
                    <a:p>
                      <a:r>
                        <a:rPr lang="en-US" dirty="0"/>
                        <a:t>Sports</a:t>
                      </a:r>
                    </a:p>
                  </a:txBody>
                  <a:tcPr/>
                </a:tc>
                <a:extLst>
                  <a:ext uri="{0D108BD9-81ED-4DB2-BD59-A6C34878D82A}">
                    <a16:rowId xmlns:a16="http://schemas.microsoft.com/office/drawing/2014/main" val="10003"/>
                  </a:ext>
                </a:extLst>
              </a:tr>
              <a:tr h="640080">
                <a:tc>
                  <a:txBody>
                    <a:bodyPr/>
                    <a:lstStyle/>
                    <a:p>
                      <a:r>
                        <a:rPr lang="en-US" dirty="0"/>
                        <a:t>4</a:t>
                      </a:r>
                    </a:p>
                  </a:txBody>
                  <a:tcPr/>
                </a:tc>
                <a:tc>
                  <a:txBody>
                    <a:bodyPr/>
                    <a:lstStyle/>
                    <a:p>
                      <a:r>
                        <a:rPr lang="en-US" dirty="0"/>
                        <a:t>Tax, president, white house, election, issues, domestic, national</a:t>
                      </a:r>
                      <a:r>
                        <a:rPr lang="en-US" baseline="0" dirty="0"/>
                        <a:t> security</a:t>
                      </a:r>
                      <a:endParaRPr lang="en-US" dirty="0"/>
                    </a:p>
                  </a:txBody>
                  <a:tcPr/>
                </a:tc>
                <a:tc>
                  <a:txBody>
                    <a:bodyPr/>
                    <a:lstStyle/>
                    <a:p>
                      <a:r>
                        <a:rPr lang="en-US" dirty="0"/>
                        <a:t>Politics</a:t>
                      </a:r>
                    </a:p>
                  </a:txBody>
                  <a:tcPr/>
                </a:tc>
                <a:extLst>
                  <a:ext uri="{0D108BD9-81ED-4DB2-BD59-A6C34878D82A}">
                    <a16:rowId xmlns:a16="http://schemas.microsoft.com/office/drawing/2014/main" val="10004"/>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5"/>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6"/>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1066800" y="1676400"/>
            <a:ext cx="7391400" cy="369332"/>
          </a:xfrm>
          <a:prstGeom prst="rect">
            <a:avLst/>
          </a:prstGeom>
          <a:noFill/>
        </p:spPr>
        <p:txBody>
          <a:bodyPr wrap="square" rtlCol="0">
            <a:spAutoFit/>
          </a:bodyPr>
          <a:lstStyle/>
          <a:p>
            <a:r>
              <a:rPr lang="en-US" b="1" dirty="0"/>
              <a:t>Document/Term matrix with a class label</a:t>
            </a:r>
          </a:p>
        </p:txBody>
      </p:sp>
    </p:spTree>
    <p:extLst>
      <p:ext uri="{BB962C8B-B14F-4D97-AF65-F5344CB8AC3E}">
        <p14:creationId xmlns:p14="http://schemas.microsoft.com/office/powerpoint/2010/main" val="817712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1146</TotalTime>
  <Words>3535</Words>
  <Application>Microsoft Office PowerPoint</Application>
  <PresentationFormat>On-screen Show (4:3)</PresentationFormat>
  <Paragraphs>335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Cambria Math</vt:lpstr>
      <vt:lpstr>Office Theme</vt:lpstr>
      <vt:lpstr>Data Mining (CS 481)</vt:lpstr>
      <vt:lpstr>Course Information</vt:lpstr>
      <vt:lpstr>Textbooks</vt:lpstr>
      <vt:lpstr>Course Grading</vt:lpstr>
      <vt:lpstr>Homeworks</vt:lpstr>
      <vt:lpstr>Data Mining Introduction</vt:lpstr>
      <vt:lpstr>Data Mining Tasks</vt:lpstr>
      <vt:lpstr>Data</vt:lpstr>
      <vt:lpstr>Example</vt:lpstr>
      <vt:lpstr>More Examples (Iris dataset)</vt:lpstr>
      <vt:lpstr>Non-Matrix Data</vt:lpstr>
      <vt:lpstr>Attributes</vt:lpstr>
      <vt:lpstr>Attributes (cont.)</vt:lpstr>
      <vt:lpstr>Data: Algebraic View</vt:lpstr>
      <vt:lpstr>Distance and Angle</vt:lpstr>
      <vt:lpstr>Examples</vt:lpstr>
      <vt:lpstr>Mean and Total Variance</vt:lpstr>
      <vt:lpstr>Variance</vt:lpstr>
      <vt:lpstr>Different ways to compute data variances</vt:lpstr>
      <vt:lpstr>Projection</vt:lpstr>
      <vt:lpstr>Projection Example</vt:lpstr>
      <vt:lpstr>Linear Independence</vt:lpstr>
      <vt:lpstr>Dimensionality of a Matrix</vt:lpstr>
      <vt:lpstr>Eigenvalue, Eigenvector, trace</vt:lpstr>
      <vt:lpstr>Probabilistic view</vt:lpstr>
      <vt:lpstr>Probability Density Function (PDF)</vt:lpstr>
      <vt:lpstr>Baye’s Theorem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(CS 573)</dc:title>
  <dc:creator>alhasan</dc:creator>
  <cp:lastModifiedBy>Mohammad Hasan</cp:lastModifiedBy>
  <cp:revision>148</cp:revision>
  <dcterms:created xsi:type="dcterms:W3CDTF">2012-08-21T17:27:29Z</dcterms:created>
  <dcterms:modified xsi:type="dcterms:W3CDTF">2017-01-09T01:48:33Z</dcterms:modified>
</cp:coreProperties>
</file>