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70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>
      <p:cViewPr varScale="1">
        <p:scale>
          <a:sx n="102" d="100"/>
          <a:sy n="102" d="100"/>
        </p:scale>
        <p:origin x="12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7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0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7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80C0-E7AE-4011-8367-B2073C5AFD1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DD0B1-2FAE-415B-AB2A-8E1CC594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Pair-wise measures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Given clustering C, and ground truth partition T, the pair-wise measure utilize the partition and the cluster label information over all pair of points</a:t>
                </a:r>
              </a:p>
              <a:p>
                <a:endParaRPr lang="en-US" sz="17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: true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: cluster label. </a:t>
                </a:r>
              </a:p>
              <a:p>
                <a:pPr lvl="1"/>
                <a:endParaRPr lang="en-US" sz="2000" dirty="0" smtClean="0"/>
              </a:p>
              <a:p>
                <a:pPr lvl="1"/>
                <a:r>
                  <a:rPr lang="en-US" dirty="0" smtClean="0"/>
                  <a:t>True positive (TP)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dirty="0" smtClean="0"/>
                  <a:t>False Negative (FP):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sz="1400" dirty="0" smtClean="0"/>
              </a:p>
              <a:p>
                <a:pPr lvl="1"/>
                <a:r>
                  <a:rPr lang="en-US" dirty="0" smtClean="0"/>
                  <a:t>False positive (FP) 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dirty="0" smtClean="0"/>
                  <a:t>True negative (TN):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Using the above terms we can compute various metrics, such as </a:t>
                </a:r>
                <a:r>
                  <a:rPr lang="en-US" dirty="0" err="1" smtClean="0"/>
                  <a:t>Jaccard</a:t>
                </a:r>
                <a:r>
                  <a:rPr lang="en-US" dirty="0" smtClean="0"/>
                  <a:t> co-efficient, Rand statistics, etc.</a:t>
                </a:r>
              </a:p>
              <a:p>
                <a:endParaRPr lang="en-US" sz="1400" dirty="0" smtClean="0"/>
              </a:p>
              <a:p>
                <a:r>
                  <a:rPr lang="en-US" dirty="0" smtClean="0"/>
                  <a:t>JC = TP/(TP+FN+FP), Rand = (TP+TN)/N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2022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590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No ground truth available</a:t>
                </a:r>
              </a:p>
              <a:p>
                <a:endParaRPr lang="en-US" sz="1800" dirty="0" smtClean="0"/>
              </a:p>
              <a:p>
                <a:r>
                  <a:rPr lang="en-US" dirty="0" smtClean="0"/>
                  <a:t>Typical measure is intra-cluster similarity (compactness), or inter-cluster separation</a:t>
                </a:r>
              </a:p>
              <a:p>
                <a:endParaRPr lang="en-US" sz="1100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is a proximity matrix containing all pair-wise distances</a:t>
                </a:r>
              </a:p>
              <a:p>
                <a:pPr lvl="1"/>
                <a:r>
                  <a:rPr lang="en-US" dirty="0" smtClean="0"/>
                  <a:t>Normalized Cut, NC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betaCV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where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590800"/>
              </a:xfrm>
              <a:blipFill rotWithShape="0">
                <a:blip r:embed="rId2"/>
                <a:stretch>
                  <a:fillRect l="-66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4038600"/>
            <a:ext cx="2565400" cy="883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5105400"/>
            <a:ext cx="408393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216401"/>
            <a:ext cx="4142625" cy="173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Clustering is an unsupervised task, so generally: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We don’t know what is the right number of clusters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We don’t even know whether the data matrix has any clustering tendency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Even if data has clustering tendency, we do not know what kind of similarity assumption we should assume for the clustering task</a:t>
            </a:r>
          </a:p>
          <a:p>
            <a:endParaRPr lang="en-US" sz="1100" dirty="0" smtClean="0"/>
          </a:p>
          <a:p>
            <a:r>
              <a:rPr lang="en-US" dirty="0" smtClean="0"/>
              <a:t>However, if we know any of the above, we should use that in our clustering task</a:t>
            </a:r>
          </a:p>
          <a:p>
            <a:endParaRPr lang="en-US" sz="1100" dirty="0" smtClean="0"/>
          </a:p>
          <a:p>
            <a:r>
              <a:rPr lang="en-US" dirty="0" smtClean="0"/>
              <a:t>There are three tasks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Clustering tendency assessment (test whether data has clusters)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Clustering evaluation (test goodness of clustering)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Clustering stability (test parameter sensitivity of clustering)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Clustering Tendency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Clustering tendency determines whether the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has any meaningful groups to begin with.</a:t>
                </a:r>
              </a:p>
              <a:p>
                <a:endParaRPr lang="en-US" sz="1300" dirty="0" smtClean="0"/>
              </a:p>
              <a:p>
                <a:r>
                  <a:rPr lang="en-US" dirty="0" smtClean="0"/>
                  <a:t>Spatial Histogram: Contrast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-dimensional spatial histogram of the given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against a random data set in the same data space. We discuss it below:</a:t>
                </a:r>
              </a:p>
              <a:p>
                <a:endParaRPr lang="en-US" sz="1100" dirty="0" smtClean="0"/>
              </a:p>
              <a:p>
                <a:r>
                  <a:rPr lang="en-US" dirty="0" smtClean="0"/>
                  <a:t>Partition the dataset into rectangular grid, by dividing each dimension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equi</a:t>
                </a:r>
                <a:r>
                  <a:rPr lang="en-US" dirty="0" smtClean="0"/>
                  <a:t>-width bins.</a:t>
                </a:r>
              </a:p>
              <a:p>
                <a:endParaRPr lang="en-US" sz="1100" dirty="0" smtClean="0"/>
              </a:p>
              <a:p>
                <a:r>
                  <a:rPr lang="en-US" dirty="0" smtClean="0"/>
                  <a:t>Construct empirical joint probability mass function (EJPMF) as an approximation of the underlying joint probability density function</a:t>
                </a:r>
              </a:p>
              <a:p>
                <a:endParaRPr lang="en-US" sz="400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the EJPMS,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𝑐𝑒𝑙𝑙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│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𝑐𝑒𝑙𝑙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│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sz="1700" dirty="0" smtClean="0"/>
              </a:p>
              <a:p>
                <a:r>
                  <a:rPr lang="en-US" dirty="0" smtClean="0"/>
                  <a:t>Construct a set of random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by getting points uniformly over the entire </a:t>
                </a:r>
                <a:r>
                  <a:rPr lang="en-US" dirty="0" err="1" smtClean="0"/>
                  <a:t>dataspace</a:t>
                </a:r>
                <a:r>
                  <a:rPr lang="en-US" dirty="0" smtClean="0"/>
                  <a:t>, and then build EJPMS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these datasets.</a:t>
                </a:r>
              </a:p>
              <a:p>
                <a:endParaRPr lang="en-US" sz="400" dirty="0" smtClean="0"/>
              </a:p>
              <a:p>
                <a:r>
                  <a:rPr lang="en-US" dirty="0" smtClean="0"/>
                  <a:t>Compute </a:t>
                </a:r>
                <a:r>
                  <a:rPr lang="en-US" dirty="0" err="1" smtClean="0"/>
                  <a:t>Kullback-Leibler</a:t>
                </a:r>
                <a:r>
                  <a:rPr lang="en-US" dirty="0" smtClean="0"/>
                  <a:t> (KL) divergence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endParaRPr lang="en-US" sz="1300" dirty="0" smtClean="0"/>
              </a:p>
              <a:p>
                <a:r>
                  <a:rPr lang="en-US" dirty="0" smtClean="0"/>
                  <a:t>The higher the divergence, the better the clustering tendency of the dataset.</a:t>
                </a:r>
              </a:p>
              <a:p>
                <a:r>
                  <a:rPr lang="en-GB" dirty="0" smtClean="0"/>
                  <a:t>This method is sensitive to the choice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and for high dimension divergence does not provide meaningful result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0">
                <a:blip r:embed="rId2"/>
                <a:stretch>
                  <a:fillRect l="-444" t="-164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1055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4419600"/>
            <a:ext cx="45529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19600"/>
            <a:ext cx="40767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9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tendency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Pair-wise distance/similarity Distribution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also create the EJPMS from the proximity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for the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by binning the distances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bins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𝑎𝑏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𝑏𝑖𝑛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∈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𝑏𝑖𝑛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−1)/2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Likewise for each random sample,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 smtClean="0"/>
                  <a:t>,we can determine the EMPMF for the pair-wise distance denoting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/>
                  <a:t>, and use expected divergence.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Higher divergence indicates that the dataset have clustering tendency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Pair-wise distance is better than spatial histogram, because for the spatial histogram we need to find suitable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(bin-count). But, pair-wise distance measure is costly as we need to compute all the distances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202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6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22" y="1285875"/>
            <a:ext cx="50101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95" y="4343400"/>
            <a:ext cx="47339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7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Clustering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Evaluate the goodness of clustering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External: Uses criteria that is not inherent to the dataset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Internal: Uses criteria that is derived from data itself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Relative: Directly compare different clustering, using different parameter settings for the same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0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External Clustering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We assume that dataset has label information,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∈{1,2,….,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is a categorical label for the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endParaRPr lang="en-US" sz="1400" dirty="0" smtClean="0"/>
              </a:p>
              <a:p>
                <a:pPr lvl="1"/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thus data can be partitioned into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different group. We call it ground-truth partitioning</a:t>
                </a:r>
              </a:p>
              <a:p>
                <a:endParaRPr lang="en-GB" sz="1400" dirty="0" smtClean="0"/>
              </a:p>
              <a:p>
                <a:r>
                  <a:rPr lang="en-GB" dirty="0" smtClean="0"/>
                  <a:t>Also, say a clustering algorithm returns a partitioning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of the dataset</a:t>
                </a:r>
              </a:p>
              <a:p>
                <a:endParaRPr lang="en-GB" sz="1600" dirty="0" smtClean="0"/>
              </a:p>
              <a:p>
                <a:r>
                  <a:rPr lang="en-GB" dirty="0" smtClean="0"/>
                  <a:t>External measures try capture the extend to which points from the same partition appears in the same cluster</a:t>
                </a:r>
              </a:p>
              <a:p>
                <a:pPr lvl="1"/>
                <a:endParaRPr lang="en-GB" sz="1600" dirty="0" smtClean="0"/>
              </a:p>
              <a:p>
                <a:pPr lvl="1"/>
                <a:r>
                  <a:rPr lang="en-GB" dirty="0" smtClean="0"/>
                  <a:t>This can be effectively measured by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contingency table N,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number of points that are common to Cluster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and ground-truth partition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0">
                <a:blip r:embed="rId2"/>
                <a:stretch>
                  <a:fillRect l="-1259" t="-2365" r="-1407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1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Clustering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Contingency based measures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dirty="0" smtClean="0"/>
                  <a:t>Purity: To what extend clusters contains entities from only one partition,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𝑝𝑢𝑟𝑖𝑡𝑦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∈[1,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. Maximum value of purity is 1.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Maximum matching: Ensures that only one cluster match with a  given partition. </a:t>
                </a:r>
              </a:p>
              <a:p>
                <a:pPr lvl="2"/>
                <a:endParaRPr lang="en-US" sz="900" dirty="0" smtClean="0"/>
              </a:p>
              <a:p>
                <a:pPr lvl="2"/>
                <a:r>
                  <a:rPr lang="en-US" dirty="0" smtClean="0"/>
                  <a:t>Use maximum weighted matching which can be 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time.</a:t>
                </a:r>
              </a:p>
              <a:p>
                <a:pPr lvl="1"/>
                <a:endParaRPr lang="en-GB" sz="1300" dirty="0" smtClean="0"/>
              </a:p>
              <a:p>
                <a:pPr lvl="1"/>
                <a:r>
                  <a:rPr lang="en-GB" dirty="0" smtClean="0"/>
                  <a:t>F-measure: Measure precision, and recall of each cluster. Precision is the purity of a cluster, recall is the fraction of points from the majority partition is shared with this cluster. Compute harmonic mean of precision, and recall and average over the clusters.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0">
                <a:blip r:embed="rId2"/>
                <a:stretch>
                  <a:fillRect l="-1481" t="-2928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4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367</Words>
  <Application>Microsoft Macintosh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 Math</vt:lpstr>
      <vt:lpstr>Arial</vt:lpstr>
      <vt:lpstr>Office Theme</vt:lpstr>
      <vt:lpstr>Clustering Validation</vt:lpstr>
      <vt:lpstr>Introduction</vt:lpstr>
      <vt:lpstr>Clustering Tendency</vt:lpstr>
      <vt:lpstr>Example</vt:lpstr>
      <vt:lpstr>Clustering tendency</vt:lpstr>
      <vt:lpstr>Example</vt:lpstr>
      <vt:lpstr>Clustering evaluation</vt:lpstr>
      <vt:lpstr>External Clustering Evaluation</vt:lpstr>
      <vt:lpstr>Clustering Evaluation</vt:lpstr>
      <vt:lpstr>Pair-wise measures</vt:lpstr>
      <vt:lpstr>Internal measures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alhasan</dc:creator>
  <cp:lastModifiedBy>Blake Conrad</cp:lastModifiedBy>
  <cp:revision>57</cp:revision>
  <dcterms:created xsi:type="dcterms:W3CDTF">2012-11-29T21:10:26Z</dcterms:created>
  <dcterms:modified xsi:type="dcterms:W3CDTF">2017-02-16T02:20:15Z</dcterms:modified>
</cp:coreProperties>
</file>