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2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45E6-0557-4BB3-A7F8-6B88583E8F85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EC59-ABCF-4782-B815-47FA1DFF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/><Relationship Id="rId2" Type="http://schemas.openxmlformats.org/officeDocument/2006/relationships/hyperlink" Target="http://www.rulequest.com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19 (JW)</a:t>
            </a:r>
          </a:p>
        </p:txBody>
      </p:sp>
    </p:spTree>
    <p:extLst>
      <p:ext uri="{BB962C8B-B14F-4D97-AF65-F5344CB8AC3E}">
        <p14:creationId xmlns:p14="http://schemas.microsoft.com/office/powerpoint/2010/main" val="166470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class probability mass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each attribute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we need to check many split-points independently, resulting lot of computation. Instead we can incrementally compute PMF as below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For numerical attributes, for each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(sorted in ascending order), we choose split-point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and we need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Easy to see that,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𝑣𝑗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𝑣𝑗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Gain (numerical attribute)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781800" cy="459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36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Gain (Category attribute)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𝑣𝑖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𝑣𝑖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37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24082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5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leaf is pure</a:t>
            </a:r>
          </a:p>
          <a:p>
            <a:r>
              <a:rPr lang="en-US" dirty="0" smtClean="0"/>
              <a:t>When the purity is above some threshold</a:t>
            </a:r>
          </a:p>
          <a:p>
            <a:r>
              <a:rPr lang="en-US" dirty="0" smtClean="0"/>
              <a:t>Number of data points in a region is below some threshold</a:t>
            </a:r>
          </a:p>
          <a:p>
            <a:r>
              <a:rPr lang="en-US" dirty="0" smtClean="0"/>
              <a:t>Or a combination of the </a:t>
            </a:r>
            <a:r>
              <a:rPr lang="en-US" smtClean="0"/>
              <a:t>above criteria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Consider the dataset given below: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60407"/>
              </p:ext>
            </p:extLst>
          </p:nvPr>
        </p:nvGraphicFramePr>
        <p:xfrm>
          <a:off x="1981200" y="23622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5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=−0.971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Pressure (low | medium, high)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1+0))=0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)=0.811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∗0+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∗0.811=0.649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mtClean="0"/>
                  <a:t>Information gain = 0.971 – 0.649 = 0.322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29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simple classification method that works well in practice</a:t>
            </a:r>
          </a:p>
          <a:p>
            <a:endParaRPr lang="en-US" sz="900" dirty="0" smtClean="0"/>
          </a:p>
          <a:p>
            <a:r>
              <a:rPr lang="en-US" dirty="0" smtClean="0"/>
              <a:t>It is a partition-based method, can also be called a </a:t>
            </a:r>
            <a:r>
              <a:rPr lang="en-US" i="1" dirty="0" smtClean="0"/>
              <a:t>local</a:t>
            </a:r>
            <a:r>
              <a:rPr lang="en-US" dirty="0" smtClean="0"/>
              <a:t> method</a:t>
            </a:r>
          </a:p>
          <a:p>
            <a:endParaRPr lang="en-US" sz="900" dirty="0" smtClean="0"/>
          </a:p>
          <a:p>
            <a:r>
              <a:rPr lang="en-US" dirty="0" smtClean="0"/>
              <a:t>It partitions the feature-space by axis-parallel </a:t>
            </a:r>
            <a:r>
              <a:rPr lang="en-US" dirty="0" err="1" smtClean="0"/>
              <a:t>hyperplane</a:t>
            </a:r>
            <a:r>
              <a:rPr lang="en-US" dirty="0" smtClean="0"/>
              <a:t>, so that the resulting set of partitions are as </a:t>
            </a:r>
            <a:r>
              <a:rPr lang="en-US" i="1" dirty="0" smtClean="0"/>
              <a:t>pure</a:t>
            </a:r>
            <a:r>
              <a:rPr lang="en-US" dirty="0" smtClean="0"/>
              <a:t> as possible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The partition feature is chosen with a greedy algorithm by a greedy criteria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Purity of a region is defined as the fraction of points with the majority label</a:t>
            </a:r>
          </a:p>
          <a:p>
            <a:endParaRPr lang="en-US" sz="900" dirty="0" smtClean="0"/>
          </a:p>
          <a:p>
            <a:r>
              <a:rPr lang="en-US" dirty="0" smtClean="0"/>
              <a:t>Internal nodes represent the decision or split points</a:t>
            </a:r>
          </a:p>
          <a:p>
            <a:endParaRPr lang="en-US" sz="1000" dirty="0" smtClean="0"/>
          </a:p>
          <a:p>
            <a:r>
              <a:rPr lang="en-US" dirty="0" smtClean="0"/>
              <a:t>Leaf nodes represent regions of the data space labeled with the majority class</a:t>
            </a:r>
          </a:p>
          <a:p>
            <a:endParaRPr lang="en-US" sz="1000" dirty="0" smtClean="0"/>
          </a:p>
          <a:p>
            <a:r>
              <a:rPr lang="en-US" dirty="0" smtClean="0"/>
              <a:t>Over-fitting is controlled by pre-pruning or post-pruning of a tree branch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good classifier, because</a:t>
            </a:r>
          </a:p>
          <a:p>
            <a:pPr lvl="1"/>
            <a:r>
              <a:rPr lang="en-US" dirty="0" smtClean="0"/>
              <a:t>It is simple</a:t>
            </a:r>
          </a:p>
          <a:p>
            <a:pPr lvl="1"/>
            <a:r>
              <a:rPr lang="en-US" dirty="0" smtClean="0"/>
              <a:t>The predictor is transparent</a:t>
            </a:r>
          </a:p>
          <a:p>
            <a:pPr lvl="1"/>
            <a:r>
              <a:rPr lang="en-US" dirty="0" smtClean="0"/>
              <a:t>It is parameter-less</a:t>
            </a:r>
          </a:p>
          <a:p>
            <a:endParaRPr lang="en-US" sz="1200" dirty="0" smtClean="0"/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C5.0 software (</a:t>
            </a:r>
            <a:r>
              <a:rPr lang="en-US" dirty="0" smtClean="0">
                <a:hlinkClick r:id="rId2"/>
              </a:rPr>
              <a:t>http://www.rulequest.com/download.html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Weka’s</a:t>
            </a:r>
            <a:r>
              <a:rPr lang="en-US" dirty="0"/>
              <a:t> J48 algorithm (</a:t>
            </a:r>
            <a:r>
              <a:rPr lang="en-US" dirty="0">
                <a:hlinkClick r:id="rId3"/>
              </a:rPr>
              <a:t>http://www.cs.waikato.ac.nz/ml/weka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274638"/>
            <a:ext cx="29718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014787" cy="293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967" y="3165657"/>
            <a:ext cx="5667375" cy="326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342899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Axis Parallel partition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7852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Select a feature using a greedy criteria called information gain and use it to partition the data space into two disjoint regions. </a:t>
            </a:r>
          </a:p>
          <a:p>
            <a:endParaRPr lang="en-US" sz="2200" dirty="0" smtClean="0"/>
          </a:p>
          <a:p>
            <a:r>
              <a:rPr lang="en-US" dirty="0" smtClean="0"/>
              <a:t>Each of the regions is recursively split until the points within a induced partition are relatively pure</a:t>
            </a:r>
          </a:p>
          <a:p>
            <a:endParaRPr lang="en-US" sz="2200" dirty="0" smtClean="0"/>
          </a:p>
          <a:p>
            <a:r>
              <a:rPr lang="en-US" dirty="0" smtClean="0"/>
              <a:t>The hierarchy of split decision can be shown as a tree, called a decision tree, </a:t>
            </a:r>
          </a:p>
          <a:p>
            <a:pPr lvl="1"/>
            <a:endParaRPr lang="en-US" sz="1900" dirty="0" smtClean="0"/>
          </a:p>
          <a:p>
            <a:pPr lvl="1"/>
            <a:r>
              <a:rPr lang="en-US" dirty="0" smtClean="0"/>
              <a:t>internal node of the tree are partition criteria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External node of the tree is a region in the data space which is given a label based on majority vote</a:t>
            </a:r>
          </a:p>
          <a:p>
            <a:endParaRPr lang="en-US" sz="2300" dirty="0" smtClean="0"/>
          </a:p>
          <a:p>
            <a:r>
              <a:rPr lang="en-US" dirty="0" smtClean="0"/>
              <a:t>For classifying a new test point, we simply find which partition the point belongs to and label the point with the label of that partition.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7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705600" cy="435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Split-points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Numeric Attributes: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For numeric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split point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corresponding to the </a:t>
                </a:r>
                <a:r>
                  <a:rPr lang="en-US" dirty="0" err="1" smtClean="0"/>
                  <a:t>hyperplane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be all the mid-points between two successive distinct values, in this way, there can be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value to be considered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Categorical Attributes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distinct category values for an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we can choose a subset of these values in one split, and the rest in another split; but it is costly, as there are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 possible partitions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Another option is to choose one-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-rest, i.e., one partition is of strictly size one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2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Split-points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Given a split-point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we need an objective criteria for finding the best among all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An </a:t>
                </a:r>
                <a:r>
                  <a:rPr lang="en-US" i="1" dirty="0" smtClean="0"/>
                  <a:t>Entropy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based metric is used as an objective criteria 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Entropy is a measure of uncertainty. If most of the data point under an node belongs to one class, entropy is small, otherwise it is large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For 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, entropy can be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If all points have the same class, the entropy is zero, otherwise, it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r>
                  <a:rPr lang="en-US" dirty="0" smtClean="0"/>
                  <a:t>If a split-point 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into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, then resulting entropy of a split point is defined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sz="800" dirty="0" smtClean="0"/>
              </a:p>
              <a:p>
                <a:r>
                  <a:rPr lang="en-US" dirty="0" smtClean="0"/>
                  <a:t>Then information gain is defined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The higher the information gain, the better the split-point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815" t="-1724" r="-88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86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split-points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Another common measure for computing purity is called </a:t>
                </a:r>
                <a:r>
                  <a:rPr lang="en-US" dirty="0" err="1" smtClean="0"/>
                  <a:t>gini</a:t>
                </a:r>
                <a:r>
                  <a:rPr lang="en-US" dirty="0" smtClean="0"/>
                  <a:t>-index: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𝑔𝑖𝑛𝑖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, higher value of </a:t>
                </a:r>
                <a:r>
                  <a:rPr lang="en-US" dirty="0" err="1" smtClean="0"/>
                  <a:t>gini</a:t>
                </a:r>
                <a:r>
                  <a:rPr lang="en-US" dirty="0" smtClean="0"/>
                  <a:t> indicates more mixing, the lower means more uniformity</a:t>
                </a:r>
              </a:p>
              <a:p>
                <a:endParaRPr lang="en-US" sz="1200" dirty="0" smtClean="0"/>
              </a:p>
              <a:p>
                <a:r>
                  <a:rPr lang="en-US" dirty="0" smtClean="0"/>
                  <a:t>We can find weighted </a:t>
                </a:r>
                <a:r>
                  <a:rPr lang="en-US" dirty="0" err="1" smtClean="0"/>
                  <a:t>gini</a:t>
                </a:r>
                <a:r>
                  <a:rPr lang="en-US" dirty="0" smtClean="0"/>
                  <a:t>-index of a split-point as follows: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𝑔𝑖𝑛𝑖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Then, the gain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𝑔𝑖𝑛𝑖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sz="2300" dirty="0" smtClean="0"/>
              </a:p>
              <a:p>
                <a:r>
                  <a:rPr lang="en-US" dirty="0" smtClean="0"/>
                  <a:t>Other methods are also used, for example CART uses the following: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𝑐𝑎𝑟𝑡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73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443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Decision Tree Classification</vt:lpstr>
      <vt:lpstr>Introduction</vt:lpstr>
      <vt:lpstr>Introduction (cont.)</vt:lpstr>
      <vt:lpstr>Example</vt:lpstr>
      <vt:lpstr>Building decision tree</vt:lpstr>
      <vt:lpstr>Decision Tree</vt:lpstr>
      <vt:lpstr>Enumerating Split-points</vt:lpstr>
      <vt:lpstr>Evaluating Split-points</vt:lpstr>
      <vt:lpstr>Evaluating split-points (cont.)</vt:lpstr>
      <vt:lpstr>Estimating class probability mass function</vt:lpstr>
      <vt:lpstr>Evaluate Gain (numerical attribute)</vt:lpstr>
      <vt:lpstr>Evaluate Gain (Category attribute)</vt:lpstr>
      <vt:lpstr>Algorithm</vt:lpstr>
      <vt:lpstr>Stopping Criteria</vt:lpstr>
      <vt:lpstr>Example</vt:lpstr>
      <vt:lpstr>Example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Classification</dc:title>
  <dc:creator>alhasan</dc:creator>
  <cp:lastModifiedBy>Mohammad Hasan</cp:lastModifiedBy>
  <cp:revision>27</cp:revision>
  <dcterms:created xsi:type="dcterms:W3CDTF">2012-10-09T20:10:22Z</dcterms:created>
  <dcterms:modified xsi:type="dcterms:W3CDTF">2013-09-24T17:48:10Z</dcterms:modified>
</cp:coreProperties>
</file>