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62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1047-CA43-431D-93F4-9255E1CFCF92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1136-166E-4F53-BCD9-8C751535D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5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1047-CA43-431D-93F4-9255E1CFCF92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1136-166E-4F53-BCD9-8C751535D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4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1047-CA43-431D-93F4-9255E1CFCF92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1136-166E-4F53-BCD9-8C751535D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9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1047-CA43-431D-93F4-9255E1CFCF92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1136-166E-4F53-BCD9-8C751535D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36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1047-CA43-431D-93F4-9255E1CFCF92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1136-166E-4F53-BCD9-8C751535D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89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1047-CA43-431D-93F4-9255E1CFCF92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1136-166E-4F53-BCD9-8C751535D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3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1047-CA43-431D-93F4-9255E1CFCF92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1136-166E-4F53-BCD9-8C751535D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9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1047-CA43-431D-93F4-9255E1CFCF92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1136-166E-4F53-BCD9-8C751535D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35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1047-CA43-431D-93F4-9255E1CFCF92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1136-166E-4F53-BCD9-8C751535D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8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1047-CA43-431D-93F4-9255E1CFCF92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1136-166E-4F53-BCD9-8C751535D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0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1047-CA43-431D-93F4-9255E1CFCF92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1136-166E-4F53-BCD9-8C751535D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34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51047-CA43-431D-93F4-9255E1CFCF92}" type="datetimeFigureOut">
              <a:rPr lang="en-US" smtClean="0"/>
              <a:t>9/25/2013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41136-166E-4F53-BCD9-8C751535D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35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Probabilistic Classification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21 (ZW)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23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257800" cy="3886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For naïve Bayes, we are assuming that all the co-variances are 0</a:t>
            </a:r>
          </a:p>
          <a:p>
            <a:pPr marL="0" indent="0">
              <a:buNone/>
            </a:pPr>
            <a:endParaRPr lang="en-US" sz="800" dirty="0" smtClean="0"/>
          </a:p>
          <a:p>
            <a:r>
              <a:rPr lang="en-US" sz="2800" dirty="0" smtClean="0"/>
              <a:t>This has the following consequences:</a:t>
            </a:r>
          </a:p>
          <a:p>
            <a:endParaRPr lang="en-US" sz="105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1" y="1600200"/>
            <a:ext cx="2743200" cy="1415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651" y="3508011"/>
            <a:ext cx="474345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724400"/>
            <a:ext cx="3138488" cy="1629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5257800"/>
            <a:ext cx="485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724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(cont.)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 smtClean="0"/>
                  <a:t>Plugging into Bayes Classifier formula: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Independent assumption leads to </a:t>
                </a:r>
                <a:r>
                  <a:rPr lang="en-US" dirty="0" err="1" smtClean="0"/>
                  <a:t>univariate</a:t>
                </a:r>
                <a:r>
                  <a:rPr lang="en-US" dirty="0" smtClean="0"/>
                  <a:t> modeling</a:t>
                </a:r>
                <a:endParaRPr lang="en-US" sz="1600" dirty="0" smtClean="0"/>
              </a:p>
              <a:p>
                <a:pPr lvl="1"/>
                <a:endParaRPr lang="en-US" sz="1900" dirty="0" smtClean="0"/>
              </a:p>
              <a:p>
                <a:pPr lvl="1"/>
                <a:r>
                  <a:rPr lang="en-US" dirty="0" smtClean="0"/>
                  <a:t>We find mean and covariance of each attribute independently, for numerical attribute  </a:t>
                </a:r>
              </a:p>
              <a:p>
                <a:pPr lvl="1"/>
                <a:endParaRPr lang="en-US" sz="1900" dirty="0" smtClean="0"/>
              </a:p>
              <a:p>
                <a:pPr lvl="1"/>
                <a:r>
                  <a:rPr lang="en-US" dirty="0" smtClean="0"/>
                  <a:t>For categorical attribute, we find joint probability by simple multiplication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which is equal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=|</m:t>
                    </m:r>
                    <m:r>
                      <a:rPr lang="en-US" b="0" i="1" smtClean="0">
                        <a:latin typeface="Cambria Math"/>
                      </a:rPr>
                      <m:t>𝑑𝑜𝑚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593" t="-1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939" y="2133600"/>
            <a:ext cx="4411461" cy="2106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598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Classification assessment (Chapter 22)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Classification performance measure</a:t>
                </a:r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A classifier is a model or function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1" i="1" smtClean="0">
                        <a:latin typeface="Cambria Math"/>
                      </a:rPr>
                      <m:t>𝒙</m:t>
                    </m:r>
                    <m:r>
                      <a:rPr lang="en-US" b="0" i="1" smtClean="0">
                        <a:latin typeface="Cambria Math"/>
                      </a:rPr>
                      <m:t>)  </m:t>
                    </m:r>
                  </m:oMath>
                </a14:m>
                <a:r>
                  <a:rPr lang="en-US" dirty="0" smtClean="0"/>
                  <a:t>for an input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𝒙</m:t>
                    </m:r>
                  </m:oMath>
                </a14:m>
                <a:r>
                  <a:rPr lang="en-US" b="1" dirty="0" smtClean="0"/>
                  <a:t>. </a:t>
                </a:r>
                <a:r>
                  <a:rPr lang="en-US" dirty="0" smtClean="0"/>
                  <a:t>Here,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,⋯,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/>
                      </a:rPr>
                      <m:t> </m:t>
                    </m:r>
                  </m:oMath>
                </a14:m>
                <a:endParaRPr lang="en-US" b="1" dirty="0" smtClean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A function that defines the mismatch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 smtClean="0"/>
                  <a:t> is a performance measure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What are the different metrics for measuring the performance of a classifier</a:t>
                </a:r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Accuracy: fraction of the correct prediction over the training set</a:t>
                </a:r>
              </a:p>
              <a:p>
                <a:pPr lvl="2"/>
                <a:endParaRPr lang="en-US" dirty="0" smtClean="0"/>
              </a:p>
              <a:p>
                <a:pPr lvl="2"/>
                <a:r>
                  <a:rPr lang="en-US" dirty="0" smtClean="0"/>
                  <a:t>If the data is not balanced, this metric does not provide much information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4803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Contingency Table based measures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114800" cy="4525963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Let,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,⋯,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are the partition of the test dataset based on true labels</a:t>
                </a:r>
              </a:p>
              <a:p>
                <a:endParaRPr lang="en-US" sz="1300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 ,⋯,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 smtClean="0"/>
                  <a:t> are the partition of the test dataset based on predicted labels</a:t>
                </a:r>
              </a:p>
              <a:p>
                <a:endParaRPr lang="en-US" sz="1400" dirty="0" smtClean="0"/>
              </a:p>
              <a:p>
                <a:r>
                  <a:rPr lang="en-US" dirty="0" smtClean="0"/>
                  <a:t>The contingency table (also known as confusion matrix) is defined as follows:</a:t>
                </a:r>
              </a:p>
              <a:p>
                <a:pPr marL="0" indent="0">
                  <a:buNone/>
                </a:pPr>
                <a:r>
                  <a:rPr lang="en-US" b="0" dirty="0"/>
                  <a:t> </a:t>
                </a:r>
                <a:r>
                  <a:rPr lang="en-US" b="0" dirty="0" smtClean="0"/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∩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114800" cy="4525963"/>
              </a:xfrm>
              <a:blipFill rotWithShape="1">
                <a:blip r:embed="rId2"/>
                <a:stretch>
                  <a:fillRect l="-2074" t="-2426" r="-3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252405"/>
              </p:ext>
            </p:extLst>
          </p:nvPr>
        </p:nvGraphicFramePr>
        <p:xfrm>
          <a:off x="6135445" y="2540000"/>
          <a:ext cx="2971800" cy="241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5900"/>
                <a:gridCol w="1485900"/>
              </a:tblGrid>
              <a:tr h="120650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TP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FP</a:t>
                      </a:r>
                      <a:endParaRPr lang="en-US" sz="4000" dirty="0"/>
                    </a:p>
                  </a:txBody>
                  <a:tcPr/>
                </a:tc>
              </a:tr>
              <a:tr h="120650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FN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TN</a:t>
                      </a:r>
                      <a:endParaRPr lang="en-US" sz="4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 flipH="1">
            <a:off x="5562600" y="4928795"/>
            <a:ext cx="609600" cy="83820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477000" y="5347895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Actual Label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4780866" y="3296334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predicted </a:t>
            </a:r>
          </a:p>
          <a:p>
            <a:r>
              <a:rPr lang="en-US" dirty="0" smtClean="0"/>
              <a:t>Labels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15000" y="289560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+</a:t>
            </a:r>
            <a:endParaRPr lang="en-US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629400" y="205740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+</a:t>
            </a:r>
            <a:endParaRPr lang="en-US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153400" y="2057399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-</a:t>
            </a:r>
            <a:endParaRPr lang="en-US" sz="3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91200" y="403860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-</a:t>
            </a:r>
            <a:endParaRPr lang="en-US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886226" y="5943600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2-class contingency table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464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Measures using contingency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Precision</a:t>
            </a:r>
          </a:p>
          <a:p>
            <a:endParaRPr lang="en-US" dirty="0"/>
          </a:p>
          <a:p>
            <a:r>
              <a:rPr lang="en-US" dirty="0" smtClean="0"/>
              <a:t>Recall</a:t>
            </a:r>
          </a:p>
          <a:p>
            <a:endParaRPr lang="en-US" dirty="0"/>
          </a:p>
          <a:p>
            <a:r>
              <a:rPr lang="en-US" dirty="0" smtClean="0"/>
              <a:t>F-Measure</a:t>
            </a:r>
          </a:p>
          <a:p>
            <a:endParaRPr lang="en-US" dirty="0"/>
          </a:p>
          <a:p>
            <a:r>
              <a:rPr lang="en-US" smtClean="0"/>
              <a:t>ROC/AUC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699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 Classifier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dirty="0" smtClean="0"/>
                  <a:t>Let the training dataset,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 smtClean="0"/>
                  <a:t> consists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/>
                  <a:t>-dimensional space,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denotes the class of each point,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∈{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endParaRPr lang="en-US" dirty="0" smtClean="0"/>
              </a:p>
              <a:p>
                <a:endParaRPr lang="en-US" sz="1100" dirty="0" smtClean="0"/>
              </a:p>
              <a:p>
                <a:r>
                  <a:rPr lang="en-US" dirty="0" smtClean="0"/>
                  <a:t>Bayes classifier uses Bayes theorem to predict the class for a new test instance,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𝒙</m:t>
                    </m:r>
                  </m:oMath>
                </a14:m>
                <a:endParaRPr lang="en-US" b="1" dirty="0" smtClean="0"/>
              </a:p>
              <a:p>
                <a:endParaRPr lang="en-US" sz="1100" dirty="0" smtClean="0"/>
              </a:p>
              <a:p>
                <a:r>
                  <a:rPr lang="en-US" dirty="0" smtClean="0"/>
                  <a:t>It estimates the posterior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1" i="1" smtClean="0"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 smtClean="0"/>
                  <a:t>) for each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, and choose the class that has the largest probability. So, the predicted label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𝑖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{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𝑃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/>
                              </a:rPr>
                              <m:t>|</m:t>
                            </m:r>
                            <m:r>
                              <a:rPr lang="en-US" b="1" i="1" dirty="0" smtClean="0">
                                <a:latin typeface="Cambria Math"/>
                              </a:rPr>
                              <m:t>𝒙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dirty="0" smtClean="0"/>
              </a:p>
              <a:p>
                <a:endParaRPr lang="en-US" sz="1500" dirty="0" smtClean="0"/>
              </a:p>
              <a:p>
                <a:r>
                  <a:rPr lang="en-US" dirty="0" smtClean="0"/>
                  <a:t>To compute posterior probability, we use Bayes theorem: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𝒙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⋅</m:t>
                        </m:r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endParaRPr lang="en-US" sz="1300" b="0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1" i="1" smtClean="0">
                        <a:latin typeface="Cambria Math"/>
                      </a:rPr>
                      <m:t>𝒙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b="0" dirty="0" smtClean="0"/>
                  <a:t> is called the likelihood</a:t>
                </a:r>
              </a:p>
              <a:p>
                <a:pPr lvl="1"/>
                <a:endParaRPr lang="en-US" sz="1400" b="0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b="0" dirty="0" smtClean="0"/>
                  <a:t> is called the prior</a:t>
                </a:r>
              </a:p>
              <a:p>
                <a:endParaRPr lang="en-US" sz="1800" dirty="0" smtClean="0"/>
              </a:p>
              <a:p>
                <a:r>
                  <a:rPr lang="en-US" dirty="0" smtClean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1" i="1" smtClean="0">
                        <a:latin typeface="Cambria Math"/>
                      </a:rPr>
                      <m:t>𝒙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b="0" dirty="0" smtClean="0"/>
                  <a:t> is fixed,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/>
                                  </a:rPr>
                                  <m:t>i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{ 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dirty="0" smtClean="0">
                                <a:latin typeface="Cambria Math"/>
                              </a:rPr>
                              <m:t>⋅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𝑃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/>
                              </a:rPr>
                              <m:t>)}</m:t>
                            </m:r>
                          </m:e>
                        </m:func>
                      </m:e>
                    </m:func>
                  </m:oMath>
                </a14:m>
                <a:endParaRPr lang="en-US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887"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768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 Probability and Likelihood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40386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Prior probability</a:t>
                </a:r>
              </a:p>
              <a:p>
                <a:endParaRPr lang="en-US" sz="1800" dirty="0" smtClean="0"/>
              </a:p>
              <a:p>
                <a:pPr lvl="1"/>
                <a:r>
                  <a:rPr lang="en-US" dirty="0" smtClean="0"/>
                  <a:t>It is simply the fraction of the data point with class label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in the training data, </a:t>
                </a:r>
                <a:r>
                  <a:rPr lang="en-US" dirty="0" err="1" smtClean="0"/>
                  <a:t>i.e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|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|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𝐷</m:t>
                        </m:r>
                        <m:r>
                          <a:rPr lang="en-US" b="0" i="1" dirty="0" smtClean="0">
                            <a:latin typeface="Cambria Math"/>
                          </a:rPr>
                          <m:t>|</m:t>
                        </m:r>
                      </m:den>
                    </m:f>
                  </m:oMath>
                </a14:m>
                <a:endParaRPr lang="en-US" dirty="0" smtClean="0"/>
              </a:p>
              <a:p>
                <a:endParaRPr lang="en-US" sz="1500" dirty="0" smtClean="0"/>
              </a:p>
              <a:p>
                <a:r>
                  <a:rPr lang="en-US" dirty="0" smtClean="0"/>
                  <a:t>Likelihood</a:t>
                </a:r>
              </a:p>
              <a:p>
                <a:pPr lvl="1"/>
                <a:endParaRPr lang="en-US" sz="1600" b="0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1" i="1" smtClean="0">
                        <a:latin typeface="Cambria Math"/>
                      </a:rPr>
                      <m:t>𝒙</m:t>
                    </m:r>
                    <m:r>
                      <a:rPr lang="en-US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,⋯,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)|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, the joint probability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 smtClean="0"/>
                  <a:t> across all the dimensions</a:t>
                </a:r>
              </a:p>
              <a:p>
                <a:pPr lvl="1"/>
                <a:endParaRPr lang="en-US" sz="1600" dirty="0" smtClean="0"/>
              </a:p>
              <a:p>
                <a:pPr lvl="1"/>
                <a:r>
                  <a:rPr lang="en-US" dirty="0" smtClean="0"/>
                  <a:t>For numeric attribute, we can use a parametric approach to compute the above probability, by assuming that each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normally distributed around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𝝁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, with a  covariance matrix,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4038600"/>
              </a:xfrm>
              <a:blipFill rotWithShape="1">
                <a:blip r:embed="rId2"/>
                <a:stretch>
                  <a:fillRect l="-1037" t="-2719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410200"/>
            <a:ext cx="7443787" cy="745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382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Likelihood (cont.)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continuous distribution, so at a given point,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𝒙</m:t>
                    </m:r>
                    <m:r>
                      <a:rPr lang="en-US" b="0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/>
                          </a:rPr>
                          <m:t>𝒙</m:t>
                        </m:r>
                      </m:e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=0, </m:t>
                    </m:r>
                  </m:oMath>
                </a14:m>
                <a:r>
                  <a:rPr lang="en-US" dirty="0" smtClean="0"/>
                  <a:t>so we should consider a small interval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 smtClean="0"/>
                  <a:t> around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𝒙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)=2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1" i="1" smtClean="0">
                        <a:latin typeface="Cambria Math"/>
                      </a:rPr>
                      <m:t>𝒙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sz="1100" dirty="0" smtClean="0"/>
              </a:p>
              <a:p>
                <a:r>
                  <a:rPr lang="en-US" dirty="0" smtClean="0"/>
                  <a:t>Posterior probability is given by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sz="900" dirty="0" smtClean="0"/>
              </a:p>
              <a:p>
                <a:endParaRPr lang="en-US" sz="1600" dirty="0" smtClean="0"/>
              </a:p>
              <a:p>
                <a:r>
                  <a:rPr lang="en-US" dirty="0" smtClean="0"/>
                  <a:t>Since, the denominator is constant, we can predict the class label by</a:t>
                </a:r>
              </a:p>
              <a:p>
                <a:endParaRPr lang="en-US" sz="1400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𝑖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{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US" b="0" i="1" dirty="0" smtClean="0">
                                <a:latin typeface="Cambria Math"/>
                              </a:rPr>
                              <m:t>𝑃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/>
                              </a:rPr>
                              <m:t>)}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We need to compute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, which we can estimate as below: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971800"/>
            <a:ext cx="5105400" cy="730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199" y="5791200"/>
            <a:ext cx="1636113" cy="69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5886450"/>
            <a:ext cx="1524000" cy="599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181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76400"/>
            <a:ext cx="6019800" cy="4147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38400" y="62484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IRIS Data: sepal length </a:t>
            </a:r>
            <a:r>
              <a:rPr lang="en-US" dirty="0" err="1" smtClean="0"/>
              <a:t>vs</a:t>
            </a:r>
            <a:r>
              <a:rPr lang="en-US" dirty="0" smtClean="0"/>
              <a:t> sepal width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24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(cont.)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157412"/>
            <a:ext cx="2552700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905000"/>
            <a:ext cx="2733675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00200" y="36576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Let, x = (6.75, 4.25) be a test point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267200"/>
            <a:ext cx="839152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00200" y="5802868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So, x will be predicted as class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99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Categorical Attribute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In this case, we estimate the probability, by finding  how many times that specific vector-value appears in the training dataset, 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/>
                          </a:rPr>
                          <m:t>𝒗</m:t>
                        </m:r>
                      </m:e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𝒗</m:t>
                        </m:r>
                        <m:r>
                          <a:rPr lang="en-US" b="0" i="1" dirty="0" smtClean="0">
                            <a:latin typeface="Cambria Math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In many cases, a specific vector value can never appear in the training data, so we assume a small count for all vector-values, with that assumption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/>
                          </a:rPr>
                          <m:t>𝒗</m:t>
                        </m:r>
                      </m:e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𝒗</m:t>
                            </m:r>
                          </m:e>
                        </m:d>
                        <m:r>
                          <a:rPr lang="en-US" b="0" i="1" dirty="0" smtClean="0">
                            <a:latin typeface="Cambria Math"/>
                          </a:rPr>
                          <m:t>+1</m:t>
                        </m:r>
                      </m:num>
                      <m:den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+</m:t>
                        </m:r>
                        <m:nary>
                          <m:naryPr>
                            <m:chr m:val="∏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dirty="0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𝑘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=|</m:t>
                    </m:r>
                    <m:r>
                      <a:rPr lang="en-US" b="0" i="1" smtClean="0">
                        <a:latin typeface="Cambria Math"/>
                      </a:rPr>
                      <m:t>𝑑𝑜𝑚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887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Lack of enough example to reliably estimate the joint probability density or mass function</a:t>
                </a:r>
              </a:p>
              <a:p>
                <a:r>
                  <a:rPr lang="en-US" dirty="0" smtClean="0"/>
                  <a:t>Also, it becomes costly with the dimension, note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Σ</m:t>
                    </m:r>
                  </m:oMath>
                </a14:m>
                <a:r>
                  <a:rPr lang="en-US" dirty="0" smtClean="0"/>
                  <a:t>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entries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044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Classifier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41148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For this, we have a naïve assumption, i. e., all the attributes are independent, this leads to a simpler classifier</a:t>
                </a:r>
              </a:p>
              <a:p>
                <a:endParaRPr lang="en-US" sz="1600" dirty="0" smtClean="0"/>
              </a:p>
              <a:p>
                <a:r>
                  <a:rPr lang="en-US" dirty="0" smtClean="0"/>
                  <a:t>Naïve Bayes is surprisingly effective </a:t>
                </a:r>
                <a:r>
                  <a:rPr lang="en-US" smtClean="0"/>
                  <a:t>in practice</a:t>
                </a:r>
                <a:endParaRPr lang="en-US" dirty="0" smtClean="0"/>
              </a:p>
              <a:p>
                <a:endParaRPr lang="en-US" sz="1900" dirty="0" smtClean="0"/>
              </a:p>
              <a:p>
                <a:r>
                  <a:rPr lang="en-US" dirty="0" smtClean="0"/>
                  <a:t>Because of independence,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,⋯,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endParaRPr lang="en-US" sz="1800" dirty="0" smtClean="0"/>
              </a:p>
              <a:p>
                <a:r>
                  <a:rPr lang="en-US" dirty="0" smtClean="0"/>
                  <a:t>Assuming, each attribute,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smtClean="0"/>
                  <a:t> has a normal distribution in each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with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 and 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4114800"/>
              </a:xfrm>
              <a:blipFill rotWithShape="1">
                <a:blip r:embed="rId2"/>
                <a:stretch>
                  <a:fillRect l="-1185" t="-2963"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562600"/>
            <a:ext cx="660082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483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1118</Words>
  <Application>Microsoft Office PowerPoint</Application>
  <PresentationFormat>On-screen Show (4:3)</PresentationFormat>
  <Paragraphs>118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Probabilistic Classification</vt:lpstr>
      <vt:lpstr>Bayes Classifier</vt:lpstr>
      <vt:lpstr>Prior Probability and Likelihood</vt:lpstr>
      <vt:lpstr>Likelihood (cont.)</vt:lpstr>
      <vt:lpstr>Example</vt:lpstr>
      <vt:lpstr>Example (cont.)</vt:lpstr>
      <vt:lpstr>Categorical Attribute</vt:lpstr>
      <vt:lpstr>Challenges</vt:lpstr>
      <vt:lpstr>Naïve Bayes Classifier</vt:lpstr>
      <vt:lpstr>Naïve Bayes classifier</vt:lpstr>
      <vt:lpstr>Naïve Bayes (cont.)</vt:lpstr>
      <vt:lpstr>Classification assessment (Chapter 22)</vt:lpstr>
      <vt:lpstr>Contingency Table based measures</vt:lpstr>
      <vt:lpstr>Measures using contingency table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Probabilistic Classification</dc:title>
  <dc:creator>alhasan</dc:creator>
  <cp:lastModifiedBy>alhasan</cp:lastModifiedBy>
  <cp:revision>26</cp:revision>
  <dcterms:created xsi:type="dcterms:W3CDTF">2012-10-04T20:31:12Z</dcterms:created>
  <dcterms:modified xsi:type="dcterms:W3CDTF">2013-09-25T15:51:39Z</dcterms:modified>
</cp:coreProperties>
</file>