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63" r:id="rId4"/>
    <p:sldId id="308" r:id="rId5"/>
    <p:sldId id="309" r:id="rId6"/>
    <p:sldId id="265" r:id="rId7"/>
    <p:sldId id="292" r:id="rId8"/>
    <p:sldId id="296" r:id="rId9"/>
    <p:sldId id="299" r:id="rId10"/>
    <p:sldId id="286" r:id="rId11"/>
    <p:sldId id="269" r:id="rId12"/>
    <p:sldId id="298" r:id="rId13"/>
    <p:sldId id="288" r:id="rId14"/>
    <p:sldId id="289" r:id="rId15"/>
    <p:sldId id="293" r:id="rId16"/>
    <p:sldId id="294" r:id="rId17"/>
    <p:sldId id="295" r:id="rId18"/>
    <p:sldId id="300" r:id="rId19"/>
    <p:sldId id="301" r:id="rId20"/>
    <p:sldId id="302" r:id="rId21"/>
    <p:sldId id="303" r:id="rId22"/>
    <p:sldId id="304" r:id="rId23"/>
    <p:sldId id="290" r:id="rId24"/>
    <p:sldId id="291" r:id="rId25"/>
    <p:sldId id="297" r:id="rId26"/>
    <p:sldId id="273" r:id="rId27"/>
    <p:sldId id="264" r:id="rId28"/>
    <p:sldId id="277"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78"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ADA500-0D83-4472-8117-89698D861692}" type="datetimeFigureOut">
              <a:rPr lang="en-US" smtClean="0"/>
              <a:t>8/23/2016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50DD3-B5D8-4C49-8686-233E18939EE3}" type="slidenum">
              <a:rPr lang="en-US" smtClean="0"/>
              <a:t>‹#›</a:t>
            </a:fld>
            <a:endParaRPr lang="en-US"/>
          </a:p>
        </p:txBody>
      </p:sp>
    </p:spTree>
    <p:extLst>
      <p:ext uri="{BB962C8B-B14F-4D97-AF65-F5344CB8AC3E}">
        <p14:creationId xmlns:p14="http://schemas.microsoft.com/office/powerpoint/2010/main" val="162260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8/23/2016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8686DDC-0F8A-4B0B-AEF9-E2022025D4DD}"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686DDC-0F8A-4B0B-AEF9-E2022025D4DD}"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686DDC-0F8A-4B0B-AEF9-E2022025D4DD}" type="datetimeFigureOut">
              <a:rPr lang="en-US" smtClean="0"/>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686DDC-0F8A-4B0B-AEF9-E2022025D4DD}" type="datetimeFigureOut">
              <a:rPr lang="en-US" smtClean="0"/>
              <a:t>8/23/2016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86DDC-0F8A-4B0B-AEF9-E2022025D4DD}" type="datetimeFigureOut">
              <a:rPr lang="en-US" smtClean="0"/>
              <a:t>8/23/2016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8686DDC-0F8A-4B0B-AEF9-E2022025D4DD}"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E6EC6-BFEA-44CE-9216-D8ABB5D450C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8686DDC-0F8A-4B0B-AEF9-E2022025D4DD}" type="datetimeFigureOut">
              <a:rPr lang="en-US" smtClean="0"/>
              <a:t>8/23/2016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A7E6EC6-BFEA-44CE-9216-D8ABB5D450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8686DDC-0F8A-4B0B-AEF9-E2022025D4DD}" type="datetimeFigureOut">
              <a:rPr lang="en-US" smtClean="0"/>
              <a:t>8/23/2016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A7E6EC6-BFEA-44CE-9216-D8ABB5D45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zpreynol@imail.iu.edu" TargetMode="External"/><Relationship Id="rId2" Type="http://schemas.openxmlformats.org/officeDocument/2006/relationships/hyperlink" Target="mailto:rrybarcz@cs.iupui.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184648"/>
            <a:ext cx="8077200" cy="1673352"/>
          </a:xfrm>
        </p:spPr>
        <p:txBody>
          <a:bodyPr/>
          <a:lstStyle/>
          <a:p>
            <a:r>
              <a:rPr lang="en-US" dirty="0" smtClean="0"/>
              <a:t>Lecture – 8/23/2016</a:t>
            </a:r>
            <a:endParaRPr lang="en-US" dirty="0"/>
          </a:p>
        </p:txBody>
      </p:sp>
      <p:sp>
        <p:nvSpPr>
          <p:cNvPr id="3" name="Subtitle 2"/>
          <p:cNvSpPr>
            <a:spLocks noGrp="1"/>
          </p:cNvSpPr>
          <p:nvPr>
            <p:ph type="subTitle" idx="1"/>
          </p:nvPr>
        </p:nvSpPr>
        <p:spPr>
          <a:xfrm>
            <a:off x="20515" y="1084"/>
            <a:ext cx="9144000" cy="1499616"/>
          </a:xfrm>
        </p:spPr>
        <p:txBody>
          <a:bodyPr anchor="ctr">
            <a:normAutofit/>
          </a:bodyPr>
          <a:lstStyle/>
          <a:p>
            <a:pPr algn="ctr"/>
            <a:r>
              <a:rPr lang="en-US" sz="4000" b="1" dirty="0"/>
              <a:t>CSCI </a:t>
            </a:r>
            <a:r>
              <a:rPr lang="en-US" sz="4000" b="1" dirty="0" smtClean="0"/>
              <a:t>36300 – Software Design</a:t>
            </a:r>
            <a:endParaRPr lang="en-US" sz="4000" b="1" dirty="0"/>
          </a:p>
        </p:txBody>
      </p:sp>
      <p:pic>
        <p:nvPicPr>
          <p:cNvPr id="2055" name="Picture 7" descr="http://brand.iu.edu/img/signatures/iupui/iupui.acr.h.2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90755"/>
            <a:ext cx="5334000" cy="1971645"/>
          </a:xfrm>
          <a:prstGeom prst="rect">
            <a:avLst/>
          </a:prstGeom>
          <a:pattFill prst="pct5">
            <a:fgClr>
              <a:schemeClr val="tx1"/>
            </a:fgClr>
            <a:bgClr>
              <a:schemeClr val="tx1"/>
            </a:bgClr>
          </a:pattFill>
        </p:spPr>
      </p:pic>
    </p:spTree>
    <p:extLst>
      <p:ext uri="{BB962C8B-B14F-4D97-AF65-F5344CB8AC3E}">
        <p14:creationId xmlns:p14="http://schemas.microsoft.com/office/powerpoint/2010/main" val="2393813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will focus and explore object-oriented techniques that will help highlight how to build software architectures that decouple interdependencies between components</a:t>
            </a:r>
            <a:r>
              <a:rPr lang="en-US" dirty="0" smtClean="0"/>
              <a:t>.</a:t>
            </a:r>
          </a:p>
          <a:p>
            <a:pPr lvl="1"/>
            <a:r>
              <a:rPr lang="en-US" dirty="0" smtClean="0"/>
              <a:t>Work smarter! (not harder…)</a:t>
            </a:r>
            <a:endParaRPr lang="en-US" dirty="0"/>
          </a:p>
          <a:p>
            <a:endParaRPr lang="en-US" dirty="0"/>
          </a:p>
          <a:p>
            <a:r>
              <a:rPr lang="en-US" dirty="0" smtClean="0"/>
              <a:t>We will be using C++ in this course.</a:t>
            </a:r>
          </a:p>
          <a:p>
            <a:pPr lvl="1"/>
            <a:r>
              <a:rPr lang="en-US" dirty="0" smtClean="0"/>
              <a:t>Why?</a:t>
            </a:r>
          </a:p>
          <a:p>
            <a:pPr lvl="2"/>
            <a:r>
              <a:rPr lang="en-US" dirty="0" smtClean="0"/>
              <a:t>C++ provides us a more in-depth look at how/why/when software design patterns should be used.</a:t>
            </a:r>
          </a:p>
          <a:p>
            <a:pPr lvl="2"/>
            <a:r>
              <a:rPr lang="en-US" dirty="0" smtClean="0"/>
              <a:t>Java does a lot of this work for us under the “hood.”</a:t>
            </a:r>
            <a:endParaRPr lang="en-US" dirty="0"/>
          </a:p>
          <a:p>
            <a:endParaRPr lang="en-US" dirty="0"/>
          </a:p>
        </p:txBody>
      </p:sp>
    </p:spTree>
    <p:extLst>
      <p:ext uri="{BB962C8B-B14F-4D97-AF65-F5344CB8AC3E}">
        <p14:creationId xmlns:p14="http://schemas.microsoft.com/office/powerpoint/2010/main" val="394875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Overview</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The goal of this course is to study best </a:t>
            </a:r>
            <a:r>
              <a:rPr lang="en-US" dirty="0"/>
              <a:t>practices in </a:t>
            </a:r>
            <a:r>
              <a:rPr lang="en-US" b="1" dirty="0"/>
              <a:t>designing</a:t>
            </a:r>
            <a:r>
              <a:rPr lang="en-US" dirty="0"/>
              <a:t> and </a:t>
            </a:r>
            <a:r>
              <a:rPr lang="en-US" b="1" dirty="0"/>
              <a:t>implementing</a:t>
            </a:r>
            <a:r>
              <a:rPr lang="en-US" dirty="0"/>
              <a:t> object-oriented systems of </a:t>
            </a:r>
            <a:r>
              <a:rPr lang="en-US" b="1" u="sng" dirty="0"/>
              <a:t>high quality</a:t>
            </a:r>
            <a:r>
              <a:rPr lang="en-US" dirty="0" smtClean="0"/>
              <a:t>.</a:t>
            </a:r>
          </a:p>
          <a:p>
            <a:endParaRPr lang="en-US" dirty="0" smtClean="0"/>
          </a:p>
          <a:p>
            <a:r>
              <a:rPr lang="en-US" dirty="0" smtClean="0"/>
              <a:t>Established design patterns and practices </a:t>
            </a:r>
            <a:r>
              <a:rPr lang="en-US" dirty="0"/>
              <a:t>will be taught </a:t>
            </a:r>
            <a:r>
              <a:rPr lang="en-US" dirty="0" smtClean="0"/>
              <a:t>in an effort to demonstrate good examples for </a:t>
            </a:r>
            <a:r>
              <a:rPr lang="en-US" dirty="0"/>
              <a:t>software </a:t>
            </a:r>
            <a:r>
              <a:rPr lang="en-US" dirty="0" smtClean="0"/>
              <a:t>designs.</a:t>
            </a:r>
          </a:p>
          <a:p>
            <a:endParaRPr lang="en-US" dirty="0"/>
          </a:p>
          <a:p>
            <a:r>
              <a:rPr lang="en-US" dirty="0" smtClean="0"/>
              <a:t>Discussion of these design patterns will allow us to clearly </a:t>
            </a:r>
            <a:r>
              <a:rPr lang="en-US" dirty="0"/>
              <a:t>articulate design </a:t>
            </a:r>
            <a:r>
              <a:rPr lang="en-US" dirty="0" smtClean="0"/>
              <a:t>tradeoffs.</a:t>
            </a:r>
          </a:p>
          <a:p>
            <a:pPr lvl="1"/>
            <a:r>
              <a:rPr lang="en-US" dirty="0" smtClean="0"/>
              <a:t>How, What, Where, and Why</a:t>
            </a:r>
            <a:endParaRPr lang="en-US" dirty="0"/>
          </a:p>
          <a:p>
            <a:endParaRPr lang="en-US" dirty="0"/>
          </a:p>
        </p:txBody>
      </p:sp>
    </p:spTree>
    <p:extLst>
      <p:ext uri="{BB962C8B-B14F-4D97-AF65-F5344CB8AC3E}">
        <p14:creationId xmlns:p14="http://schemas.microsoft.com/office/powerpoint/2010/main" val="335880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attempt to address the following concrete areas in this course through the use of object-oriented techniques:</a:t>
            </a:r>
          </a:p>
          <a:p>
            <a:pPr lvl="1"/>
            <a:r>
              <a:rPr lang="en-US" dirty="0"/>
              <a:t>Decentralized </a:t>
            </a:r>
            <a:r>
              <a:rPr lang="en-US" dirty="0" smtClean="0"/>
              <a:t>software architecture</a:t>
            </a:r>
            <a:endParaRPr lang="en-US" dirty="0"/>
          </a:p>
          <a:p>
            <a:pPr lvl="1"/>
            <a:r>
              <a:rPr lang="en-US" dirty="0" smtClean="0"/>
              <a:t>Architectural </a:t>
            </a:r>
            <a:r>
              <a:rPr lang="en-US" dirty="0"/>
              <a:t>and </a:t>
            </a:r>
            <a:r>
              <a:rPr lang="en-US" dirty="0" smtClean="0"/>
              <a:t>design patterns</a:t>
            </a:r>
            <a:endParaRPr lang="en-US" dirty="0"/>
          </a:p>
          <a:p>
            <a:pPr lvl="1"/>
            <a:r>
              <a:rPr lang="en-US" dirty="0" smtClean="0"/>
              <a:t>Class </a:t>
            </a:r>
            <a:r>
              <a:rPr lang="en-US" dirty="0"/>
              <a:t>interface definition</a:t>
            </a:r>
          </a:p>
          <a:p>
            <a:pPr lvl="1"/>
            <a:r>
              <a:rPr lang="en-US" dirty="0" smtClean="0"/>
              <a:t>Component </a:t>
            </a:r>
            <a:r>
              <a:rPr lang="en-US" dirty="0"/>
              <a:t>reuse</a:t>
            </a:r>
          </a:p>
          <a:p>
            <a:pPr lvl="1"/>
            <a:r>
              <a:rPr lang="en-US" dirty="0" smtClean="0"/>
              <a:t>Module </a:t>
            </a:r>
            <a:r>
              <a:rPr lang="en-US" dirty="0"/>
              <a:t>decomposition</a:t>
            </a:r>
          </a:p>
          <a:p>
            <a:pPr lvl="1"/>
            <a:r>
              <a:rPr lang="en-US" dirty="0" smtClean="0"/>
              <a:t>Hierarchical </a:t>
            </a:r>
            <a:r>
              <a:rPr lang="en-US" dirty="0"/>
              <a:t>classification</a:t>
            </a:r>
          </a:p>
          <a:p>
            <a:pPr lvl="1"/>
            <a:r>
              <a:rPr lang="en-US" dirty="0" smtClean="0"/>
              <a:t>Extensible object-oriented application </a:t>
            </a:r>
            <a:r>
              <a:rPr lang="en-US" dirty="0"/>
              <a:t>frameworks</a:t>
            </a:r>
          </a:p>
        </p:txBody>
      </p:sp>
    </p:spTree>
    <p:extLst>
      <p:ext uri="{BB962C8B-B14F-4D97-AF65-F5344CB8AC3E}">
        <p14:creationId xmlns:p14="http://schemas.microsoft.com/office/powerpoint/2010/main" val="362573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2670048"/>
            <a:ext cx="8077200" cy="1673352"/>
          </a:xfrm>
        </p:spPr>
        <p:txBody>
          <a:bodyPr/>
          <a:lstStyle/>
          <a:p>
            <a:pPr algn="ctr"/>
            <a:r>
              <a:rPr lang="en-US" dirty="0" smtClean="0"/>
              <a:t>Introduction</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28789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p:txBody>
          <a:bodyPr>
            <a:normAutofit fontScale="92500" lnSpcReduction="20000"/>
          </a:bodyPr>
          <a:lstStyle/>
          <a:p>
            <a:r>
              <a:rPr lang="en-US" sz="3500" dirty="0"/>
              <a:t>Designing </a:t>
            </a:r>
            <a:r>
              <a:rPr lang="en-US" sz="3500" dirty="0" smtClean="0"/>
              <a:t>Object-Oriented (OO) software </a:t>
            </a:r>
            <a:r>
              <a:rPr lang="en-US" sz="3500" dirty="0"/>
              <a:t>is not </a:t>
            </a:r>
            <a:r>
              <a:rPr lang="en-US" sz="3500" dirty="0" smtClean="0"/>
              <a:t>easy!</a:t>
            </a:r>
          </a:p>
          <a:p>
            <a:endParaRPr lang="en-US" sz="3500" dirty="0"/>
          </a:p>
          <a:p>
            <a:r>
              <a:rPr lang="en-US" sz="3500" dirty="0" smtClean="0"/>
              <a:t>Designing </a:t>
            </a:r>
            <a:r>
              <a:rPr lang="en-US" sz="3500" i="1" dirty="0" smtClean="0"/>
              <a:t>reusable</a:t>
            </a:r>
            <a:r>
              <a:rPr lang="en-US" sz="3500" dirty="0" smtClean="0"/>
              <a:t> </a:t>
            </a:r>
            <a:r>
              <a:rPr lang="en-US" sz="3500" dirty="0"/>
              <a:t>OO software is </a:t>
            </a:r>
            <a:r>
              <a:rPr lang="en-US" sz="3500" b="1" u="sng" dirty="0"/>
              <a:t>really</a:t>
            </a:r>
            <a:r>
              <a:rPr lang="en-US" sz="3500" dirty="0"/>
              <a:t> </a:t>
            </a:r>
            <a:r>
              <a:rPr lang="en-US" sz="3500" dirty="0" smtClean="0"/>
              <a:t>hard!</a:t>
            </a:r>
          </a:p>
          <a:p>
            <a:endParaRPr lang="en-US" sz="3500" dirty="0"/>
          </a:p>
          <a:p>
            <a:r>
              <a:rPr lang="en-US" sz="3500" dirty="0" smtClean="0"/>
              <a:t>Why?</a:t>
            </a:r>
            <a:endParaRPr lang="en-US" sz="3500" dirty="0"/>
          </a:p>
          <a:p>
            <a:endParaRPr lang="en-US" dirty="0"/>
          </a:p>
        </p:txBody>
      </p:sp>
      <p:sp>
        <p:nvSpPr>
          <p:cNvPr id="4" name="Content Placeholder 3"/>
          <p:cNvSpPr>
            <a:spLocks noGrp="1"/>
          </p:cNvSpPr>
          <p:nvPr>
            <p:ph sz="half" idx="2"/>
          </p:nvPr>
        </p:nvSpPr>
        <p:spPr/>
        <p:txBody>
          <a:bodyPr>
            <a:normAutofit fontScale="92500" lnSpcReduction="20000"/>
          </a:bodyPr>
          <a:lstStyle/>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r>
              <a:rPr lang="en-US" sz="2100" i="1" dirty="0" smtClean="0"/>
              <a:t>“…software </a:t>
            </a:r>
            <a:r>
              <a:rPr lang="en-US" sz="2100" i="1" dirty="0"/>
              <a:t>is hard. It’s harder than anything else I’ve ever had to do</a:t>
            </a:r>
            <a:r>
              <a:rPr lang="en-US" sz="2100" i="1" dirty="0" smtClean="0"/>
              <a:t>.” </a:t>
            </a:r>
          </a:p>
          <a:p>
            <a:pPr marL="118872" indent="0">
              <a:buNone/>
            </a:pPr>
            <a:endParaRPr lang="en-US" sz="2100" i="1" dirty="0" smtClean="0"/>
          </a:p>
          <a:p>
            <a:pPr marL="118872" indent="0">
              <a:buNone/>
            </a:pPr>
            <a:r>
              <a:rPr lang="en-US" sz="2100" dirty="0" smtClean="0"/>
              <a:t>– Donald Knuth</a:t>
            </a:r>
            <a:endParaRPr lang="en-US" sz="21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819275"/>
            <a:ext cx="2895600" cy="3424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96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Paradigm</a:t>
            </a:r>
            <a:endParaRPr lang="en-US" dirty="0"/>
          </a:p>
        </p:txBody>
      </p:sp>
      <p:sp>
        <p:nvSpPr>
          <p:cNvPr id="3" name="Content Placeholder 2"/>
          <p:cNvSpPr>
            <a:spLocks noGrp="1"/>
          </p:cNvSpPr>
          <p:nvPr>
            <p:ph idx="1"/>
          </p:nvPr>
        </p:nvSpPr>
        <p:spPr/>
        <p:txBody>
          <a:bodyPr/>
          <a:lstStyle/>
          <a:p>
            <a:r>
              <a:rPr lang="en-US" dirty="0" smtClean="0"/>
              <a:t>Objects – Software Objects</a:t>
            </a:r>
          </a:p>
          <a:p>
            <a:r>
              <a:rPr lang="en-US" dirty="0" smtClean="0"/>
              <a:t>Perform task – collect data</a:t>
            </a:r>
          </a:p>
          <a:p>
            <a:r>
              <a:rPr lang="en-US" dirty="0" smtClean="0"/>
              <a:t>Objects “talk” to one another</a:t>
            </a:r>
          </a:p>
          <a:p>
            <a:pPr lvl="1"/>
            <a:r>
              <a:rPr lang="en-US" dirty="0" smtClean="0"/>
              <a:t>Components of an overall system.</a:t>
            </a:r>
          </a:p>
          <a:p>
            <a:r>
              <a:rPr lang="en-US" dirty="0" smtClean="0"/>
              <a:t>Typical program organization:</a:t>
            </a:r>
          </a:p>
          <a:p>
            <a:pPr lvl="1"/>
            <a:r>
              <a:rPr lang="en-US" dirty="0" smtClean="0"/>
              <a:t>Classes</a:t>
            </a:r>
          </a:p>
          <a:p>
            <a:pPr lvl="1"/>
            <a:r>
              <a:rPr lang="en-US" dirty="0" smtClean="0"/>
              <a:t>Inheritance</a:t>
            </a:r>
          </a:p>
          <a:p>
            <a:pPr lvl="1"/>
            <a:r>
              <a:rPr lang="en-US" dirty="0" smtClean="0"/>
              <a:t>Hierarchies</a:t>
            </a:r>
          </a:p>
          <a:p>
            <a:r>
              <a:rPr lang="en-US" dirty="0" smtClean="0"/>
              <a:t>Code Reuse</a:t>
            </a:r>
          </a:p>
          <a:p>
            <a:pPr lvl="1"/>
            <a:endParaRPr lang="en-US" dirty="0" smtClean="0"/>
          </a:p>
          <a:p>
            <a:pPr lvl="1"/>
            <a:endParaRPr lang="en-US" dirty="0" smtClean="0"/>
          </a:p>
        </p:txBody>
      </p:sp>
    </p:spTree>
    <p:extLst>
      <p:ext uri="{BB962C8B-B14F-4D97-AF65-F5344CB8AC3E}">
        <p14:creationId xmlns:p14="http://schemas.microsoft.com/office/powerpoint/2010/main" val="98523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Approach Features</a:t>
            </a:r>
            <a:endParaRPr lang="en-US" dirty="0"/>
          </a:p>
        </p:txBody>
      </p:sp>
      <p:sp>
        <p:nvSpPr>
          <p:cNvPr id="3" name="Content Placeholder 2"/>
          <p:cNvSpPr>
            <a:spLocks noGrp="1"/>
          </p:cNvSpPr>
          <p:nvPr>
            <p:ph idx="1"/>
          </p:nvPr>
        </p:nvSpPr>
        <p:spPr/>
        <p:txBody>
          <a:bodyPr/>
          <a:lstStyle/>
          <a:p>
            <a:r>
              <a:rPr lang="en-US" dirty="0" smtClean="0"/>
              <a:t>Natural way of thinking</a:t>
            </a:r>
          </a:p>
          <a:p>
            <a:r>
              <a:rPr lang="en-US" dirty="0" smtClean="0"/>
              <a:t>Reuse</a:t>
            </a:r>
          </a:p>
          <a:p>
            <a:r>
              <a:rPr lang="en-US" dirty="0" smtClean="0"/>
              <a:t>Real-world examples</a:t>
            </a:r>
          </a:p>
          <a:p>
            <a:r>
              <a:rPr lang="en-US" dirty="0" smtClean="0"/>
              <a:t>Information Hiding</a:t>
            </a:r>
          </a:p>
          <a:p>
            <a:r>
              <a:rPr lang="en-US" dirty="0" smtClean="0"/>
              <a:t>Stages or phases of development</a:t>
            </a:r>
          </a:p>
          <a:p>
            <a:r>
              <a:rPr lang="en-US" dirty="0" smtClean="0"/>
              <a:t>Check-pointing</a:t>
            </a:r>
            <a:endParaRPr lang="en-US" dirty="0"/>
          </a:p>
        </p:txBody>
      </p:sp>
    </p:spTree>
    <p:extLst>
      <p:ext uri="{BB962C8B-B14F-4D97-AF65-F5344CB8AC3E}">
        <p14:creationId xmlns:p14="http://schemas.microsoft.com/office/powerpoint/2010/main" val="1434977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Approach Benefits</a:t>
            </a:r>
            <a:endParaRPr lang="en-US" dirty="0"/>
          </a:p>
        </p:txBody>
      </p:sp>
      <p:sp>
        <p:nvSpPr>
          <p:cNvPr id="3" name="Content Placeholder 2"/>
          <p:cNvSpPr>
            <a:spLocks noGrp="1"/>
          </p:cNvSpPr>
          <p:nvPr>
            <p:ph idx="1"/>
          </p:nvPr>
        </p:nvSpPr>
        <p:spPr/>
        <p:txBody>
          <a:bodyPr/>
          <a:lstStyle/>
          <a:p>
            <a:r>
              <a:rPr lang="en-US" dirty="0" smtClean="0"/>
              <a:t>Faster Development</a:t>
            </a:r>
          </a:p>
          <a:p>
            <a:r>
              <a:rPr lang="en-US" dirty="0" smtClean="0"/>
              <a:t>Ease of Use</a:t>
            </a:r>
          </a:p>
          <a:p>
            <a:r>
              <a:rPr lang="en-US" dirty="0" smtClean="0"/>
              <a:t>Extendibility</a:t>
            </a:r>
          </a:p>
          <a:p>
            <a:r>
              <a:rPr lang="en-US" dirty="0" smtClean="0"/>
              <a:t>Reuse</a:t>
            </a:r>
          </a:p>
          <a:p>
            <a:r>
              <a:rPr lang="en-US" dirty="0" smtClean="0"/>
              <a:t>Rapid Prototyping</a:t>
            </a:r>
          </a:p>
          <a:p>
            <a:r>
              <a:rPr lang="en-US" dirty="0" smtClean="0"/>
              <a:t>Check </a:t>
            </a:r>
            <a:r>
              <a:rPr lang="en-US" dirty="0"/>
              <a:t>P</a:t>
            </a:r>
            <a:r>
              <a:rPr lang="en-US" dirty="0" smtClean="0"/>
              <a:t>ointing</a:t>
            </a:r>
          </a:p>
          <a:p>
            <a:r>
              <a:rPr lang="en-US" b="1" u="sng" dirty="0" smtClean="0"/>
              <a:t>Design Patterns</a:t>
            </a:r>
            <a:r>
              <a:rPr lang="en-US" dirty="0" smtClean="0"/>
              <a:t> – “Building Blocks”</a:t>
            </a:r>
          </a:p>
          <a:p>
            <a:endParaRPr lang="en-US" dirty="0"/>
          </a:p>
        </p:txBody>
      </p:sp>
    </p:spTree>
    <p:extLst>
      <p:ext uri="{BB962C8B-B14F-4D97-AF65-F5344CB8AC3E}">
        <p14:creationId xmlns:p14="http://schemas.microsoft.com/office/powerpoint/2010/main" val="170338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Object-Oriented Concepts</a:t>
            </a:r>
            <a:endParaRPr lang="en-US" dirty="0"/>
          </a:p>
        </p:txBody>
      </p:sp>
      <p:sp>
        <p:nvSpPr>
          <p:cNvPr id="3" name="Content Placeholder 2"/>
          <p:cNvSpPr>
            <a:spLocks noGrp="1"/>
          </p:cNvSpPr>
          <p:nvPr>
            <p:ph idx="1"/>
          </p:nvPr>
        </p:nvSpPr>
        <p:spPr/>
        <p:txBody>
          <a:bodyPr>
            <a:normAutofit lnSpcReduction="10000"/>
          </a:bodyPr>
          <a:lstStyle/>
          <a:p>
            <a:r>
              <a:rPr lang="en-US" dirty="0" smtClean="0"/>
              <a:t>Basic Object-Oriented Concepts</a:t>
            </a:r>
          </a:p>
          <a:p>
            <a:pPr lvl="1"/>
            <a:r>
              <a:rPr lang="en-US" dirty="0"/>
              <a:t>Object</a:t>
            </a:r>
          </a:p>
          <a:p>
            <a:pPr lvl="1"/>
            <a:r>
              <a:rPr lang="en-US" dirty="0"/>
              <a:t>Class</a:t>
            </a:r>
          </a:p>
          <a:p>
            <a:pPr lvl="1"/>
            <a:r>
              <a:rPr lang="en-US" dirty="0"/>
              <a:t>Attribute</a:t>
            </a:r>
          </a:p>
          <a:p>
            <a:pPr lvl="1"/>
            <a:r>
              <a:rPr lang="en-US" dirty="0"/>
              <a:t>Operation</a:t>
            </a:r>
          </a:p>
          <a:p>
            <a:pPr lvl="1"/>
            <a:r>
              <a:rPr lang="en-US" dirty="0"/>
              <a:t>Interface (Polymorphism)</a:t>
            </a:r>
          </a:p>
          <a:p>
            <a:pPr lvl="1"/>
            <a:r>
              <a:rPr lang="en-US" dirty="0"/>
              <a:t>Component</a:t>
            </a:r>
          </a:p>
          <a:p>
            <a:pPr lvl="1"/>
            <a:r>
              <a:rPr lang="en-US" dirty="0"/>
              <a:t>Package</a:t>
            </a:r>
          </a:p>
          <a:p>
            <a:pPr lvl="1"/>
            <a:r>
              <a:rPr lang="en-US" dirty="0" smtClean="0"/>
              <a:t>Relationships</a:t>
            </a:r>
            <a:endParaRPr lang="en-US" dirty="0"/>
          </a:p>
        </p:txBody>
      </p:sp>
    </p:spTree>
    <p:extLst>
      <p:ext uri="{BB962C8B-B14F-4D97-AF65-F5344CB8AC3E}">
        <p14:creationId xmlns:p14="http://schemas.microsoft.com/office/powerpoint/2010/main" val="79235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Programming</a:t>
            </a:r>
            <a:endParaRPr lang="en-US" dirty="0"/>
          </a:p>
        </p:txBody>
      </p:sp>
      <p:sp>
        <p:nvSpPr>
          <p:cNvPr id="3" name="Content Placeholder 2"/>
          <p:cNvSpPr>
            <a:spLocks noGrp="1"/>
          </p:cNvSpPr>
          <p:nvPr>
            <p:ph idx="1"/>
          </p:nvPr>
        </p:nvSpPr>
        <p:spPr/>
        <p:txBody>
          <a:bodyPr/>
          <a:lstStyle/>
          <a:p>
            <a:r>
              <a:rPr lang="en-US" dirty="0" smtClean="0"/>
              <a:t>Principles of </a:t>
            </a:r>
            <a:r>
              <a:rPr lang="en-US" dirty="0"/>
              <a:t>OOP</a:t>
            </a:r>
          </a:p>
          <a:p>
            <a:pPr lvl="1"/>
            <a:r>
              <a:rPr lang="en-US" dirty="0"/>
              <a:t>Find the nouns </a:t>
            </a:r>
            <a:r>
              <a:rPr lang="en-US" dirty="0" smtClean="0">
                <a:sym typeface="Wingdings" panose="05000000000000000000" pitchFamily="2" charset="2"/>
              </a:rPr>
              <a:t></a:t>
            </a:r>
            <a:r>
              <a:rPr lang="en-US" dirty="0" smtClean="0"/>
              <a:t> </a:t>
            </a:r>
            <a:r>
              <a:rPr lang="en-US" dirty="0"/>
              <a:t>objects/state</a:t>
            </a:r>
          </a:p>
          <a:p>
            <a:pPr lvl="1"/>
            <a:r>
              <a:rPr lang="en-US" dirty="0"/>
              <a:t>Find the verbs </a:t>
            </a:r>
            <a:r>
              <a:rPr lang="en-US" dirty="0" smtClean="0">
                <a:sym typeface="Wingdings" panose="05000000000000000000" pitchFamily="2" charset="2"/>
              </a:rPr>
              <a:t></a:t>
            </a:r>
            <a:r>
              <a:rPr lang="en-US" dirty="0" smtClean="0"/>
              <a:t> behaviors - </a:t>
            </a:r>
            <a:r>
              <a:rPr lang="en-US" dirty="0"/>
              <a:t>methods/functions</a:t>
            </a:r>
          </a:p>
          <a:p>
            <a:pPr lvl="1"/>
            <a:r>
              <a:rPr lang="en-US" dirty="0"/>
              <a:t>Encapsulation, </a:t>
            </a:r>
            <a:r>
              <a:rPr lang="en-US" dirty="0" smtClean="0"/>
              <a:t>Inheritance</a:t>
            </a:r>
            <a:endParaRPr lang="en-US" dirty="0"/>
          </a:p>
          <a:p>
            <a:pPr lvl="1"/>
            <a:r>
              <a:rPr lang="en-US" dirty="0" smtClean="0"/>
              <a:t>Programming + Documentation</a:t>
            </a:r>
          </a:p>
          <a:p>
            <a:pPr lvl="1"/>
            <a:endParaRPr lang="en-US" dirty="0"/>
          </a:p>
          <a:p>
            <a:r>
              <a:rPr lang="en-US" dirty="0" smtClean="0"/>
              <a:t>How do we design software systems to encompass these principles?</a:t>
            </a:r>
            <a:endParaRPr lang="en-US" dirty="0"/>
          </a:p>
          <a:p>
            <a:endParaRPr lang="en-US" dirty="0"/>
          </a:p>
        </p:txBody>
      </p:sp>
    </p:spTree>
    <p:extLst>
      <p:ext uri="{BB962C8B-B14F-4D97-AF65-F5344CB8AC3E}">
        <p14:creationId xmlns:p14="http://schemas.microsoft.com/office/powerpoint/2010/main" val="261991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Course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Lecture:</a:t>
            </a:r>
          </a:p>
          <a:p>
            <a:pPr lvl="1"/>
            <a:r>
              <a:rPr lang="en-US" dirty="0" smtClean="0"/>
              <a:t>Tuesday/Thursday 10:30 </a:t>
            </a:r>
            <a:r>
              <a:rPr lang="en-US" dirty="0"/>
              <a:t>A</a:t>
            </a:r>
            <a:r>
              <a:rPr lang="en-US" dirty="0" smtClean="0"/>
              <a:t>M – 11:45 </a:t>
            </a:r>
            <a:r>
              <a:rPr lang="en-US" dirty="0"/>
              <a:t>A</a:t>
            </a:r>
            <a:r>
              <a:rPr lang="en-US" dirty="0" smtClean="0"/>
              <a:t>M (LD004)</a:t>
            </a:r>
          </a:p>
          <a:p>
            <a:r>
              <a:rPr lang="en-US" dirty="0" smtClean="0"/>
              <a:t>Instructor: </a:t>
            </a:r>
          </a:p>
          <a:p>
            <a:pPr lvl="1"/>
            <a:r>
              <a:rPr lang="en-US" dirty="0" smtClean="0"/>
              <a:t>Ryan Rybarczyk </a:t>
            </a:r>
            <a:endParaRPr lang="en-US" dirty="0"/>
          </a:p>
          <a:p>
            <a:pPr lvl="2"/>
            <a:r>
              <a:rPr lang="en-US" dirty="0" smtClean="0">
                <a:hlinkClick r:id="rId2"/>
              </a:rPr>
              <a:t>rrybarcz@cs.iupui.edu</a:t>
            </a:r>
            <a:endParaRPr lang="en-US" dirty="0" smtClean="0"/>
          </a:p>
          <a:p>
            <a:r>
              <a:rPr lang="en-US" dirty="0" smtClean="0"/>
              <a:t>Office: </a:t>
            </a:r>
          </a:p>
          <a:p>
            <a:pPr lvl="1"/>
            <a:r>
              <a:rPr lang="en-US" dirty="0" smtClean="0"/>
              <a:t>SL 263</a:t>
            </a:r>
          </a:p>
          <a:p>
            <a:r>
              <a:rPr lang="en-US" dirty="0" smtClean="0"/>
              <a:t>Office Hours: </a:t>
            </a:r>
          </a:p>
          <a:p>
            <a:pPr lvl="1"/>
            <a:r>
              <a:rPr lang="en-US" dirty="0" smtClean="0"/>
              <a:t>Tuesday/Thursday 1:30 PM – 3:00 PM</a:t>
            </a:r>
          </a:p>
          <a:p>
            <a:pPr lvl="1"/>
            <a:r>
              <a:rPr lang="en-US" dirty="0" smtClean="0"/>
              <a:t>By Appointment</a:t>
            </a:r>
          </a:p>
          <a:p>
            <a:r>
              <a:rPr lang="en-US" dirty="0" smtClean="0"/>
              <a:t>TA:</a:t>
            </a:r>
          </a:p>
          <a:p>
            <a:pPr lvl="1"/>
            <a:r>
              <a:rPr lang="en-US" dirty="0" smtClean="0"/>
              <a:t>Zach Reynolds</a:t>
            </a:r>
          </a:p>
          <a:p>
            <a:pPr lvl="2"/>
            <a:r>
              <a:rPr lang="en-US" dirty="0" smtClean="0">
                <a:hlinkClick r:id="rId3"/>
              </a:rPr>
              <a:t>zpreynol@imail.iu.edu</a:t>
            </a:r>
            <a:endParaRPr lang="en-US" dirty="0" smtClean="0"/>
          </a:p>
        </p:txBody>
      </p:sp>
    </p:spTree>
    <p:extLst>
      <p:ext uri="{BB962C8B-B14F-4D97-AF65-F5344CB8AC3E}">
        <p14:creationId xmlns:p14="http://schemas.microsoft.com/office/powerpoint/2010/main" val="2635921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28938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oldattic.info/pic/6674723557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7800"/>
            <a:ext cx="917585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98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a:t>
            </a:r>
            <a:endParaRPr lang="en-US" dirty="0"/>
          </a:p>
        </p:txBody>
      </p:sp>
      <p:sp>
        <p:nvSpPr>
          <p:cNvPr id="5" name="Content Placeholder 4"/>
          <p:cNvSpPr>
            <a:spLocks noGrp="1"/>
          </p:cNvSpPr>
          <p:nvPr>
            <p:ph idx="1"/>
          </p:nvPr>
        </p:nvSpPr>
        <p:spPr/>
        <p:txBody>
          <a:bodyPr>
            <a:normAutofit/>
          </a:bodyPr>
          <a:lstStyle/>
          <a:p>
            <a:r>
              <a:rPr lang="en-US" sz="3600" dirty="0" smtClean="0"/>
              <a:t>Four Pillars of Object-Oriented Programming:</a:t>
            </a:r>
          </a:p>
          <a:p>
            <a:pPr lvl="1"/>
            <a:r>
              <a:rPr lang="en-US" sz="3200" dirty="0" smtClean="0"/>
              <a:t>Encapsulation</a:t>
            </a:r>
            <a:endParaRPr lang="en-US" sz="3200" dirty="0"/>
          </a:p>
          <a:p>
            <a:pPr lvl="1"/>
            <a:r>
              <a:rPr lang="en-US" sz="3200" dirty="0" smtClean="0"/>
              <a:t>Data Hiding</a:t>
            </a:r>
          </a:p>
          <a:p>
            <a:pPr lvl="1"/>
            <a:r>
              <a:rPr lang="en-US" sz="3200" dirty="0" smtClean="0"/>
              <a:t>Inheritance</a:t>
            </a:r>
            <a:endParaRPr lang="en-US" sz="3200" dirty="0"/>
          </a:p>
          <a:p>
            <a:pPr lvl="1"/>
            <a:r>
              <a:rPr lang="en-US" sz="3200" dirty="0" smtClean="0"/>
              <a:t>Polymorphism</a:t>
            </a:r>
            <a:endParaRPr lang="en-US" sz="3200" dirty="0"/>
          </a:p>
          <a:p>
            <a:pPr lvl="1"/>
            <a:endParaRPr lang="en-US" dirty="0"/>
          </a:p>
        </p:txBody>
      </p:sp>
    </p:spTree>
    <p:extLst>
      <p:ext uri="{BB962C8B-B14F-4D97-AF65-F5344CB8AC3E}">
        <p14:creationId xmlns:p14="http://schemas.microsoft.com/office/powerpoint/2010/main" val="1975350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i="1" dirty="0" smtClean="0"/>
              <a:t>Typically</a:t>
            </a:r>
            <a:r>
              <a:rPr lang="en-US" dirty="0" smtClean="0"/>
              <a:t>, experienced software designers make good design decisions.</a:t>
            </a:r>
          </a:p>
          <a:p>
            <a:endParaRPr lang="en-US" dirty="0"/>
          </a:p>
          <a:p>
            <a:r>
              <a:rPr lang="en-US" dirty="0" smtClean="0"/>
              <a:t>At the same time it typically takes a novice a </a:t>
            </a:r>
            <a:r>
              <a:rPr lang="en-US" i="1" dirty="0" smtClean="0"/>
              <a:t>long</a:t>
            </a:r>
            <a:r>
              <a:rPr lang="en-US" dirty="0" smtClean="0"/>
              <a:t> time to learn and acquire the skills to provide good OO designs.</a:t>
            </a:r>
          </a:p>
          <a:p>
            <a:endParaRPr lang="en-US" dirty="0"/>
          </a:p>
          <a:p>
            <a:r>
              <a:rPr lang="en-US" dirty="0" smtClean="0"/>
              <a:t>What is the secret?</a:t>
            </a:r>
          </a:p>
        </p:txBody>
      </p:sp>
    </p:spTree>
    <p:extLst>
      <p:ext uri="{BB962C8B-B14F-4D97-AF65-F5344CB8AC3E}">
        <p14:creationId xmlns:p14="http://schemas.microsoft.com/office/powerpoint/2010/main" val="482523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Experienced software designers </a:t>
            </a:r>
            <a:r>
              <a:rPr lang="en-US" b="1" u="sng" dirty="0" smtClean="0"/>
              <a:t>know</a:t>
            </a:r>
            <a:r>
              <a:rPr lang="en-US" dirty="0" smtClean="0"/>
              <a:t> that you don’t have to solve every problem from scratch!</a:t>
            </a:r>
          </a:p>
          <a:p>
            <a:endParaRPr lang="en-US" dirty="0"/>
          </a:p>
          <a:p>
            <a:r>
              <a:rPr lang="en-US" dirty="0" smtClean="0"/>
              <a:t>Reuse solutions that have worked in the past – build upon previously learned concepts.</a:t>
            </a:r>
          </a:p>
          <a:p>
            <a:endParaRPr lang="en-US" dirty="0"/>
          </a:p>
          <a:p>
            <a:r>
              <a:rPr lang="en-US" dirty="0" smtClean="0"/>
              <a:t>Avoid making the same mistakes twice.</a:t>
            </a:r>
          </a:p>
          <a:p>
            <a:endParaRPr lang="en-US" dirty="0"/>
          </a:p>
          <a:p>
            <a:r>
              <a:rPr lang="en-US" dirty="0" smtClean="0"/>
              <a:t>Where does that leave us…?</a:t>
            </a:r>
            <a:endParaRPr lang="en-US" dirty="0"/>
          </a:p>
        </p:txBody>
      </p:sp>
    </p:spTree>
    <p:extLst>
      <p:ext uri="{BB962C8B-B14F-4D97-AF65-F5344CB8AC3E}">
        <p14:creationId xmlns:p14="http://schemas.microsoft.com/office/powerpoint/2010/main" val="3542944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382000" cy="6817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40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895600"/>
            <a:ext cx="8077200" cy="1673352"/>
          </a:xfrm>
        </p:spPr>
        <p:txBody>
          <a:bodyPr/>
          <a:lstStyle/>
          <a:p>
            <a:pPr algn="ctr"/>
            <a:r>
              <a:rPr lang="en-US" dirty="0" smtClean="0"/>
              <a:t>Pattern Overview</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11220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lstStyle/>
          <a:p>
            <a:pPr marL="118872" indent="0">
              <a:buNone/>
            </a:pPr>
            <a:endParaRPr lang="en-US" i="1" dirty="0" smtClean="0"/>
          </a:p>
          <a:p>
            <a:pPr marL="118872" indent="0">
              <a:buNone/>
            </a:pPr>
            <a:endParaRPr lang="en-US" i="1" dirty="0"/>
          </a:p>
          <a:p>
            <a:pPr marL="118872" indent="0">
              <a:buNone/>
            </a:pPr>
            <a:endParaRPr lang="en-US" i="1" dirty="0" smtClean="0"/>
          </a:p>
          <a:p>
            <a:pPr marL="118872" indent="0">
              <a:buNone/>
            </a:pPr>
            <a:r>
              <a:rPr lang="en-US" i="1" dirty="0" smtClean="0"/>
              <a:t>Pattern </a:t>
            </a:r>
            <a:r>
              <a:rPr lang="en-US" i="1" dirty="0"/>
              <a:t>- the regular and repeated way in which something happens or is </a:t>
            </a:r>
            <a:r>
              <a:rPr lang="en-US" i="1" dirty="0" smtClean="0"/>
              <a:t>done.</a:t>
            </a:r>
          </a:p>
          <a:p>
            <a:pPr marL="118872" indent="0" algn="r">
              <a:buNone/>
            </a:pPr>
            <a:r>
              <a:rPr lang="en-US" i="1" dirty="0" smtClean="0"/>
              <a:t>-Webster Dictionary</a:t>
            </a:r>
            <a:endParaRPr lang="en-US" i="1" dirty="0"/>
          </a:p>
        </p:txBody>
      </p:sp>
    </p:spTree>
    <p:extLst>
      <p:ext uri="{BB962C8B-B14F-4D97-AF65-F5344CB8AC3E}">
        <p14:creationId xmlns:p14="http://schemas.microsoft.com/office/powerpoint/2010/main" val="819889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does a pattern do?</a:t>
            </a:r>
          </a:p>
          <a:p>
            <a:pPr lvl="1"/>
            <a:r>
              <a:rPr lang="en-US" dirty="0" smtClean="0"/>
              <a:t>Documents a </a:t>
            </a:r>
            <a:r>
              <a:rPr lang="en-US" b="1" i="1" dirty="0" smtClean="0"/>
              <a:t>recurring</a:t>
            </a:r>
            <a:r>
              <a:rPr lang="en-US" dirty="0" smtClean="0"/>
              <a:t> problem/solution paring within a given context.</a:t>
            </a:r>
          </a:p>
          <a:p>
            <a:pPr lvl="1"/>
            <a:endParaRPr lang="en-US" dirty="0"/>
          </a:p>
          <a:p>
            <a:r>
              <a:rPr lang="en-US" dirty="0" smtClean="0"/>
              <a:t>Problem/Solution binding – how they are related.</a:t>
            </a:r>
          </a:p>
          <a:p>
            <a:endParaRPr lang="en-US" dirty="0"/>
          </a:p>
          <a:p>
            <a:r>
              <a:rPr lang="en-US" dirty="0" smtClean="0"/>
              <a:t>Recurrence is the key!</a:t>
            </a:r>
          </a:p>
          <a:p>
            <a:pPr lvl="1"/>
            <a:r>
              <a:rPr lang="en-US" dirty="0" smtClean="0"/>
              <a:t>Note the use of the word </a:t>
            </a:r>
            <a:r>
              <a:rPr lang="en-US" i="1" dirty="0" smtClean="0"/>
              <a:t>context</a:t>
            </a:r>
            <a:r>
              <a:rPr lang="en-US" dirty="0" smtClean="0"/>
              <a:t>.</a:t>
            </a:r>
          </a:p>
          <a:p>
            <a:endParaRPr lang="en-US" dirty="0"/>
          </a:p>
          <a:p>
            <a:r>
              <a:rPr lang="en-US" dirty="0" smtClean="0"/>
              <a:t>Patterns vs. Experience</a:t>
            </a:r>
          </a:p>
          <a:p>
            <a:pPr lvl="1"/>
            <a:r>
              <a:rPr lang="en-US" dirty="0" smtClean="0"/>
              <a:t>Documented &amp; Shared</a:t>
            </a:r>
          </a:p>
        </p:txBody>
      </p:sp>
    </p:spTree>
    <p:extLst>
      <p:ext uri="{BB962C8B-B14F-4D97-AF65-F5344CB8AC3E}">
        <p14:creationId xmlns:p14="http://schemas.microsoft.com/office/powerpoint/2010/main" val="315340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4" name="Content Placeholder 3"/>
          <p:cNvSpPr>
            <a:spLocks noGrp="1"/>
          </p:cNvSpPr>
          <p:nvPr>
            <p:ph sz="half" idx="1"/>
          </p:nvPr>
        </p:nvSpPr>
        <p:spPr/>
        <p:txBody>
          <a:bodyPr>
            <a:normAutofit fontScale="92500" lnSpcReduction="20000"/>
          </a:bodyPr>
          <a:lstStyle/>
          <a:p>
            <a:r>
              <a:rPr lang="en-US" dirty="0" smtClean="0"/>
              <a:t>Architectural Patterns</a:t>
            </a:r>
          </a:p>
          <a:p>
            <a:pPr lvl="1"/>
            <a:r>
              <a:rPr lang="en-US" dirty="0" smtClean="0"/>
              <a:t>Engineering Domain</a:t>
            </a:r>
          </a:p>
          <a:p>
            <a:pPr lvl="2"/>
            <a:r>
              <a:rPr lang="en-US" dirty="0" smtClean="0"/>
              <a:t>Blueprints</a:t>
            </a:r>
          </a:p>
          <a:p>
            <a:pPr lvl="1"/>
            <a:endParaRPr lang="en-US" dirty="0"/>
          </a:p>
          <a:p>
            <a:r>
              <a:rPr lang="en-US" dirty="0" smtClean="0"/>
              <a:t>Pattern Language</a:t>
            </a:r>
          </a:p>
          <a:p>
            <a:pPr lvl="1"/>
            <a:r>
              <a:rPr lang="en-US" dirty="0" smtClean="0"/>
              <a:t>Different levels of scale.</a:t>
            </a:r>
          </a:p>
          <a:p>
            <a:pPr lvl="1"/>
            <a:r>
              <a:rPr lang="en-US" dirty="0" smtClean="0"/>
              <a:t>City/Neighborhood – how they are connected and interact.</a:t>
            </a:r>
          </a:p>
          <a:p>
            <a:endParaRPr lang="en-US" dirty="0"/>
          </a:p>
          <a:p>
            <a:r>
              <a:rPr lang="en-US" dirty="0" smtClean="0"/>
              <a:t>Solutions drawn from experience that were then </a:t>
            </a:r>
            <a:r>
              <a:rPr lang="en-US" u="sng" dirty="0" smtClean="0"/>
              <a:t>documented</a:t>
            </a:r>
            <a:r>
              <a:rPr lang="en-US" dirty="0" smtClean="0"/>
              <a:t>.</a:t>
            </a:r>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70956"/>
            <a:ext cx="40386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90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4" name="Text Placeholder 3"/>
          <p:cNvSpPr>
            <a:spLocks noGrp="1"/>
          </p:cNvSpPr>
          <p:nvPr>
            <p:ph type="body" idx="1"/>
          </p:nvPr>
        </p:nvSpPr>
        <p:spPr/>
        <p:txBody>
          <a:bodyPr/>
          <a:lstStyle/>
          <a:p>
            <a:r>
              <a:rPr lang="en-US" dirty="0" smtClean="0"/>
              <a:t>Canvas</a:t>
            </a:r>
            <a:endParaRPr lang="en-US" dirty="0"/>
          </a:p>
        </p:txBody>
      </p:sp>
    </p:spTree>
    <p:extLst>
      <p:ext uri="{BB962C8B-B14F-4D97-AF65-F5344CB8AC3E}">
        <p14:creationId xmlns:p14="http://schemas.microsoft.com/office/powerpoint/2010/main" val="2414253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2895600"/>
            <a:ext cx="8077200" cy="1673352"/>
          </a:xfrm>
        </p:spPr>
        <p:txBody>
          <a:bodyPr/>
          <a:lstStyle/>
          <a:p>
            <a:pPr algn="ctr"/>
            <a:r>
              <a:rPr lang="en-US" dirty="0" smtClean="0"/>
              <a:t>Quiz #1</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04973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124200"/>
            <a:ext cx="8077200" cy="1673352"/>
          </a:xfrm>
        </p:spPr>
        <p:txBody>
          <a:bodyPr/>
          <a:lstStyle/>
          <a:p>
            <a:pPr algn="ctr"/>
            <a:r>
              <a:rPr lang="en-US" dirty="0" smtClean="0"/>
              <a:t>Course Overview</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01136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4" name="Content Placeholder 3"/>
          <p:cNvSpPr>
            <a:spLocks noGrp="1"/>
          </p:cNvSpPr>
          <p:nvPr>
            <p:ph sz="half" idx="1"/>
          </p:nvPr>
        </p:nvSpPr>
        <p:spPr/>
        <p:txBody>
          <a:bodyPr>
            <a:normAutofit fontScale="77500" lnSpcReduction="20000"/>
          </a:bodyPr>
          <a:lstStyle/>
          <a:p>
            <a:r>
              <a:rPr lang="en-US" dirty="0" smtClean="0"/>
              <a:t>Gang </a:t>
            </a:r>
            <a:r>
              <a:rPr lang="en-US" dirty="0"/>
              <a:t>of Four (</a:t>
            </a:r>
            <a:r>
              <a:rPr lang="en-US" dirty="0" err="1"/>
              <a:t>GoF</a:t>
            </a:r>
            <a:r>
              <a:rPr lang="en-US" dirty="0" smtClean="0"/>
              <a:t>) Book</a:t>
            </a:r>
            <a:endParaRPr lang="en-US" dirty="0"/>
          </a:p>
          <a:p>
            <a:pPr lvl="1"/>
            <a:r>
              <a:rPr lang="en-US" dirty="0"/>
              <a:t>Erich Gamma</a:t>
            </a:r>
          </a:p>
          <a:p>
            <a:pPr lvl="1"/>
            <a:r>
              <a:rPr lang="en-US" dirty="0"/>
              <a:t>Richard Helm</a:t>
            </a:r>
          </a:p>
          <a:p>
            <a:pPr lvl="1"/>
            <a:r>
              <a:rPr lang="en-US" dirty="0"/>
              <a:t>Ralph Johnson</a:t>
            </a:r>
          </a:p>
          <a:p>
            <a:pPr lvl="1"/>
            <a:r>
              <a:rPr lang="en-US" dirty="0"/>
              <a:t>John </a:t>
            </a:r>
            <a:r>
              <a:rPr lang="en-US" dirty="0" err="1"/>
              <a:t>Vlissides</a:t>
            </a:r>
            <a:endParaRPr lang="en-US" dirty="0"/>
          </a:p>
          <a:p>
            <a:endParaRPr lang="en-US" dirty="0" smtClean="0"/>
          </a:p>
          <a:p>
            <a:r>
              <a:rPr lang="en-US" dirty="0"/>
              <a:t>23 Classic Software Design Patterns</a:t>
            </a:r>
          </a:p>
          <a:p>
            <a:endParaRPr lang="en-US" dirty="0"/>
          </a:p>
          <a:p>
            <a:r>
              <a:rPr lang="en-US" dirty="0" smtClean="0"/>
              <a:t>A </a:t>
            </a:r>
            <a:r>
              <a:rPr lang="en-US" i="1" dirty="0" smtClean="0"/>
              <a:t>general</a:t>
            </a:r>
            <a:r>
              <a:rPr lang="en-US" dirty="0" smtClean="0"/>
              <a:t> </a:t>
            </a:r>
            <a:r>
              <a:rPr lang="en-US" i="1" dirty="0" smtClean="0"/>
              <a:t>knowledge </a:t>
            </a:r>
            <a:r>
              <a:rPr lang="en-US" dirty="0" smtClean="0"/>
              <a:t>of good software design practices.</a:t>
            </a:r>
          </a:p>
          <a:p>
            <a:pPr lvl="1"/>
            <a:r>
              <a:rPr lang="en-US" dirty="0" smtClean="0"/>
              <a:t>Not a complete reference but a </a:t>
            </a:r>
            <a:r>
              <a:rPr lang="en-US" b="1" u="sng" dirty="0" smtClean="0"/>
              <a:t>great</a:t>
            </a:r>
            <a:r>
              <a:rPr lang="en-US" dirty="0" smtClean="0"/>
              <a:t> foundation!</a:t>
            </a:r>
          </a:p>
          <a:p>
            <a:pPr lvl="1"/>
            <a:r>
              <a:rPr lang="en-US" dirty="0" smtClean="0"/>
              <a:t>We will use this textbook in a non-traditional fashion.</a:t>
            </a:r>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12036" y="1773238"/>
            <a:ext cx="3710927" cy="4624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744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Overview</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We may have additional readings (papers, articles, etc.) throughout the semester – I will provide access to these resources.</a:t>
            </a:r>
          </a:p>
          <a:p>
            <a:pPr lvl="1"/>
            <a:r>
              <a:rPr lang="en-US" dirty="0" smtClean="0"/>
              <a:t>Periodic discussions will take place on Canvas – I will also post answers to questions asked by students there. Please make sure to check there before contact me or the TA as the question may have already been asked and answered.</a:t>
            </a:r>
          </a:p>
          <a:p>
            <a:endParaRPr lang="en-US" dirty="0"/>
          </a:p>
          <a:p>
            <a:r>
              <a:rPr lang="en-US" dirty="0" smtClean="0"/>
              <a:t>Assignments </a:t>
            </a:r>
            <a:r>
              <a:rPr lang="en-US" b="1" u="sng" dirty="0" smtClean="0"/>
              <a:t>must</a:t>
            </a:r>
            <a:r>
              <a:rPr lang="en-US" dirty="0" smtClean="0"/>
              <a:t> be submitted on time – no late work will be accepted.</a:t>
            </a:r>
          </a:p>
          <a:p>
            <a:pPr lvl="1"/>
            <a:r>
              <a:rPr lang="en-US" dirty="0" smtClean="0"/>
              <a:t>Do not wait until the last minute to start your assignment.</a:t>
            </a:r>
          </a:p>
          <a:p>
            <a:endParaRPr lang="en-US" dirty="0"/>
          </a:p>
          <a:p>
            <a:r>
              <a:rPr lang="en-US" b="1" u="sng" dirty="0" smtClean="0"/>
              <a:t>All </a:t>
            </a:r>
            <a:r>
              <a:rPr lang="en-US" b="1" u="sng" dirty="0"/>
              <a:t>work</a:t>
            </a:r>
            <a:r>
              <a:rPr lang="en-US" dirty="0"/>
              <a:t> submitted must be your own</a:t>
            </a:r>
            <a:r>
              <a:rPr lang="en-US" dirty="0" smtClean="0"/>
              <a:t>!</a:t>
            </a:r>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63799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lstStyle/>
          <a:p>
            <a:r>
              <a:rPr lang="en-US" dirty="0" smtClean="0"/>
              <a:t>Participation is a vital part of this course.</a:t>
            </a:r>
          </a:p>
          <a:p>
            <a:pPr lvl="1"/>
            <a:r>
              <a:rPr lang="en-US" dirty="0" smtClean="0"/>
              <a:t>10% of your final grade.</a:t>
            </a:r>
          </a:p>
          <a:p>
            <a:pPr lvl="1"/>
            <a:endParaRPr lang="en-US" dirty="0"/>
          </a:p>
          <a:p>
            <a:r>
              <a:rPr lang="en-US" dirty="0" smtClean="0"/>
              <a:t>This </a:t>
            </a:r>
            <a:r>
              <a:rPr lang="en-US" b="1" u="sng" dirty="0" smtClean="0"/>
              <a:t>does not</a:t>
            </a:r>
            <a:r>
              <a:rPr lang="en-US" dirty="0" smtClean="0"/>
              <a:t> mean you can just show up and receive an automatic free 10%.</a:t>
            </a:r>
          </a:p>
          <a:p>
            <a:pPr lvl="1"/>
            <a:r>
              <a:rPr lang="en-US" dirty="0" smtClean="0"/>
              <a:t>I expect active participation in class.</a:t>
            </a:r>
          </a:p>
          <a:p>
            <a:pPr lvl="1"/>
            <a:r>
              <a:rPr lang="en-US" dirty="0" smtClean="0"/>
              <a:t>I may periodically call on students – please be prepared and attentive during lecture.</a:t>
            </a:r>
            <a:endParaRPr lang="en-US" dirty="0"/>
          </a:p>
        </p:txBody>
      </p:sp>
    </p:spTree>
    <p:extLst>
      <p:ext uri="{BB962C8B-B14F-4D97-AF65-F5344CB8AC3E}">
        <p14:creationId xmlns:p14="http://schemas.microsoft.com/office/powerpoint/2010/main" val="140996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Assignments:</a:t>
            </a:r>
          </a:p>
          <a:p>
            <a:pPr lvl="1"/>
            <a:r>
              <a:rPr lang="en-US" dirty="0" smtClean="0"/>
              <a:t>5 Total Assignments</a:t>
            </a:r>
          </a:p>
          <a:p>
            <a:pPr lvl="2"/>
            <a:r>
              <a:rPr lang="en-US" dirty="0" smtClean="0"/>
              <a:t>Each will build upon the last – it is </a:t>
            </a:r>
            <a:r>
              <a:rPr lang="en-US" b="1" u="sng" dirty="0" smtClean="0"/>
              <a:t>imperative</a:t>
            </a:r>
            <a:r>
              <a:rPr lang="en-US" dirty="0" smtClean="0"/>
              <a:t> that you make any necessary corrections moving forward.</a:t>
            </a:r>
          </a:p>
          <a:p>
            <a:pPr lvl="2"/>
            <a:endParaRPr lang="en-US" dirty="0"/>
          </a:p>
          <a:p>
            <a:pPr lvl="1"/>
            <a:r>
              <a:rPr lang="en-US" dirty="0" smtClean="0"/>
              <a:t>Grading Rubric:</a:t>
            </a:r>
          </a:p>
          <a:p>
            <a:pPr lvl="2"/>
            <a:r>
              <a:rPr lang="en-US" dirty="0"/>
              <a:t>40% execution correctness</a:t>
            </a:r>
          </a:p>
          <a:p>
            <a:pPr lvl="2"/>
            <a:r>
              <a:rPr lang="en-US" dirty="0" smtClean="0"/>
              <a:t>30</a:t>
            </a:r>
            <a:r>
              <a:rPr lang="en-US" dirty="0"/>
              <a:t>% structure (e.g., </a:t>
            </a:r>
            <a:r>
              <a:rPr lang="en-US" dirty="0" smtClean="0"/>
              <a:t>modularization, information </a:t>
            </a:r>
            <a:r>
              <a:rPr lang="en-US" dirty="0"/>
              <a:t>hiding, etc.)</a:t>
            </a:r>
          </a:p>
          <a:p>
            <a:pPr lvl="2"/>
            <a:r>
              <a:rPr lang="en-US" dirty="0" smtClean="0"/>
              <a:t>10</a:t>
            </a:r>
            <a:r>
              <a:rPr lang="en-US" dirty="0"/>
              <a:t>% insightful programming (e.g</a:t>
            </a:r>
            <a:r>
              <a:rPr lang="en-US" dirty="0" smtClean="0"/>
              <a:t>., developing </a:t>
            </a:r>
            <a:r>
              <a:rPr lang="en-US" dirty="0"/>
              <a:t>reusable </a:t>
            </a:r>
            <a:r>
              <a:rPr lang="en-US" dirty="0" smtClean="0"/>
              <a:t>class components</a:t>
            </a:r>
            <a:r>
              <a:rPr lang="en-US" dirty="0"/>
              <a:t>, etc.)</a:t>
            </a:r>
          </a:p>
          <a:p>
            <a:pPr lvl="2"/>
            <a:r>
              <a:rPr lang="en-US" dirty="0" smtClean="0"/>
              <a:t>10</a:t>
            </a:r>
            <a:r>
              <a:rPr lang="en-US" dirty="0"/>
              <a:t>% consistent style (e.g</a:t>
            </a:r>
            <a:r>
              <a:rPr lang="en-US" dirty="0" smtClean="0"/>
              <a:t>., capitalization</a:t>
            </a:r>
            <a:r>
              <a:rPr lang="en-US" dirty="0"/>
              <a:t>, indenting, etc.)</a:t>
            </a:r>
          </a:p>
          <a:p>
            <a:pPr lvl="2"/>
            <a:r>
              <a:rPr lang="en-US" dirty="0" smtClean="0"/>
              <a:t>10</a:t>
            </a:r>
            <a:r>
              <a:rPr lang="en-US" dirty="0"/>
              <a:t>% appropriate commenting style</a:t>
            </a:r>
          </a:p>
        </p:txBody>
      </p:sp>
    </p:spTree>
    <p:extLst>
      <p:ext uri="{BB962C8B-B14F-4D97-AF65-F5344CB8AC3E}">
        <p14:creationId xmlns:p14="http://schemas.microsoft.com/office/powerpoint/2010/main" val="639815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4159</TotalTime>
  <Words>880</Words>
  <Application>Microsoft Office PowerPoint</Application>
  <PresentationFormat>On-screen Show (4:3)</PresentationFormat>
  <Paragraphs>200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Lecture – 8/23/2016</vt:lpstr>
      <vt:lpstr>General Course Information</vt:lpstr>
      <vt:lpstr>Syllabus</vt:lpstr>
      <vt:lpstr>Quiz #1</vt:lpstr>
      <vt:lpstr>Course Overview</vt:lpstr>
      <vt:lpstr>Course Overview</vt:lpstr>
      <vt:lpstr>Course Overview</vt:lpstr>
      <vt:lpstr>Course Overview</vt:lpstr>
      <vt:lpstr>Course Overview</vt:lpstr>
      <vt:lpstr>Course Overview</vt:lpstr>
      <vt:lpstr>Course Overview</vt:lpstr>
      <vt:lpstr>Course Overview</vt:lpstr>
      <vt:lpstr>Introduction</vt:lpstr>
      <vt:lpstr>Introduction</vt:lpstr>
      <vt:lpstr>Object-Oriented Paradigm</vt:lpstr>
      <vt:lpstr>OO Approach Features</vt:lpstr>
      <vt:lpstr>OO Approach Benefits</vt:lpstr>
      <vt:lpstr>Object-Oriented Concepts</vt:lpstr>
      <vt:lpstr>Object-Oriented Programming</vt:lpstr>
      <vt:lpstr>PowerPoint Presentation</vt:lpstr>
      <vt:lpstr>PowerPoint Presentation</vt:lpstr>
      <vt:lpstr>Object-Oriented Programming</vt:lpstr>
      <vt:lpstr>Introduction</vt:lpstr>
      <vt:lpstr>Introduction</vt:lpstr>
      <vt:lpstr>PowerPoint Presentation</vt:lpstr>
      <vt:lpstr>Pattern Overview</vt:lpstr>
      <vt:lpstr>Introduction</vt:lpstr>
      <vt:lpstr>Patterns</vt:lpstr>
      <vt:lpstr>Patterns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Rybarczyk</dc:creator>
  <cp:lastModifiedBy>Ryan Rybarczyk</cp:lastModifiedBy>
  <cp:revision>443</cp:revision>
  <dcterms:created xsi:type="dcterms:W3CDTF">2011-07-22T18:36:28Z</dcterms:created>
  <dcterms:modified xsi:type="dcterms:W3CDTF">2016-08-23T16:00:49Z</dcterms:modified>
</cp:coreProperties>
</file>