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17" r:id="rId3"/>
    <p:sldId id="326" r:id="rId4"/>
    <p:sldId id="323" r:id="rId5"/>
    <p:sldId id="324" r:id="rId6"/>
    <p:sldId id="325" r:id="rId7"/>
    <p:sldId id="318" r:id="rId8"/>
    <p:sldId id="264" r:id="rId9"/>
    <p:sldId id="265" r:id="rId10"/>
    <p:sldId id="319" r:id="rId11"/>
    <p:sldId id="320" r:id="rId12"/>
    <p:sldId id="321" r:id="rId13"/>
    <p:sldId id="322" r:id="rId14"/>
    <p:sldId id="266" r:id="rId15"/>
    <p:sldId id="267" r:id="rId16"/>
    <p:sldId id="268" r:id="rId17"/>
    <p:sldId id="269" r:id="rId18"/>
    <p:sldId id="270" r:id="rId19"/>
    <p:sldId id="271" r:id="rId20"/>
    <p:sldId id="327" r:id="rId21"/>
    <p:sldId id="272" r:id="rId22"/>
    <p:sldId id="273" r:id="rId23"/>
    <p:sldId id="274" r:id="rId24"/>
    <p:sldId id="275" r:id="rId25"/>
    <p:sldId id="276" r:id="rId26"/>
    <p:sldId id="277" r:id="rId27"/>
    <p:sldId id="328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typede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9/27/2016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895600"/>
            <a:ext cx="8077200" cy="1673352"/>
          </a:xfrm>
        </p:spPr>
        <p:txBody>
          <a:bodyPr/>
          <a:lstStyle/>
          <a:p>
            <a:pPr algn="ctr"/>
            <a:r>
              <a:rPr lang="en-US" dirty="0" err="1" smtClean="0"/>
              <a:t>Typedef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1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have noticed this used in the </a:t>
            </a:r>
            <a:r>
              <a:rPr lang="en-US" dirty="0" err="1" smtClean="0"/>
              <a:t>Array.h</a:t>
            </a:r>
            <a:r>
              <a:rPr lang="en-US" dirty="0" smtClean="0"/>
              <a:t> file that I supplied.</a:t>
            </a:r>
          </a:p>
          <a:p>
            <a:pPr marL="118872" indent="0" algn="ctr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What does this keyword mean?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What does it do in C++?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What are the consequences of using this keyword?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6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creates </a:t>
            </a:r>
            <a:r>
              <a:rPr lang="en-US" dirty="0"/>
              <a:t>an alias name for another data </a:t>
            </a:r>
            <a:r>
              <a:rPr lang="en-US" dirty="0" smtClean="0"/>
              <a:t>type.</a:t>
            </a:r>
          </a:p>
          <a:p>
            <a:pPr lvl="1"/>
            <a:r>
              <a:rPr lang="en-US" dirty="0" smtClean="0"/>
              <a:t>What is an alias name?</a:t>
            </a:r>
          </a:p>
          <a:p>
            <a:pPr lvl="2"/>
            <a:r>
              <a:rPr lang="en-US" dirty="0" smtClean="0"/>
              <a:t>It is a synonym for a type name.</a:t>
            </a:r>
          </a:p>
          <a:p>
            <a:pPr lvl="2"/>
            <a:endParaRPr lang="en-US" dirty="0"/>
          </a:p>
          <a:p>
            <a:pPr marL="667512" indent="-457200"/>
            <a:r>
              <a:rPr lang="en-US" dirty="0" smtClean="0"/>
              <a:t>Example:</a:t>
            </a:r>
          </a:p>
          <a:p>
            <a:pPr marL="987552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simple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7552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87552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87552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following two objects have the same type</a:t>
            </a:r>
          </a:p>
          <a:p>
            <a:pPr marL="987552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l1;</a:t>
            </a:r>
          </a:p>
          <a:p>
            <a:pPr marL="987552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l2;</a:t>
            </a:r>
          </a:p>
        </p:txBody>
      </p:sp>
    </p:spTree>
    <p:extLst>
      <p:ext uri="{BB962C8B-B14F-4D97-AF65-F5344CB8AC3E}">
        <p14:creationId xmlns:p14="http://schemas.microsoft.com/office/powerpoint/2010/main" val="56953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Consequences:</a:t>
            </a:r>
          </a:p>
          <a:p>
            <a:pPr lvl="1"/>
            <a:r>
              <a:rPr lang="en-US" dirty="0" smtClean="0"/>
              <a:t>Positive:</a:t>
            </a:r>
          </a:p>
          <a:p>
            <a:pPr lvl="2"/>
            <a:r>
              <a:rPr lang="en-US" dirty="0" smtClean="0"/>
              <a:t>Code more clear</a:t>
            </a:r>
            <a:endParaRPr lang="en-US" dirty="0"/>
          </a:p>
          <a:p>
            <a:pPr lvl="2"/>
            <a:r>
              <a:rPr lang="en-US" dirty="0" smtClean="0"/>
              <a:t>Easier to modify</a:t>
            </a:r>
          </a:p>
          <a:p>
            <a:pPr lvl="1"/>
            <a:r>
              <a:rPr lang="en-US" dirty="0" smtClean="0"/>
              <a:t>Negative:</a:t>
            </a:r>
          </a:p>
          <a:p>
            <a:pPr lvl="2"/>
            <a:r>
              <a:rPr lang="en-US" dirty="0" smtClean="0"/>
              <a:t>What happens if we really need to know the underlying data type?</a:t>
            </a:r>
          </a:p>
          <a:p>
            <a:pPr lvl="3"/>
            <a:r>
              <a:rPr lang="en-US" dirty="0" smtClean="0"/>
              <a:t>Hidden behind the curtain – might be hard to track down what we are actually referring to.</a:t>
            </a:r>
          </a:p>
          <a:p>
            <a:pPr lvl="3"/>
            <a:endParaRPr lang="en-US" dirty="0"/>
          </a:p>
          <a:p>
            <a:r>
              <a:rPr lang="en-US" dirty="0"/>
              <a:t>Additional Reference: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en.cppreference.com/w/cpp/language/typedef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56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974848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Advanced Pointer Topics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5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Pointer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variable that holds the address of another </a:t>
            </a:r>
            <a:r>
              <a:rPr lang="en-US" dirty="0" smtClean="0"/>
              <a:t>variable.</a:t>
            </a:r>
          </a:p>
          <a:p>
            <a:pPr lvl="1"/>
            <a:endParaRPr lang="en-US" dirty="0"/>
          </a:p>
          <a:p>
            <a:r>
              <a:rPr lang="en-US" dirty="0" smtClean="0"/>
              <a:t>Function Pointer</a:t>
            </a:r>
          </a:p>
          <a:p>
            <a:pPr lvl="1"/>
            <a:r>
              <a:rPr lang="en-US" dirty="0"/>
              <a:t>A variable that holds the address of </a:t>
            </a:r>
            <a:r>
              <a:rPr lang="en-US" dirty="0" smtClean="0"/>
              <a:t>a function.</a:t>
            </a:r>
          </a:p>
          <a:p>
            <a:pPr lvl="1"/>
            <a:endParaRPr lang="en-US" dirty="0"/>
          </a:p>
          <a:p>
            <a:r>
              <a:rPr lang="en-US" dirty="0" smtClean="0"/>
              <a:t>In C++ this is </a:t>
            </a:r>
            <a:r>
              <a:rPr lang="en-US" dirty="0"/>
              <a:t>one method for achieving dynamic dispatching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 dispatching is the </a:t>
            </a:r>
            <a:r>
              <a:rPr lang="en-US" dirty="0"/>
              <a:t>process of selecting which implementation of a polymorphic </a:t>
            </a:r>
            <a:r>
              <a:rPr lang="en-US" dirty="0" smtClean="0"/>
              <a:t>operation to </a:t>
            </a:r>
            <a:r>
              <a:rPr lang="en-US" dirty="0"/>
              <a:t>call at </a:t>
            </a:r>
            <a:r>
              <a:rPr lang="en-US" dirty="0" smtClean="0"/>
              <a:t>run-time.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7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Benefit:</a:t>
            </a:r>
          </a:p>
          <a:p>
            <a:pPr lvl="1"/>
            <a:r>
              <a:rPr lang="en-US" dirty="0"/>
              <a:t>This allows the application to determine what function(s) to invoke at </a:t>
            </a:r>
            <a:r>
              <a:rPr lang="en-US" dirty="0" smtClean="0"/>
              <a:t>run-time instead </a:t>
            </a:r>
            <a:r>
              <a:rPr lang="en-US" dirty="0"/>
              <a:t>of at </a:t>
            </a:r>
            <a:r>
              <a:rPr lang="en-US" dirty="0" smtClean="0"/>
              <a:t>compile-time.</a:t>
            </a:r>
          </a:p>
          <a:p>
            <a:pPr lvl="1"/>
            <a:endParaRPr lang="en-US" dirty="0"/>
          </a:p>
          <a:p>
            <a:r>
              <a:rPr lang="en-US" dirty="0" smtClean="0"/>
              <a:t>Tradeoff:</a:t>
            </a:r>
          </a:p>
          <a:p>
            <a:pPr lvl="1"/>
            <a:r>
              <a:rPr lang="en-US" dirty="0" smtClean="0"/>
              <a:t>All of the same problems that we saw with pointers are still present in this approach, only magnified.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8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pointer-to-function can reference only functions that have the </a:t>
            </a:r>
            <a:r>
              <a:rPr lang="en-US" dirty="0" smtClean="0"/>
              <a:t>same definition.</a:t>
            </a:r>
          </a:p>
          <a:p>
            <a:pPr lvl="1"/>
            <a:r>
              <a:rPr lang="en-US" dirty="0" smtClean="0"/>
              <a:t>Definition = Signature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Lets assume we want to handle a wide variety of events within our program.</a:t>
            </a:r>
          </a:p>
          <a:p>
            <a:pPr lvl="2"/>
            <a:r>
              <a:rPr lang="en-US" dirty="0" smtClean="0"/>
              <a:t>We can use a function pointer to handle this behavior for us...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9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how do we declare a function pointer?</a:t>
            </a:r>
          </a:p>
          <a:p>
            <a:pPr lvl="1"/>
            <a:r>
              <a:rPr lang="en-US" dirty="0" smtClean="0"/>
              <a:t>Hold on to your…</a:t>
            </a:r>
          </a:p>
          <a:p>
            <a:pPr lvl="1"/>
            <a:endParaRPr lang="en-US" dirty="0" smtClean="0"/>
          </a:p>
          <a:p>
            <a:pPr marL="164592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6459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1792" indent="-457200"/>
            <a:r>
              <a:rPr lang="en-US" dirty="0" smtClean="0">
                <a:cs typeface="Courier New" panose="02070309020205020404" pitchFamily="49" charset="0"/>
              </a:rPr>
              <a:t>What does this mean?</a:t>
            </a:r>
          </a:p>
          <a:p>
            <a:pPr marL="914400" lvl="1" indent="-4572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is </a:t>
            </a:r>
            <a:r>
              <a:rPr lang="en-US" dirty="0">
                <a:cs typeface="Courier New" panose="02070309020205020404" pitchFamily="49" charset="0"/>
              </a:rPr>
              <a:t>a pointer to a function that </a:t>
            </a:r>
            <a:r>
              <a:rPr lang="en-US" dirty="0" smtClean="0">
                <a:cs typeface="Courier New" panose="02070309020205020404" pitchFamily="49" charset="0"/>
              </a:rPr>
              <a:t>has one parameter (</a:t>
            </a:r>
            <a:r>
              <a:rPr lang="en-US" dirty="0" err="1" smtClean="0"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and returns an </a:t>
            </a:r>
            <a:r>
              <a:rPr lang="en-US" dirty="0" smtClean="0">
                <a:cs typeface="Courier New" panose="02070309020205020404" pitchFamily="49" charset="0"/>
              </a:rPr>
              <a:t>integer.</a:t>
            </a:r>
          </a:p>
          <a:p>
            <a:pPr marL="914400" lvl="1" indent="-457200"/>
            <a:r>
              <a:rPr lang="en-US" dirty="0" smtClean="0">
                <a:cs typeface="Courier New" panose="02070309020205020404" pitchFamily="49" charset="0"/>
              </a:rPr>
              <a:t>The key things to make note of are the parenthesis around the type definition and the presence of an asterisk to indicate a pointer.</a:t>
            </a:r>
          </a:p>
          <a:p>
            <a:pPr marL="16459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7 + z;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0;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15 + z;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points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now point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82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#2 – 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8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Function Pointers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9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had the following code instead?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118872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We would actually be pointing to the address of the return value (in this case the integer value 17) of the function and not the address of the function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lets take a closer look at how the function pointer handles these parameters: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+ z;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7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simply need to specify the parameters type to match the function we are pointing to signature.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/>
              <a:t>C++ will implicitly convert a function into a function pointer if </a:t>
            </a:r>
            <a:r>
              <a:rPr lang="en-US" dirty="0" smtClean="0"/>
              <a:t>needed – notice we did not have to use the “address of” operator &amp;.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5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actually use these function pointers?</a:t>
            </a:r>
          </a:p>
          <a:p>
            <a:pPr marL="118872" indent="0">
              <a:buNone/>
            </a:pPr>
            <a:endParaRPr lang="en-US" dirty="0"/>
          </a:p>
          <a:p>
            <a:pPr marL="118872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/>
          </a:p>
          <a:p>
            <a:pPr marL="118872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)(15);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In this example we are pointing to the address of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cs typeface="Courier New" panose="02070309020205020404" pitchFamily="49" charset="0"/>
              </a:rPr>
              <a:t>and are passing it the value of 15. The result returned will be 30.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39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…but didn’t you just tell us that you don’t need to explicitly dereference the function pointer?</a:t>
            </a:r>
          </a:p>
          <a:p>
            <a:endParaRPr lang="en-US" dirty="0"/>
          </a:p>
          <a:p>
            <a:pPr marL="118872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  <a:p>
            <a:pPr marL="118872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This approach will also work – the same result of 30 will be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3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pointers are resolved at </a:t>
            </a:r>
            <a:r>
              <a:rPr lang="en-US" dirty="0" smtClean="0"/>
              <a:t>run-time.</a:t>
            </a:r>
          </a:p>
          <a:p>
            <a:pPr lvl="1"/>
            <a:r>
              <a:rPr lang="en-US" dirty="0" smtClean="0"/>
              <a:t>We have to take care with any behavior that is “handled” at compile-time.</a:t>
            </a:r>
          </a:p>
          <a:p>
            <a:pPr lvl="1"/>
            <a:endParaRPr lang="en-US" dirty="0"/>
          </a:p>
          <a:p>
            <a:r>
              <a:rPr lang="en-US" dirty="0" smtClean="0"/>
              <a:t>Functions are in essence pointers to memory locations anyway…so function pointers are really just pointing to pointers.</a:t>
            </a:r>
          </a:p>
          <a:p>
            <a:endParaRPr lang="en-US" dirty="0"/>
          </a:p>
          <a:p>
            <a:pPr marL="118872" indent="0" algn="ctr">
              <a:buNone/>
            </a:pPr>
            <a:r>
              <a:rPr lang="en-US" dirty="0" smtClean="0"/>
              <a:t>Mind Blown.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5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Method Pointers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7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Wait didn’t we just talk about this…functions return values, what about those methods that do not (e.g. void methods)?</a:t>
            </a:r>
          </a:p>
          <a:p>
            <a:pPr marL="118872" indent="0" algn="ctr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marL="118872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Method pointers provide one way </a:t>
            </a:r>
            <a:r>
              <a:rPr lang="en-US" dirty="0">
                <a:cs typeface="Courier New" panose="02070309020205020404" pitchFamily="49" charset="0"/>
              </a:rPr>
              <a:t>for achieving </a:t>
            </a:r>
            <a:r>
              <a:rPr lang="en-US" b="1" u="sng" dirty="0">
                <a:cs typeface="Courier New" panose="02070309020205020404" pitchFamily="49" charset="0"/>
              </a:rPr>
              <a:t>dynamic dispatching</a:t>
            </a:r>
            <a:r>
              <a:rPr lang="en-US" dirty="0" smtClean="0">
                <a:cs typeface="Courier New" panose="02070309020205020404" pitchFamily="49" charset="0"/>
              </a:rPr>
              <a:t>. (See Previous Slides)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Run-time decision as to the polymorphic behavior of a function.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This time around we aren’t dealing with return values though.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61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process that we saw in function pointers – only the return type specified will be void.</a:t>
            </a:r>
          </a:p>
          <a:p>
            <a:endParaRPr lang="en-US" dirty="0"/>
          </a:p>
          <a:p>
            <a:r>
              <a:rPr lang="en-US" dirty="0"/>
              <a:t>The pointer-to-method can reference only </a:t>
            </a:r>
            <a:r>
              <a:rPr lang="en-US" dirty="0" smtClean="0"/>
              <a:t>a method </a:t>
            </a:r>
            <a:r>
              <a:rPr lang="en-US" dirty="0"/>
              <a:t>that </a:t>
            </a:r>
            <a:r>
              <a:rPr lang="en-US" dirty="0" smtClean="0"/>
              <a:t>has </a:t>
            </a:r>
            <a:r>
              <a:rPr lang="en-US" dirty="0"/>
              <a:t>the </a:t>
            </a:r>
            <a:r>
              <a:rPr lang="en-US" dirty="0" smtClean="0"/>
              <a:t>same definition </a:t>
            </a:r>
            <a:r>
              <a:rPr lang="en-US" dirty="0"/>
              <a:t>(or signature) within the same class </a:t>
            </a:r>
            <a:r>
              <a:rPr lang="en-US" dirty="0" smtClean="0"/>
              <a:t>hierarchy.</a:t>
            </a:r>
          </a:p>
          <a:p>
            <a:endParaRPr lang="en-US" dirty="0"/>
          </a:p>
          <a:p>
            <a:r>
              <a:rPr lang="en-US" dirty="0" smtClean="0"/>
              <a:t>Lets see an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#2 -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Please do not include any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” statements in your Template files.</a:t>
            </a:r>
          </a:p>
          <a:p>
            <a:pPr lvl="1"/>
            <a:r>
              <a:rPr lang="en-US" dirty="0" smtClean="0"/>
              <a:t>This is what your </a:t>
            </a:r>
            <a:r>
              <a:rPr lang="en-US" b="1" dirty="0" smtClean="0"/>
              <a:t>driver.cpp</a:t>
            </a:r>
            <a:r>
              <a:rPr lang="en-US" dirty="0" smtClean="0"/>
              <a:t> is for.</a:t>
            </a:r>
          </a:p>
          <a:p>
            <a:endParaRPr lang="en-US" dirty="0"/>
          </a:p>
          <a:p>
            <a:r>
              <a:rPr lang="en-US" dirty="0" smtClean="0"/>
              <a:t>Make sure you edit your MPC file to reflect the sample that I provided.</a:t>
            </a:r>
          </a:p>
          <a:p>
            <a:pPr lvl="1"/>
            <a:r>
              <a:rPr lang="en-US" dirty="0" smtClean="0"/>
              <a:t>Your templates should not be under </a:t>
            </a:r>
            <a:r>
              <a:rPr lang="en-US" dirty="0" err="1" smtClean="0"/>
              <a:t>Source_Files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Make sure to not only include comments at the constructor/destructor/function level but also throughout your code.</a:t>
            </a:r>
          </a:p>
          <a:p>
            <a:endParaRPr lang="en-US" dirty="0"/>
          </a:p>
          <a:p>
            <a:r>
              <a:rPr lang="en-US" dirty="0" smtClean="0"/>
              <a:t>Make sure to test your code on Tesla and verify that the code you want to submit is in the Master branch of your repo.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8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[]) {</a:t>
            </a:r>
          </a:p>
          <a:p>
            <a:pPr marL="41148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reference the handle_event_type_1 function.</a:t>
            </a:r>
          </a:p>
          <a:p>
            <a:pPr marL="41148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void (Factory::*CREATE_METHOD) (void);</a:t>
            </a:r>
          </a:p>
          <a:p>
            <a:pPr marL="41148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CREATE_METHOD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&amp;Factory::create_item1;</a:t>
            </a:r>
          </a:p>
          <a:p>
            <a:pPr marL="41148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1148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f = /* get a concrete factory */;</a:t>
            </a:r>
          </a:p>
          <a:p>
            <a:pPr marL="41148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Invoke the pointer-to-method</a:t>
            </a:r>
          </a:p>
          <a:p>
            <a:pPr marL="41148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(f-&gt;*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();</a:t>
            </a:r>
          </a:p>
          <a:p>
            <a:pPr marL="41148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34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Template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3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you may have noticed something in the </a:t>
            </a:r>
            <a:r>
              <a:rPr lang="en-US" dirty="0" err="1" smtClean="0"/>
              <a:t>Fixed_Array</a:t>
            </a:r>
            <a:r>
              <a:rPr lang="en-US" dirty="0" smtClean="0"/>
              <a:t> that may have seemed off to you: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887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Fixed_Array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&lt;T, N&gt;::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&lt;T, M&gt;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What is going on here?</a:t>
            </a:r>
          </a:p>
          <a:p>
            <a:pPr lvl="1"/>
            <a:r>
              <a:rPr lang="en-US" dirty="0" smtClean="0"/>
              <a:t>It looks like a templates smashed into a template with a bunch of unknown placeholders that may or may not make sense.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Templated Classes with Templated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In C++ it is possible to have template classes contain member functions that themselves are templates.</a:t>
            </a:r>
          </a:p>
          <a:p>
            <a:pPr lvl="2"/>
            <a:r>
              <a:rPr lang="en-US" dirty="0" smtClean="0"/>
              <a:t>We kind of touched on this in our Template Class example.</a:t>
            </a:r>
          </a:p>
          <a:p>
            <a:pPr lvl="2"/>
            <a:endParaRPr lang="en-US" dirty="0"/>
          </a:p>
          <a:p>
            <a:pPr marL="11887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type&gt;  // For the class</a:t>
            </a:r>
          </a:p>
          <a:p>
            <a:pPr marL="11887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&lt;class type2&gt;  // For the function</a:t>
            </a:r>
          </a:p>
          <a:p>
            <a:pPr marL="11887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TClass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(type2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11887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code</a:t>
            </a:r>
          </a:p>
          <a:p>
            <a:pPr marL="11887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7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3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</a:t>
            </a:r>
            <a:r>
              <a:rPr lang="en-US" dirty="0"/>
              <a:t>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do we allow for type inference in C++ templates?</a:t>
            </a:r>
          </a:p>
          <a:p>
            <a:pPr lvl="1"/>
            <a:r>
              <a:rPr lang="en-US" dirty="0" smtClean="0"/>
              <a:t>C++11 Standard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compiler can infer the type of a variable at the point of </a:t>
            </a:r>
            <a:r>
              <a:rPr lang="en-US" dirty="0" smtClean="0"/>
              <a:t>declaration you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/>
              <a:t> instead of the type name.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4; </a:t>
            </a:r>
            <a:r>
              <a:rPr lang="en-US" dirty="0" smtClean="0"/>
              <a:t>		VS.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Benefit:</a:t>
            </a:r>
          </a:p>
          <a:p>
            <a:pPr lvl="1"/>
            <a:r>
              <a:rPr lang="en-US" dirty="0" smtClean="0"/>
              <a:t>Cleaner, more readable, code.</a:t>
            </a:r>
          </a:p>
          <a:p>
            <a:pPr lvl="1"/>
            <a:endParaRPr lang="en-US" dirty="0"/>
          </a:p>
          <a:p>
            <a:r>
              <a:rPr lang="en-US" dirty="0" smtClean="0"/>
              <a:t>Consequence:</a:t>
            </a:r>
          </a:p>
          <a:p>
            <a:pPr lvl="1"/>
            <a:r>
              <a:rPr lang="en-US" dirty="0" smtClean="0"/>
              <a:t>More readable?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3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Pre-C++11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v(6);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::vector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	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(); ++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C++11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++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670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9490</TotalTime>
  <Words>1191</Words>
  <Application>Microsoft Office PowerPoint</Application>
  <PresentationFormat>On-screen Show (4:3)</PresentationFormat>
  <Paragraphs>235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Module</vt:lpstr>
      <vt:lpstr>Lecture – 9/27/2016</vt:lpstr>
      <vt:lpstr>Assignment #2 – Questions?</vt:lpstr>
      <vt:lpstr>Assignment #2 - Notes</vt:lpstr>
      <vt:lpstr>Template Functions</vt:lpstr>
      <vt:lpstr>Template Functions</vt:lpstr>
      <vt:lpstr>Template Functions</vt:lpstr>
      <vt:lpstr>Type Inference</vt:lpstr>
      <vt:lpstr>C++ Review: Type Inference</vt:lpstr>
      <vt:lpstr>C++ Review: Type Inference</vt:lpstr>
      <vt:lpstr>Typedef Keyword</vt:lpstr>
      <vt:lpstr>Typedef Keyword</vt:lpstr>
      <vt:lpstr>Typedef Keyword</vt:lpstr>
      <vt:lpstr>Typedef Keyword</vt:lpstr>
      <vt:lpstr>Advanced Pointer Topics</vt:lpstr>
      <vt:lpstr>Function Pointers</vt:lpstr>
      <vt:lpstr>Function Pointers</vt:lpstr>
      <vt:lpstr>Function Pointers</vt:lpstr>
      <vt:lpstr>Function Pointers</vt:lpstr>
      <vt:lpstr>Function Pointers</vt:lpstr>
      <vt:lpstr>Function Pointers Example</vt:lpstr>
      <vt:lpstr>Function Pointers</vt:lpstr>
      <vt:lpstr>Function Pointers</vt:lpstr>
      <vt:lpstr>Function Pointers</vt:lpstr>
      <vt:lpstr>Function Pointers</vt:lpstr>
      <vt:lpstr>Function Pointers</vt:lpstr>
      <vt:lpstr>Function Pointers</vt:lpstr>
      <vt:lpstr>Method Pointers</vt:lpstr>
      <vt:lpstr>Method Pointers</vt:lpstr>
      <vt:lpstr>Method Pointers</vt:lpstr>
      <vt:lpstr>Method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878</cp:revision>
  <dcterms:created xsi:type="dcterms:W3CDTF">2011-07-22T18:36:28Z</dcterms:created>
  <dcterms:modified xsi:type="dcterms:W3CDTF">2016-09-27T15:59:00Z</dcterms:modified>
</cp:coreProperties>
</file>