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81" r:id="rId3"/>
    <p:sldId id="318" r:id="rId4"/>
    <p:sldId id="258" r:id="rId5"/>
    <p:sldId id="379" r:id="rId6"/>
    <p:sldId id="327" r:id="rId7"/>
    <p:sldId id="328" r:id="rId8"/>
    <p:sldId id="329" r:id="rId9"/>
    <p:sldId id="330" r:id="rId10"/>
    <p:sldId id="331" r:id="rId11"/>
    <p:sldId id="368" r:id="rId12"/>
    <p:sldId id="370" r:id="rId13"/>
    <p:sldId id="369" r:id="rId14"/>
    <p:sldId id="380" r:id="rId15"/>
    <p:sldId id="332" r:id="rId16"/>
    <p:sldId id="333" r:id="rId17"/>
    <p:sldId id="334" r:id="rId18"/>
    <p:sldId id="33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5" d="100"/>
          <a:sy n="85" d="100"/>
        </p:scale>
        <p:origin x="-136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DA500-0D83-4472-8117-89698D861692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0DD3-B5D8-4C49-8686-233E18939E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0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6DDC-0F8A-4B0B-AEF9-E2022025D4DD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8686DDC-0F8A-4B0B-AEF9-E2022025D4DD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686DDC-0F8A-4B0B-AEF9-E2022025D4DD}" type="datetimeFigureOut">
              <a:rPr lang="en-US" smtClean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7E6EC6-BFEA-44CE-9216-D8ABB5D450C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4648"/>
            <a:ext cx="8077200" cy="1673352"/>
          </a:xfrm>
        </p:spPr>
        <p:txBody>
          <a:bodyPr/>
          <a:lstStyle/>
          <a:p>
            <a:r>
              <a:rPr lang="en-US" dirty="0" smtClean="0"/>
              <a:t>Lecture – 9/29/2016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5" y="1084"/>
            <a:ext cx="9144000" cy="149961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CSCI </a:t>
            </a:r>
            <a:r>
              <a:rPr lang="en-US" sz="4000" b="1" dirty="0" smtClean="0"/>
              <a:t>36300 – Software Design</a:t>
            </a:r>
            <a:endParaRPr lang="en-US" sz="4000" b="1" dirty="0"/>
          </a:p>
        </p:txBody>
      </p:sp>
      <p:pic>
        <p:nvPicPr>
          <p:cNvPr id="2055" name="Picture 7" descr="http://brand.iu.edu/img/signatures/iupui/iupui.acr.h.2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90755"/>
            <a:ext cx="5334000" cy="19716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</p:pic>
    </p:spTree>
    <p:extLst>
      <p:ext uri="{BB962C8B-B14F-4D97-AF65-F5344CB8AC3E}">
        <p14:creationId xmlns:p14="http://schemas.microsoft.com/office/powerpoint/2010/main" val="2393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8077200" cy="1673352"/>
          </a:xfrm>
        </p:spPr>
        <p:txBody>
          <a:bodyPr/>
          <a:lstStyle/>
          <a:p>
            <a:pPr algn="ctr"/>
            <a:r>
              <a:rPr lang="en-US" dirty="0" err="1" smtClean="0"/>
              <a:t>Functors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Functors</a:t>
            </a:r>
            <a:r>
              <a:rPr lang="en-US" dirty="0" smtClean="0"/>
              <a:t> vs. Function Pointers</a:t>
            </a:r>
          </a:p>
          <a:p>
            <a:endParaRPr lang="en-US" dirty="0"/>
          </a:p>
          <a:p>
            <a:r>
              <a:rPr lang="en-US" dirty="0"/>
              <a:t>If you have a function that takes a function pointer, you cannot pass in a </a:t>
            </a:r>
            <a:r>
              <a:rPr lang="en-US" dirty="0" err="1"/>
              <a:t>functor</a:t>
            </a:r>
            <a:r>
              <a:rPr lang="en-US" dirty="0"/>
              <a:t> as though it were a function </a:t>
            </a:r>
            <a:r>
              <a:rPr lang="en-US" dirty="0" smtClean="0"/>
              <a:t>pointer.</a:t>
            </a:r>
          </a:p>
          <a:p>
            <a:pPr lvl="1"/>
            <a:r>
              <a:rPr lang="en-US" dirty="0" smtClean="0"/>
              <a:t>They are incompatible types – function pointers need the compile time </a:t>
            </a:r>
            <a:r>
              <a:rPr lang="en-US" dirty="0" smtClean="0"/>
              <a:t>definition – </a:t>
            </a:r>
            <a:r>
              <a:rPr lang="en-US" dirty="0" err="1" smtClean="0"/>
              <a:t>functors</a:t>
            </a:r>
            <a:r>
              <a:rPr lang="en-US" dirty="0" smtClean="0"/>
              <a:t> behavior is achieved at runtime.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 function </a:t>
            </a:r>
            <a:r>
              <a:rPr lang="en-US" dirty="0"/>
              <a:t>that expects a </a:t>
            </a:r>
            <a:r>
              <a:rPr lang="en-US" dirty="0" err="1"/>
              <a:t>functor</a:t>
            </a:r>
            <a:r>
              <a:rPr lang="en-US" dirty="0"/>
              <a:t>, </a:t>
            </a:r>
            <a:r>
              <a:rPr lang="en-US" dirty="0" smtClean="0"/>
              <a:t>cannot be passed a function pointer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See above reasoning…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9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Functors</a:t>
            </a:r>
            <a:r>
              <a:rPr lang="en-US" dirty="0" smtClean="0"/>
              <a:t> vs. Virtual Methods</a:t>
            </a:r>
          </a:p>
          <a:p>
            <a:pPr lvl="1"/>
            <a:r>
              <a:rPr lang="en-US" dirty="0" smtClean="0"/>
              <a:t>Closely related but some minor differences.</a:t>
            </a:r>
          </a:p>
          <a:p>
            <a:pPr lvl="1"/>
            <a:endParaRPr lang="en-US" dirty="0"/>
          </a:p>
          <a:p>
            <a:r>
              <a:rPr lang="en-US" dirty="0" smtClean="0"/>
              <a:t>Virtual </a:t>
            </a:r>
            <a:r>
              <a:rPr lang="en-US" dirty="0"/>
              <a:t>functions </a:t>
            </a:r>
            <a:r>
              <a:rPr lang="en-US" dirty="0" smtClean="0"/>
              <a:t>do </a:t>
            </a:r>
            <a:r>
              <a:rPr lang="en-US" dirty="0"/>
              <a:t>not give </a:t>
            </a:r>
            <a:r>
              <a:rPr lang="en-US" dirty="0" smtClean="0"/>
              <a:t>you the </a:t>
            </a:r>
            <a:r>
              <a:rPr lang="en-US" dirty="0"/>
              <a:t>ability to write a templated function that can also accept function </a:t>
            </a:r>
            <a:r>
              <a:rPr lang="en-US" dirty="0" smtClean="0"/>
              <a:t>pointers.</a:t>
            </a:r>
          </a:p>
          <a:p>
            <a:pPr lvl="1"/>
            <a:r>
              <a:rPr lang="en-US" dirty="0" smtClean="0"/>
              <a:t>Static vs. Dynamic Polymorphism</a:t>
            </a:r>
          </a:p>
          <a:p>
            <a:pPr lvl="2"/>
            <a:r>
              <a:rPr lang="en-US" dirty="0" smtClean="0"/>
              <a:t>Hint, Hint – Virtual Template Functions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Virtual Method provides simpler syntax and often is preferred for small projects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Fit the very definition of OO design &amp; programming.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6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Usage (When/Why/How)?</a:t>
            </a:r>
            <a:endParaRPr lang="en-US" dirty="0" smtClean="0"/>
          </a:p>
          <a:p>
            <a:pPr lvl="1"/>
            <a:r>
              <a:rPr lang="en-US" dirty="0" smtClean="0"/>
              <a:t>Function Pointers</a:t>
            </a:r>
          </a:p>
          <a:p>
            <a:pPr lvl="1"/>
            <a:r>
              <a:rPr lang="en-US" dirty="0" err="1" smtClean="0"/>
              <a:t>Functors</a:t>
            </a:r>
            <a:endParaRPr lang="en-US" dirty="0" smtClean="0"/>
          </a:p>
          <a:p>
            <a:pPr lvl="1"/>
            <a:r>
              <a:rPr lang="en-US" dirty="0" smtClean="0"/>
              <a:t>Templates</a:t>
            </a:r>
          </a:p>
          <a:p>
            <a:pPr lvl="1"/>
            <a:endParaRPr lang="en-US" dirty="0"/>
          </a:p>
          <a:p>
            <a:r>
              <a:rPr lang="en-US" dirty="0" smtClean="0"/>
              <a:t>Helps to aid clarity to your code – but must take care in specifying and understanding each method.</a:t>
            </a:r>
          </a:p>
          <a:p>
            <a:pPr lvl="1"/>
            <a:r>
              <a:rPr lang="en-US" dirty="0" smtClean="0"/>
              <a:t>Dynamic vs. Static</a:t>
            </a:r>
          </a:p>
        </p:txBody>
      </p:sp>
    </p:spTree>
    <p:extLst>
      <p:ext uri="{BB962C8B-B14F-4D97-AF65-F5344CB8AC3E}">
        <p14:creationId xmlns:p14="http://schemas.microsoft.com/office/powerpoint/2010/main" val="73985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30480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OO Design &amp; Programming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0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Rotten Design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9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Rotten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start off with such grand aspirations and think THIS will be the time we do everything right….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8872" indent="0" algn="r">
              <a:buNone/>
            </a:pPr>
            <a:r>
              <a:rPr lang="en-US" dirty="0" smtClean="0"/>
              <a:t>…and then it all goes wrong.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4495800" cy="308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28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Rotten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is really a living breathing thing.</a:t>
            </a:r>
          </a:p>
          <a:p>
            <a:pPr lvl="1"/>
            <a:r>
              <a:rPr lang="en-US" dirty="0" smtClean="0"/>
              <a:t>It evolves over time, we cut corners to meet deadlines or put in that “short term” hack to make a work around.</a:t>
            </a:r>
          </a:p>
          <a:p>
            <a:pPr lvl="1"/>
            <a:r>
              <a:rPr lang="en-US" dirty="0" smtClean="0"/>
              <a:t>Is it really saving us time in the end?</a:t>
            </a:r>
          </a:p>
          <a:p>
            <a:pPr lvl="2"/>
            <a:r>
              <a:rPr lang="en-US" dirty="0" smtClean="0"/>
              <a:t>What are the consequences of this approach?</a:t>
            </a:r>
          </a:p>
          <a:p>
            <a:pPr lvl="2"/>
            <a:endParaRPr lang="en-US" dirty="0"/>
          </a:p>
          <a:p>
            <a:r>
              <a:rPr lang="en-US" dirty="0" smtClean="0"/>
              <a:t>We call this degradation rotten design.</a:t>
            </a:r>
          </a:p>
          <a:p>
            <a:pPr lvl="1"/>
            <a:r>
              <a:rPr lang="en-US" dirty="0" smtClean="0"/>
              <a:t>What exactly is rotten design – how can we spot/avoid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9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Rotten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slow deterioration of software performance over </a:t>
            </a:r>
            <a:r>
              <a:rPr lang="en-US" dirty="0" smtClean="0"/>
              <a:t>time.</a:t>
            </a:r>
          </a:p>
          <a:p>
            <a:pPr lvl="1"/>
            <a:endParaRPr lang="en-US" dirty="0"/>
          </a:p>
          <a:p>
            <a:r>
              <a:rPr lang="en-US" dirty="0" smtClean="0"/>
              <a:t>Environmental Impacts</a:t>
            </a:r>
          </a:p>
          <a:p>
            <a:pPr lvl="1"/>
            <a:r>
              <a:rPr lang="en-US" dirty="0" smtClean="0"/>
              <a:t>How do we prepare for the future – where is our crystal ball?</a:t>
            </a:r>
          </a:p>
          <a:p>
            <a:pPr lvl="1"/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Duck Hunt game – modern TV’s refresh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7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Career Connection STEM Career Fair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334000" cy="517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88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Assignment #2 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8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9718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Quiz #6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3124200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Advanced C++ Topics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0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</a:t>
            </a:r>
            <a:r>
              <a:rPr lang="en-US" dirty="0" err="1" smtClean="0"/>
              <a:t>functors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They are </a:t>
            </a:r>
            <a:r>
              <a:rPr lang="en-US" dirty="0" smtClean="0"/>
              <a:t>an object </a:t>
            </a:r>
            <a:r>
              <a:rPr lang="en-US" dirty="0"/>
              <a:t>of a class type that implements the </a:t>
            </a:r>
            <a:r>
              <a:rPr lang="en-US" dirty="0" smtClean="0"/>
              <a:t>function-call operator</a:t>
            </a:r>
            <a:r>
              <a:rPr lang="en-US" dirty="0"/>
              <a:t>, allowing the object to be used within expressions using the </a:t>
            </a:r>
            <a:r>
              <a:rPr lang="en-US" dirty="0" smtClean="0"/>
              <a:t>same syntax </a:t>
            </a:r>
            <a:r>
              <a:rPr lang="en-US" dirty="0"/>
              <a:t>as a function call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Functors</a:t>
            </a:r>
            <a:r>
              <a:rPr lang="en-US" dirty="0"/>
              <a:t> are </a:t>
            </a:r>
            <a:r>
              <a:rPr lang="en-US" dirty="0" err="1"/>
              <a:t>stateful</a:t>
            </a:r>
            <a:r>
              <a:rPr lang="en-US" dirty="0"/>
              <a:t> objects, being able to contain their own data values </a:t>
            </a:r>
            <a:r>
              <a:rPr lang="en-US" dirty="0" smtClean="0"/>
              <a:t>and allowing </a:t>
            </a:r>
            <a:r>
              <a:rPr lang="en-US" dirty="0"/>
              <a:t>the programmer to emulate </a:t>
            </a:r>
            <a:r>
              <a:rPr lang="en-US" u="sng" dirty="0"/>
              <a:t>closures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89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do we use </a:t>
            </a:r>
            <a:r>
              <a:rPr lang="en-US" dirty="0" err="1" smtClean="0"/>
              <a:t>functors</a:t>
            </a:r>
            <a:r>
              <a:rPr lang="en-US" dirty="0" smtClean="0"/>
              <a:t> in C++?</a:t>
            </a:r>
          </a:p>
          <a:p>
            <a:pPr lvl="1"/>
            <a:r>
              <a:rPr lang="en-US" dirty="0" smtClean="0"/>
              <a:t>We must overload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operator – aka the function call operator.</a:t>
            </a:r>
          </a:p>
          <a:p>
            <a:pPr lvl="2"/>
            <a:r>
              <a:rPr lang="en-US" dirty="0" smtClean="0"/>
              <a:t>This is one of the most flexible operator overloads possible.</a:t>
            </a:r>
          </a:p>
          <a:p>
            <a:pPr lvl="1"/>
            <a:endParaRPr lang="en-US" dirty="0"/>
          </a:p>
          <a:p>
            <a:pPr marL="621792" indent="-457200"/>
            <a:r>
              <a:rPr lang="en-US" dirty="0" smtClean="0"/>
              <a:t>Wait…but what is a closure?</a:t>
            </a:r>
          </a:p>
          <a:p>
            <a:pPr marL="914400" lvl="1" indent="-457200"/>
            <a:r>
              <a:rPr lang="en-US" dirty="0" smtClean="0"/>
              <a:t>Let’s consult our good friend Theory of Programming Languages…</a:t>
            </a:r>
          </a:p>
          <a:p>
            <a:pPr marL="914400" lvl="1" indent="-457200"/>
            <a:endParaRPr lang="en-US" dirty="0"/>
          </a:p>
          <a:p>
            <a:pPr marL="621792" indent="-457200"/>
            <a:r>
              <a:rPr lang="en-US" dirty="0" smtClean="0"/>
              <a:t>Similar to Lambda Functions</a:t>
            </a:r>
          </a:p>
          <a:p>
            <a:pPr marL="914400" lvl="1" indent="-457200"/>
            <a:r>
              <a:rPr lang="en-US" dirty="0" smtClean="0"/>
              <a:t>New to C</a:t>
            </a:r>
            <a:r>
              <a:rPr lang="en-US" dirty="0" smtClean="0"/>
              <a:t>++</a:t>
            </a:r>
            <a:r>
              <a:rPr lang="en-US" dirty="0" smtClean="0"/>
              <a:t>11</a:t>
            </a:r>
          </a:p>
          <a:p>
            <a:pPr marL="914400" lvl="1" indent="-457200"/>
            <a:r>
              <a:rPr lang="en-US" dirty="0" smtClean="0"/>
              <a:t>Functional Programming Language concept</a:t>
            </a:r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16459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9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closure is a subprogram and the referencing environment where it was </a:t>
            </a:r>
            <a:r>
              <a:rPr lang="en-US" dirty="0" smtClean="0"/>
              <a:t>defined.</a:t>
            </a:r>
            <a:endParaRPr lang="en-US" dirty="0"/>
          </a:p>
          <a:p>
            <a:pPr lvl="1"/>
            <a:r>
              <a:rPr lang="en-US" dirty="0"/>
              <a:t>The referencing environment is needed if the subprogram can be called from any arbitrary place in the </a:t>
            </a:r>
            <a:r>
              <a:rPr lang="en-US" dirty="0" smtClean="0"/>
              <a:t>program.</a:t>
            </a:r>
            <a:endParaRPr lang="en-US" dirty="0"/>
          </a:p>
          <a:p>
            <a:pPr lvl="1"/>
            <a:r>
              <a:rPr lang="en-US" dirty="0" smtClean="0"/>
              <a:t>Closures </a:t>
            </a:r>
            <a:r>
              <a:rPr lang="en-US" dirty="0"/>
              <a:t>are only needed if a subprogram can access variables in nesting scopes and it can be called from </a:t>
            </a:r>
            <a:r>
              <a:rPr lang="en-US" dirty="0" smtClean="0"/>
              <a:t>anywhere.</a:t>
            </a:r>
            <a:endParaRPr lang="en-US" dirty="0"/>
          </a:p>
          <a:p>
            <a:pPr lvl="1"/>
            <a:r>
              <a:rPr lang="en-US" dirty="0"/>
              <a:t>To support closures, an implementation may need to provide unlimited extent to some variables (because a subprogram may access a nonlocal variable that is normally no longer alive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0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myFunctorClass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myFunctorClass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x) : _x( x ) {}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operator()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y) { return _x + y; }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_x;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myFunctorClass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( 5 );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( 6 );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11887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889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9712</TotalTime>
  <Words>631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Lecture – 9/29/2016</vt:lpstr>
      <vt:lpstr>Career Connection STEM Career Fair</vt:lpstr>
      <vt:lpstr>Assignment #2  Questions?</vt:lpstr>
      <vt:lpstr>Quiz #6</vt:lpstr>
      <vt:lpstr>Advanced C++ Topics</vt:lpstr>
      <vt:lpstr>Functors</vt:lpstr>
      <vt:lpstr>Functors</vt:lpstr>
      <vt:lpstr>Closures</vt:lpstr>
      <vt:lpstr>Functors</vt:lpstr>
      <vt:lpstr>Functors Example</vt:lpstr>
      <vt:lpstr>Comparisons</vt:lpstr>
      <vt:lpstr>Comparisons</vt:lpstr>
      <vt:lpstr>Comparisons</vt:lpstr>
      <vt:lpstr>OO Design &amp; Programming</vt:lpstr>
      <vt:lpstr>Rotten Design</vt:lpstr>
      <vt:lpstr>Principles of Rotten Design</vt:lpstr>
      <vt:lpstr>Principles of Rotten Design</vt:lpstr>
      <vt:lpstr>Rotten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Rybarczyk</dc:creator>
  <cp:lastModifiedBy>Ryan Rybarczyk</cp:lastModifiedBy>
  <cp:revision>931</cp:revision>
  <dcterms:created xsi:type="dcterms:W3CDTF">2011-07-22T18:36:28Z</dcterms:created>
  <dcterms:modified xsi:type="dcterms:W3CDTF">2016-09-29T18:15:41Z</dcterms:modified>
</cp:coreProperties>
</file>