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7" r:id="rId3"/>
    <p:sldId id="389" r:id="rId4"/>
    <p:sldId id="319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78" r:id="rId19"/>
    <p:sldId id="340" r:id="rId20"/>
    <p:sldId id="341" r:id="rId21"/>
    <p:sldId id="342" r:id="rId22"/>
    <p:sldId id="343" r:id="rId23"/>
    <p:sldId id="344" r:id="rId24"/>
    <p:sldId id="345" r:id="rId25"/>
    <p:sldId id="34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10/4/2016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More than one way to make the necessary change or implementation.</a:t>
            </a:r>
          </a:p>
          <a:p>
            <a:pPr lvl="2"/>
            <a:r>
              <a:rPr lang="en-US" dirty="0" smtClean="0"/>
              <a:t>What do we do – the easy or the right?</a:t>
            </a:r>
          </a:p>
          <a:p>
            <a:pPr lvl="2"/>
            <a:endParaRPr lang="en-US" dirty="0"/>
          </a:p>
          <a:p>
            <a:r>
              <a:rPr lang="en-US" dirty="0" smtClean="0"/>
              <a:t>Preserve the design vs. a simple hack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Management pressure?</a:t>
            </a:r>
          </a:p>
          <a:p>
            <a:pPr lvl="1"/>
            <a:r>
              <a:rPr lang="en-US" dirty="0" smtClean="0"/>
              <a:t>The boss NEEDS it done yesterday, what should we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development environment is </a:t>
            </a:r>
            <a:r>
              <a:rPr lang="en-US" dirty="0" smtClean="0"/>
              <a:t>slow and inefficient.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Compile times are long – make changes that prevent the need for large recompiles.</a:t>
            </a:r>
          </a:p>
          <a:p>
            <a:pPr lvl="1"/>
            <a:endParaRPr lang="en-US" dirty="0"/>
          </a:p>
          <a:p>
            <a:r>
              <a:rPr lang="en-US" dirty="0" smtClean="0"/>
              <a:t>GitHub, MPC, </a:t>
            </a:r>
            <a:r>
              <a:rPr lang="en-US" dirty="0" err="1" smtClean="0"/>
              <a:t>Valgrind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causes this rot – why do we see our software designs rot?</a:t>
            </a:r>
          </a:p>
          <a:p>
            <a:endParaRPr lang="en-US" dirty="0"/>
          </a:p>
          <a:p>
            <a:r>
              <a:rPr lang="en-US" dirty="0" smtClean="0"/>
              <a:t>Changing Requirements</a:t>
            </a:r>
          </a:p>
          <a:p>
            <a:pPr lvl="1"/>
            <a:r>
              <a:rPr lang="en-US" dirty="0" smtClean="0"/>
              <a:t>We as software engineers know that people change their mind – therefore the most volatile of all software artifacts is the requirements specification.</a:t>
            </a:r>
          </a:p>
          <a:p>
            <a:pPr lvl="1"/>
            <a:r>
              <a:rPr lang="en-US" dirty="0" smtClean="0"/>
              <a:t>How can we make our designs resistant, or tolerable, of these 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7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2996"/>
            <a:ext cx="9045309" cy="65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/>
              <a:t>What kind of changes cause designs to </a:t>
            </a:r>
            <a:r>
              <a:rPr lang="en-US" dirty="0" smtClean="0"/>
              <a:t>rot?</a:t>
            </a:r>
          </a:p>
          <a:p>
            <a:pPr lvl="2"/>
            <a:r>
              <a:rPr lang="en-US" dirty="0" smtClean="0"/>
              <a:t>Changes </a:t>
            </a:r>
            <a:r>
              <a:rPr lang="en-US" dirty="0"/>
              <a:t>that introduce new </a:t>
            </a:r>
            <a:r>
              <a:rPr lang="en-US" dirty="0" smtClean="0"/>
              <a:t>and unplanned </a:t>
            </a:r>
            <a:r>
              <a:rPr lang="en-US" dirty="0"/>
              <a:t>for dependencies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dirty="0" smtClean="0"/>
              <a:t>The dependencies between </a:t>
            </a:r>
            <a:r>
              <a:rPr lang="en-US" dirty="0"/>
              <a:t>modules in an application must be managed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OO Design has many such mechanisms and techniques for managing this process – hence why we are taking this class!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9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Rotten Design – Two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Active Rot</a:t>
            </a:r>
          </a:p>
          <a:p>
            <a:pPr lvl="1"/>
            <a:r>
              <a:rPr lang="en-US" dirty="0" smtClean="0"/>
              <a:t>Continuous changes in the code.</a:t>
            </a:r>
          </a:p>
          <a:p>
            <a:pPr lvl="2"/>
            <a:r>
              <a:rPr lang="en-US" dirty="0" smtClean="0"/>
              <a:t>Lose integrity over time.</a:t>
            </a:r>
          </a:p>
          <a:p>
            <a:pPr lvl="2"/>
            <a:r>
              <a:rPr lang="en-US" dirty="0" smtClean="0"/>
              <a:t>New Requirements = New Bugs</a:t>
            </a:r>
          </a:p>
          <a:p>
            <a:endParaRPr lang="en-US" dirty="0"/>
          </a:p>
          <a:p>
            <a:r>
              <a:rPr lang="en-US" dirty="0" smtClean="0"/>
              <a:t>Dormant Rot</a:t>
            </a:r>
          </a:p>
          <a:p>
            <a:pPr lvl="1"/>
            <a:r>
              <a:rPr lang="en-US" dirty="0" smtClean="0"/>
              <a:t>Unused software the primary cause.</a:t>
            </a:r>
          </a:p>
          <a:p>
            <a:pPr lvl="2"/>
            <a:r>
              <a:rPr lang="en-US" dirty="0" smtClean="0"/>
              <a:t>Possibly from a failed implementation.</a:t>
            </a:r>
          </a:p>
          <a:p>
            <a:pPr lvl="2"/>
            <a:r>
              <a:rPr lang="en-US" dirty="0" smtClean="0"/>
              <a:t>Customer changed their mind.</a:t>
            </a:r>
          </a:p>
          <a:p>
            <a:pPr lvl="2"/>
            <a:r>
              <a:rPr lang="en-US" dirty="0" smtClean="0"/>
              <a:t>Found a better way but did not clean up after ourselves.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1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Principles of OO Class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OO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good OO Class Design?</a:t>
            </a:r>
          </a:p>
          <a:p>
            <a:endParaRPr lang="en-US" dirty="0"/>
          </a:p>
          <a:p>
            <a:r>
              <a:rPr lang="en-US" dirty="0" smtClean="0"/>
              <a:t>We know this class is focusing on this but how do we achieve this?</a:t>
            </a:r>
          </a:p>
          <a:p>
            <a:pPr lvl="1"/>
            <a:r>
              <a:rPr lang="en-US" dirty="0" smtClean="0"/>
              <a:t>Patterns &amp; Principles</a:t>
            </a:r>
          </a:p>
          <a:p>
            <a:pPr lvl="1"/>
            <a:endParaRPr lang="en-US" dirty="0"/>
          </a:p>
          <a:p>
            <a:r>
              <a:rPr lang="en-US" dirty="0" smtClean="0"/>
              <a:t>So lets start exploring this world so we can find out how to write “good” software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begin with a high-level overview…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A module should be open for extension but closed for modification</a:t>
            </a:r>
            <a:r>
              <a:rPr lang="en-US" i="1" dirty="0" smtClean="0"/>
              <a:t>.”</a:t>
            </a:r>
            <a:endParaRPr lang="en-US" dirty="0" smtClean="0"/>
          </a:p>
          <a:p>
            <a:pPr marL="118872" indent="0" algn="r">
              <a:buNone/>
            </a:pPr>
            <a:r>
              <a:rPr lang="en-US" i="1" dirty="0" smtClean="0"/>
              <a:t>-Bertrand Meyer</a:t>
            </a:r>
          </a:p>
          <a:p>
            <a:pPr marL="118872" indent="0" algn="r">
              <a:buNone/>
            </a:pPr>
            <a:endParaRPr lang="en-US" i="1" dirty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We should design and write our code such that our various components can be reused without the need for modification.</a:t>
            </a:r>
          </a:p>
          <a:p>
            <a:pPr lvl="2"/>
            <a:r>
              <a:rPr lang="en-US" dirty="0" smtClean="0"/>
              <a:t>Change the behavior and not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4406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#2 –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8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instantly sounds very abstract and generic – similar to the goal of what we were talking about with templates/generics.</a:t>
            </a:r>
          </a:p>
          <a:p>
            <a:endParaRPr lang="en-US" dirty="0"/>
          </a:p>
          <a:p>
            <a:r>
              <a:rPr lang="en-US" dirty="0" smtClean="0"/>
              <a:t>How does this impact us?</a:t>
            </a:r>
          </a:p>
          <a:p>
            <a:pPr lvl="1"/>
            <a:r>
              <a:rPr lang="en-US" dirty="0" smtClean="0"/>
              <a:t>Should our source code need to change each time a requirement changes?</a:t>
            </a:r>
          </a:p>
          <a:p>
            <a:pPr lvl="2"/>
            <a:r>
              <a:rPr lang="en-US" dirty="0" smtClean="0"/>
              <a:t>Can we write source code such that if the requirements change the impact is minimal and no changes are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this in practice?</a:t>
            </a:r>
          </a:p>
          <a:p>
            <a:pPr lvl="1"/>
            <a:r>
              <a:rPr lang="en-US" dirty="0" smtClean="0"/>
              <a:t>Inheritance &amp; Polymorphism</a:t>
            </a:r>
          </a:p>
          <a:p>
            <a:pPr lvl="1"/>
            <a:endParaRPr lang="en-US" dirty="0"/>
          </a:p>
          <a:p>
            <a:r>
              <a:rPr lang="en-US" dirty="0" smtClean="0"/>
              <a:t>Let us briefly revisit the discussion on those concepts….</a:t>
            </a:r>
          </a:p>
          <a:p>
            <a:endParaRPr lang="en-US" dirty="0"/>
          </a:p>
          <a:p>
            <a:r>
              <a:rPr lang="en-US" dirty="0" smtClean="0"/>
              <a:t>Ok…</a:t>
            </a:r>
          </a:p>
          <a:p>
            <a:pPr lvl="1"/>
            <a:r>
              <a:rPr lang="en-US" dirty="0" smtClean="0"/>
              <a:t>So where does that leave us in terms of understanding this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Rectangle Class</a:t>
            </a:r>
          </a:p>
          <a:p>
            <a:pPr lvl="2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Width</a:t>
            </a:r>
          </a:p>
          <a:p>
            <a:pPr lvl="2"/>
            <a:endParaRPr lang="en-US" dirty="0"/>
          </a:p>
          <a:p>
            <a:r>
              <a:rPr lang="en-US" dirty="0" smtClean="0"/>
              <a:t>Now we want to calculate the area of the rectangle.</a:t>
            </a:r>
          </a:p>
          <a:p>
            <a:pPr lvl="1"/>
            <a:r>
              <a:rPr lang="en-US" dirty="0" smtClean="0"/>
              <a:t>Area Class</a:t>
            </a:r>
          </a:p>
          <a:p>
            <a:pPr lvl="2"/>
            <a:r>
              <a:rPr lang="en-US" dirty="0" err="1" smtClean="0"/>
              <a:t>calculateArea</a:t>
            </a:r>
            <a:r>
              <a:rPr lang="en-US" dirty="0" smtClean="0"/>
              <a:t>(Rectangle)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3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Change!</a:t>
            </a:r>
          </a:p>
          <a:p>
            <a:pPr lvl="1"/>
            <a:r>
              <a:rPr lang="en-US" dirty="0" smtClean="0"/>
              <a:t>Now we also want to operate on Circles, Triangles, etc.</a:t>
            </a:r>
          </a:p>
          <a:p>
            <a:pPr lvl="1"/>
            <a:r>
              <a:rPr lang="en-US" dirty="0" smtClean="0"/>
              <a:t>How do we adjust to meet this need?</a:t>
            </a:r>
          </a:p>
          <a:p>
            <a:pPr lvl="1"/>
            <a:endParaRPr lang="en-US" dirty="0"/>
          </a:p>
          <a:p>
            <a:r>
              <a:rPr lang="en-US" dirty="0" smtClean="0"/>
              <a:t>Well, we could simply modify our code to include a check for the specific shape.</a:t>
            </a:r>
          </a:p>
          <a:p>
            <a:pPr lvl="1"/>
            <a:r>
              <a:rPr lang="en-US" dirty="0" smtClean="0"/>
              <a:t>This would not abide by the OCP – in that our Area class is not closed for modification.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use inheritance to achieve this for us.</a:t>
            </a:r>
          </a:p>
          <a:p>
            <a:pPr lvl="1"/>
            <a:r>
              <a:rPr lang="en-US" dirty="0" smtClean="0"/>
              <a:t>We already did that – and now we see the benefits to taking such an approach through the use of OCP.</a:t>
            </a:r>
          </a:p>
          <a:p>
            <a:pPr lvl="1"/>
            <a:endParaRPr lang="en-US" dirty="0"/>
          </a:p>
          <a:p>
            <a:r>
              <a:rPr lang="en-US" dirty="0" smtClean="0"/>
              <a:t>We have closed it for modification but have opened it for reuse/extension.</a:t>
            </a:r>
          </a:p>
          <a:p>
            <a:pPr lvl="1"/>
            <a:r>
              <a:rPr lang="en-US" dirty="0" smtClean="0"/>
              <a:t>Potential dangers?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should we apply this principle in practice?</a:t>
            </a:r>
          </a:p>
          <a:p>
            <a:pPr lvl="1"/>
            <a:r>
              <a:rPr lang="en-US" dirty="0" smtClean="0"/>
              <a:t>How do we know requirements will change?</a:t>
            </a:r>
          </a:p>
          <a:p>
            <a:pPr lvl="2"/>
            <a:r>
              <a:rPr lang="en-US" dirty="0" smtClean="0"/>
              <a:t>Well…we know they will – but how do we predict which ones will?</a:t>
            </a:r>
          </a:p>
          <a:p>
            <a:pPr lvl="2"/>
            <a:r>
              <a:rPr lang="en-US" dirty="0" smtClean="0"/>
              <a:t>How much benefit is there versus the cost occurred for providing such functionality?</a:t>
            </a:r>
          </a:p>
          <a:p>
            <a:pPr lvl="2"/>
            <a:endParaRPr lang="en-US" dirty="0"/>
          </a:p>
          <a:p>
            <a:r>
              <a:rPr lang="en-US" dirty="0" smtClean="0"/>
              <a:t>Tradeoff</a:t>
            </a:r>
          </a:p>
          <a:p>
            <a:pPr lvl="1"/>
            <a:r>
              <a:rPr lang="en-US" dirty="0" smtClean="0"/>
              <a:t>Can you think of a reason why we wouldn’t want to abide by this principle here in this 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3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 – Phase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Submission Due:</a:t>
            </a:r>
          </a:p>
          <a:p>
            <a:pPr lvl="1"/>
            <a:r>
              <a:rPr lang="en-US" dirty="0" smtClean="0"/>
              <a:t>10/7/2016 11:59 PM</a:t>
            </a:r>
          </a:p>
          <a:p>
            <a:pPr lvl="1"/>
            <a:endParaRPr lang="en-US" dirty="0"/>
          </a:p>
          <a:p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Ensure that Myself, the TA, and the Grader are added as contributors to your Repo.</a:t>
            </a:r>
          </a:p>
          <a:p>
            <a:pPr lvl="1"/>
            <a:endParaRPr lang="en-US" dirty="0"/>
          </a:p>
          <a:p>
            <a:r>
              <a:rPr lang="en-US" dirty="0" smtClean="0"/>
              <a:t>Make sure you address each of my comments with the following: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Fixed: &lt;explanation on how you addressed my comment&gt;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0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Four Symptoms of Rotten Design:</a:t>
            </a:r>
          </a:p>
          <a:p>
            <a:pPr lvl="1"/>
            <a:r>
              <a:rPr lang="en-US" dirty="0" smtClean="0"/>
              <a:t>Rigidity</a:t>
            </a:r>
          </a:p>
          <a:p>
            <a:pPr lvl="1"/>
            <a:r>
              <a:rPr lang="en-US" dirty="0" smtClean="0"/>
              <a:t>Fragility</a:t>
            </a:r>
          </a:p>
          <a:p>
            <a:pPr lvl="1"/>
            <a:r>
              <a:rPr lang="en-US" dirty="0" smtClean="0"/>
              <a:t>Immobility</a:t>
            </a:r>
          </a:p>
          <a:p>
            <a:pPr lvl="1"/>
            <a:r>
              <a:rPr lang="en-US" dirty="0" smtClean="0"/>
              <a:t>Viscosity</a:t>
            </a:r>
          </a:p>
          <a:p>
            <a:pPr lvl="1"/>
            <a:endParaRPr lang="en-US" dirty="0"/>
          </a:p>
          <a:p>
            <a:r>
              <a:rPr lang="en-US" dirty="0" smtClean="0"/>
              <a:t>Each of these symptoms is related to one another – but it may not always be clear.</a:t>
            </a:r>
          </a:p>
          <a:p>
            <a:pPr lvl="1"/>
            <a:r>
              <a:rPr lang="en-US" dirty="0" smtClean="0"/>
              <a:t>It is our job, as software engineers, to be able to identify these and handle them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tendency for software to be difficult to </a:t>
            </a:r>
            <a:r>
              <a:rPr lang="en-US" dirty="0" smtClean="0"/>
              <a:t>change.</a:t>
            </a:r>
          </a:p>
          <a:p>
            <a:pPr lvl="1"/>
            <a:r>
              <a:rPr lang="en-US" dirty="0" smtClean="0"/>
              <a:t>This can be the case with even the simplest of systems.</a:t>
            </a:r>
          </a:p>
          <a:p>
            <a:pPr lvl="1"/>
            <a:endParaRPr lang="en-US" dirty="0"/>
          </a:p>
          <a:p>
            <a:r>
              <a:rPr lang="en-US" dirty="0" smtClean="0"/>
              <a:t>Cascading effects – one small change has a ripple effect on the rest of the system.</a:t>
            </a:r>
          </a:p>
          <a:p>
            <a:pPr lvl="1"/>
            <a:r>
              <a:rPr lang="en-US" dirty="0" smtClean="0"/>
              <a:t>Fear, Panic, Packs of Wild Dogs Taking Over…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tendency of </a:t>
            </a:r>
            <a:r>
              <a:rPr lang="en-US" dirty="0" smtClean="0"/>
              <a:t>the software </a:t>
            </a:r>
            <a:r>
              <a:rPr lang="en-US" dirty="0"/>
              <a:t>to break in many places every time it is changed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this break occurs in an area that should, conceptually, not even be related to the implemented change.</a:t>
            </a:r>
          </a:p>
          <a:p>
            <a:pPr lvl="1"/>
            <a:endParaRPr lang="en-US" dirty="0"/>
          </a:p>
          <a:p>
            <a:r>
              <a:rPr lang="en-US" dirty="0" smtClean="0"/>
              <a:t>Fear if we make one change that we will introduce countless other errors – trust is lost and as a result we lose creditability.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7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inability to reuse software from other projects </a:t>
            </a:r>
            <a:r>
              <a:rPr lang="en-US" dirty="0" smtClean="0"/>
              <a:t>or from </a:t>
            </a:r>
            <a:r>
              <a:rPr lang="en-US" dirty="0"/>
              <a:t>parts of the same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We stress code reuse for a reason – if we write all this “silo” code that we cannot reuse then we are not maximizing our productivity and efficiency.</a:t>
            </a:r>
          </a:p>
          <a:p>
            <a:pPr lvl="1"/>
            <a:endParaRPr lang="en-US" dirty="0"/>
          </a:p>
          <a:p>
            <a:r>
              <a:rPr lang="en-US" dirty="0" smtClean="0"/>
              <a:t>We see something similar but don’t want to use it because it doesn’t work how “we” think it should, so we rewrite rather than reuse.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Forms: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r>
              <a:rPr lang="en-US" dirty="0" smtClean="0"/>
              <a:t>Viscosity</a:t>
            </a:r>
          </a:p>
          <a:p>
            <a:pPr lvl="1"/>
            <a:r>
              <a:rPr lang="en-US" dirty="0" smtClean="0"/>
              <a:t>Difficulty to implement the necessary, but often hard.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It is easy to do the wrong thing, </a:t>
            </a:r>
            <a:r>
              <a:rPr lang="en-US" dirty="0" smtClean="0"/>
              <a:t>but hard </a:t>
            </a:r>
            <a:r>
              <a:rPr lang="en-US" dirty="0"/>
              <a:t>to do the right thing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8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9941</TotalTime>
  <Words>1068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Lecture – 10/4/2016</vt:lpstr>
      <vt:lpstr>Assignment #2 – Feedback</vt:lpstr>
      <vt:lpstr>Assignment #2 – Phase II</vt:lpstr>
      <vt:lpstr>Quiz #7</vt:lpstr>
      <vt:lpstr>Principles of Rotten Design</vt:lpstr>
      <vt:lpstr>Rigidity</vt:lpstr>
      <vt:lpstr>Fragility</vt:lpstr>
      <vt:lpstr>Immobility</vt:lpstr>
      <vt:lpstr>Viscosity</vt:lpstr>
      <vt:lpstr>Viscosity</vt:lpstr>
      <vt:lpstr>Viscosity</vt:lpstr>
      <vt:lpstr>Principles of Rotten Design</vt:lpstr>
      <vt:lpstr>PowerPoint Presentation</vt:lpstr>
      <vt:lpstr>Principles of Rotten Design</vt:lpstr>
      <vt:lpstr>Rotten Design – Two Phases</vt:lpstr>
      <vt:lpstr>Principles of OO Class Design</vt:lpstr>
      <vt:lpstr>Principles of OO Class Design</vt:lpstr>
      <vt:lpstr>Open Closed Principle</vt:lpstr>
      <vt:lpstr>The Open Closed Principle (OCP)</vt:lpstr>
      <vt:lpstr>The Open Closed Principle (OCP)</vt:lpstr>
      <vt:lpstr>The Open Closed Principle (OCP)</vt:lpstr>
      <vt:lpstr>The Open Closed Principle (OCP)</vt:lpstr>
      <vt:lpstr>The Open Closed Principle (OCP)</vt:lpstr>
      <vt:lpstr>The Open Closed Principle (OCP)</vt:lpstr>
      <vt:lpstr>The Open Closed Principle (OCP)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920</cp:revision>
  <dcterms:created xsi:type="dcterms:W3CDTF">2011-07-22T18:36:28Z</dcterms:created>
  <dcterms:modified xsi:type="dcterms:W3CDTF">2016-10-04T16:07:35Z</dcterms:modified>
</cp:coreProperties>
</file>