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46" r:id="rId3"/>
    <p:sldId id="258" r:id="rId4"/>
    <p:sldId id="332" r:id="rId5"/>
    <p:sldId id="333" r:id="rId6"/>
    <p:sldId id="334" r:id="rId7"/>
    <p:sldId id="335" r:id="rId8"/>
    <p:sldId id="336" r:id="rId9"/>
    <p:sldId id="337" r:id="rId10"/>
    <p:sldId id="259" r:id="rId11"/>
    <p:sldId id="260" r:id="rId12"/>
    <p:sldId id="265" r:id="rId13"/>
    <p:sldId id="288" r:id="rId14"/>
    <p:sldId id="339" r:id="rId15"/>
    <p:sldId id="338" r:id="rId16"/>
    <p:sldId id="340" r:id="rId17"/>
    <p:sldId id="341" r:id="rId18"/>
    <p:sldId id="342" r:id="rId19"/>
    <p:sldId id="343" r:id="rId20"/>
    <p:sldId id="344" r:id="rId21"/>
    <p:sldId id="345" r:id="rId22"/>
    <p:sldId id="261" r:id="rId23"/>
    <p:sldId id="266" r:id="rId24"/>
    <p:sldId id="267" r:id="rId25"/>
    <p:sldId id="347" r:id="rId26"/>
    <p:sldId id="348" r:id="rId27"/>
    <p:sldId id="349" r:id="rId28"/>
    <p:sldId id="350" r:id="rId29"/>
    <p:sldId id="268" r:id="rId30"/>
    <p:sldId id="269" r:id="rId31"/>
    <p:sldId id="270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pythonds/BasicDS/InfixPrefixandPostfixExpress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stream/stringstre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10/6/2016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Conversion Algorithm</a:t>
            </a:r>
          </a:p>
          <a:p>
            <a:pPr lvl="1"/>
            <a:r>
              <a:rPr lang="en-US" dirty="0"/>
              <a:t>A stack can be used to perform the </a:t>
            </a:r>
            <a:r>
              <a:rPr lang="en-US" dirty="0" smtClean="0"/>
              <a:t>conversion:</a:t>
            </a:r>
          </a:p>
          <a:p>
            <a:pPr marL="1179576" lvl="2" indent="-457200"/>
            <a:r>
              <a:rPr lang="en-US" dirty="0" smtClean="0"/>
              <a:t>When </a:t>
            </a:r>
            <a:r>
              <a:rPr lang="en-US" dirty="0"/>
              <a:t>parsing each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in the </a:t>
            </a:r>
            <a:r>
              <a:rPr lang="en-US" dirty="0" smtClean="0"/>
              <a:t>expression:</a:t>
            </a:r>
          </a:p>
          <a:p>
            <a:pPr marL="1179576" lvl="2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operand, then append to end of postfix </a:t>
            </a:r>
            <a:r>
              <a:rPr lang="en-US" dirty="0" smtClean="0"/>
              <a:t>expression.</a:t>
            </a:r>
          </a:p>
          <a:p>
            <a:pPr marL="1179576" lvl="2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operator, </a:t>
            </a:r>
            <a:r>
              <a:rPr lang="en-US" dirty="0" smtClean="0"/>
              <a:t>(stack </a:t>
            </a:r>
            <a:r>
              <a:rPr lang="en-US" dirty="0"/>
              <a:t>is empty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is of </a:t>
            </a:r>
            <a:r>
              <a:rPr lang="en-US" dirty="0"/>
              <a:t>lower precedence than top of stack), then push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on stack</a:t>
            </a:r>
            <a:r>
              <a:rPr lang="en-US" dirty="0" smtClean="0"/>
              <a:t>.</a:t>
            </a:r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/>
              <a:t>Else </a:t>
            </a:r>
            <a:r>
              <a:rPr lang="en-US" dirty="0"/>
              <a:t>pop from stack </a:t>
            </a:r>
            <a:r>
              <a:rPr lang="en-US" dirty="0" smtClean="0"/>
              <a:t>and </a:t>
            </a:r>
            <a:r>
              <a:rPr lang="en-US" dirty="0"/>
              <a:t>append to postfix 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has greater precedence than top of stack or empty, then push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on </a:t>
            </a:r>
            <a:r>
              <a:rPr lang="en-US" dirty="0" smtClean="0"/>
              <a:t>stack.</a:t>
            </a:r>
          </a:p>
          <a:p>
            <a:pPr marL="1179576" lvl="2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a parenthesis, pop elements from stack and append until found matching open </a:t>
            </a:r>
            <a:r>
              <a:rPr lang="en-US" dirty="0" smtClean="0"/>
              <a:t>parenthesis.</a:t>
            </a:r>
            <a:endParaRPr lang="en-US" dirty="0"/>
          </a:p>
          <a:p>
            <a:pPr marL="1399032" lvl="3" indent="-457200">
              <a:buFont typeface="+mj-lt"/>
              <a:buAutoNum type="arabicPeriod"/>
            </a:pPr>
            <a:endParaRPr lang="en-US" dirty="0"/>
          </a:p>
          <a:p>
            <a:pPr marL="1179576" lvl="2" indent="-457200">
              <a:buFont typeface="+mj-lt"/>
              <a:buAutoNum type="arabicPeriod"/>
            </a:pPr>
            <a:endParaRPr lang="en-US" dirty="0"/>
          </a:p>
          <a:p>
            <a:pPr marL="1179576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Infix: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 B + 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55461"/>
              </p:ext>
            </p:extLst>
          </p:nvPr>
        </p:nvGraphicFramePr>
        <p:xfrm>
          <a:off x="304800" y="3429000"/>
          <a:ext cx="8534400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Step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Current Symbol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Stack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Postfix String</a:t>
                      </a:r>
                      <a:endParaRPr lang="en-US" i="0" u="sng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(pop *)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 (add *)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(pop 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AB*C+ (add +)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Infix: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36500"/>
              </p:ext>
            </p:extLst>
          </p:nvPr>
        </p:nvGraphicFramePr>
        <p:xfrm>
          <a:off x="304800" y="3105150"/>
          <a:ext cx="8534400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Step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Current Symbol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Stack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Postfix String</a:t>
                      </a:r>
                      <a:endParaRPr lang="en-US" i="0" u="sng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(pop 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06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Infix: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81141"/>
              </p:ext>
            </p:extLst>
          </p:nvPr>
        </p:nvGraphicFramePr>
        <p:xfrm>
          <a:off x="304800" y="3429000"/>
          <a:ext cx="8534400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Step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Current Symbol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Stack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Postfix String</a:t>
                      </a:r>
                      <a:endParaRPr lang="en-US" i="0" u="sng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(pop *) (pop 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ABC*+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5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25609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Infix: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 (B + C) * D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06975"/>
              </p:ext>
            </p:extLst>
          </p:nvPr>
        </p:nvGraphicFramePr>
        <p:xfrm>
          <a:off x="304800" y="2743205"/>
          <a:ext cx="8534400" cy="403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Step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Current Symbol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Stack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smtClean="0"/>
                        <a:t>Postfix String</a:t>
                      </a:r>
                      <a:endParaRPr lang="en-US" i="0" u="sng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ABC+*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ABC+*D</a:t>
                      </a:r>
                      <a:endParaRPr lang="en-US" dirty="0"/>
                    </a:p>
                  </a:txBody>
                  <a:tcPr/>
                </a:tc>
              </a:tr>
              <a:tr h="367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ABC+*D*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9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- (negation)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*,/,%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+, -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Tutorials: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interactivepython.org/runestone/static/pythonds/BasicDS/InfixPrefixandPostfixExpressions.html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5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STDIN/STDOUT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standard input stream is the default source of data for applications. In most systems, it is usually directed by default to the keyboard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Include(s):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Example &lt;hint, hint&gt;: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620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standard output stream is the default destination of output for applications. In most systems, it is usually directed by default to the text console (generally, on the screen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Include(s):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Example &lt;hint, hint&gt;:</a:t>
            </a: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input. Try again.\n");</a:t>
            </a:r>
          </a:p>
        </p:txBody>
      </p:sp>
    </p:spTree>
    <p:extLst>
      <p:ext uri="{BB962C8B-B14F-4D97-AF65-F5344CB8AC3E}">
        <p14:creationId xmlns:p14="http://schemas.microsoft.com/office/powerpoint/2010/main" val="330639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Helpful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StringStream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http://www.cplusplus.com/reference/sstream/stringstream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Key(s):</a:t>
            </a:r>
          </a:p>
          <a:p>
            <a:pPr lvl="1"/>
            <a:r>
              <a:rPr lang="en-US" dirty="0" smtClean="0"/>
              <a:t>Operands vs. Operators</a:t>
            </a:r>
          </a:p>
          <a:p>
            <a:pPr lvl="1"/>
            <a:r>
              <a:rPr lang="en-US" dirty="0" smtClean="0"/>
              <a:t>C++11</a:t>
            </a:r>
          </a:p>
          <a:p>
            <a:pPr lvl="2"/>
            <a:r>
              <a:rPr lang="en-US" dirty="0" smtClean="0"/>
              <a:t>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automatically includes: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iosfwd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2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#2 –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510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STDIN/STDOUT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9748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0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98648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Command Pattern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you ever been faced with one of the following situations:</a:t>
            </a:r>
          </a:p>
          <a:p>
            <a:pPr lvl="1"/>
            <a:r>
              <a:rPr lang="en-US" dirty="0" smtClean="0"/>
              <a:t>You need </a:t>
            </a:r>
            <a:r>
              <a:rPr lang="en-US" dirty="0"/>
              <a:t>to create an </a:t>
            </a:r>
            <a:r>
              <a:rPr lang="en-US" dirty="0" smtClean="0"/>
              <a:t>event but you will actually do the processing at a later time.</a:t>
            </a:r>
            <a:endParaRPr lang="en-US" dirty="0"/>
          </a:p>
          <a:p>
            <a:pPr lvl="1"/>
            <a:r>
              <a:rPr lang="en-US" dirty="0" smtClean="0"/>
              <a:t>Decouple many common </a:t>
            </a:r>
            <a:r>
              <a:rPr lang="en-US" dirty="0"/>
              <a:t>(or similar operations) </a:t>
            </a:r>
            <a:r>
              <a:rPr lang="en-US" dirty="0" smtClean="0"/>
              <a:t>from the </a:t>
            </a:r>
            <a:r>
              <a:rPr lang="en-US" dirty="0"/>
              <a:t>actual </a:t>
            </a:r>
            <a:r>
              <a:rPr lang="en-US" dirty="0" smtClean="0"/>
              <a:t>processing.</a:t>
            </a:r>
          </a:p>
          <a:p>
            <a:pPr lvl="1"/>
            <a:r>
              <a:rPr lang="en-US" dirty="0" smtClean="0"/>
              <a:t>Have you ever been asked to create a calculator for an assignment in a class about software engineering?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Object o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fileNewMenuItem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doFileNewAction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fileOpenMenuItem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doFileOpenAction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fileOpenRecentMenuItem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doFileOpenRecentAction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fileSaveMenuItem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doFileSaveAction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and more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84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Lets take a real world example:</a:t>
            </a:r>
          </a:p>
          <a:p>
            <a:pPr lvl="1"/>
            <a:r>
              <a:rPr lang="en-US" dirty="0" smtClean="0"/>
              <a:t>When you go to a restaurant to eat dinner the following takes place.</a:t>
            </a:r>
          </a:p>
          <a:p>
            <a:pPr marL="1236726" lvl="2" indent="-514350">
              <a:buFont typeface="+mj-lt"/>
              <a:buAutoNum type="arabicPeriod"/>
            </a:pPr>
            <a:r>
              <a:rPr lang="en-US" dirty="0" smtClean="0"/>
              <a:t>You as the Customer issue an order request.</a:t>
            </a:r>
          </a:p>
          <a:p>
            <a:pPr marL="1236726" lvl="2" indent="-514350">
              <a:buFont typeface="+mj-lt"/>
              <a:buAutoNum type="arabicPeriod"/>
            </a:pPr>
            <a:r>
              <a:rPr lang="en-US" dirty="0" smtClean="0"/>
              <a:t>The Waiter then places the order – here the order itself is the command.</a:t>
            </a:r>
          </a:p>
          <a:p>
            <a:pPr marL="1236726" lvl="2" indent="-514350">
              <a:buFont typeface="+mj-lt"/>
              <a:buAutoNum type="arabicPeriod"/>
            </a:pPr>
            <a:r>
              <a:rPr lang="en-US" dirty="0" smtClean="0"/>
              <a:t>The Cook then receives the order and process it based upon its specific needs.</a:t>
            </a:r>
          </a:p>
          <a:p>
            <a:pPr marL="1236726" lvl="2" indent="-514350">
              <a:buFont typeface="+mj-lt"/>
              <a:buAutoNum type="arabicPeriod"/>
            </a:pPr>
            <a:endParaRPr lang="en-US" dirty="0"/>
          </a:p>
          <a:p>
            <a:pPr marL="678942" indent="-514350"/>
            <a:r>
              <a:rPr lang="en-US" dirty="0" smtClean="0"/>
              <a:t>The same action is repeated over and over during the course of an evening – although the specific steps involved may vary.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2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first reaction to this problem is we can simply write conditional code.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f/else-if/else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fine – but what happens if there are a numerous variations – or better yet, what happens if we want to add a new variation later?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3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wrote our code to be a series of conditional statements we suddenly have a problem and have violated good design principles &amp; practices.</a:t>
            </a:r>
          </a:p>
          <a:p>
            <a:pPr lvl="1"/>
            <a:r>
              <a:rPr lang="en-US" dirty="0" smtClean="0"/>
              <a:t>We have to modify our “main” source file.</a:t>
            </a:r>
          </a:p>
          <a:p>
            <a:pPr lvl="2"/>
            <a:r>
              <a:rPr lang="en-US" dirty="0" smtClean="0"/>
              <a:t>Potential Impact</a:t>
            </a:r>
          </a:p>
          <a:p>
            <a:pPr lvl="3"/>
            <a:r>
              <a:rPr lang="en-US" dirty="0" smtClean="0"/>
              <a:t>Symptoms of Rotten Code</a:t>
            </a:r>
          </a:p>
          <a:p>
            <a:pPr lvl="3"/>
            <a:endParaRPr lang="en-US" dirty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Use the Command design pattern!</a:t>
            </a:r>
          </a:p>
          <a:p>
            <a:pPr lvl="2"/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7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Vending Machine</a:t>
            </a:r>
          </a:p>
          <a:p>
            <a:pPr lvl="1"/>
            <a:r>
              <a:rPr lang="en-US" dirty="0" smtClean="0"/>
              <a:t>Many different unique choices.</a:t>
            </a:r>
          </a:p>
          <a:p>
            <a:pPr lvl="1"/>
            <a:r>
              <a:rPr lang="en-US" dirty="0" smtClean="0"/>
              <a:t>Same action.</a:t>
            </a:r>
          </a:p>
          <a:p>
            <a:pPr lvl="1"/>
            <a:endParaRPr lang="en-US" dirty="0"/>
          </a:p>
          <a:p>
            <a:r>
              <a:rPr lang="en-US" dirty="0" smtClean="0"/>
              <a:t>How would we construct this in our software design?</a:t>
            </a:r>
          </a:p>
          <a:p>
            <a:pPr lvl="1"/>
            <a:r>
              <a:rPr lang="en-US" dirty="0" smtClean="0"/>
              <a:t>How do we design flexibility?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6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Pattern Classification:</a:t>
            </a:r>
          </a:p>
          <a:p>
            <a:pPr lvl="1"/>
            <a:r>
              <a:rPr lang="en-US" dirty="0" smtClean="0"/>
              <a:t>Behavioral Pattern</a:t>
            </a:r>
          </a:p>
          <a:p>
            <a:pPr lvl="1"/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/>
              <a:t>Need to issue requests to objects without knowing anything about the operation being requested or the receiver of the request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Encapsulate request to the receiving object in command objects, and provide these objects with a common interface to execute the requests they represent.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533650"/>
            <a:ext cx="32575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20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315200" cy="478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9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dirty="0" err="1"/>
              <a:t>ConcreteCommand</a:t>
            </a:r>
            <a:r>
              <a:rPr lang="en-US" dirty="0"/>
              <a:t> object and sets its </a:t>
            </a:r>
            <a:r>
              <a:rPr lang="en-US" dirty="0" smtClean="0"/>
              <a:t>receiver.</a:t>
            </a:r>
          </a:p>
          <a:p>
            <a:endParaRPr lang="en-US" dirty="0"/>
          </a:p>
          <a:p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Is responsible for knowing how/when to perform the actions.</a:t>
            </a:r>
          </a:p>
          <a:p>
            <a:endParaRPr lang="en-US" dirty="0"/>
          </a:p>
          <a:p>
            <a:r>
              <a:rPr lang="en-US" dirty="0" smtClean="0"/>
              <a:t>Invoker</a:t>
            </a:r>
          </a:p>
          <a:p>
            <a:pPr lvl="1"/>
            <a:r>
              <a:rPr lang="en-US" dirty="0" smtClean="0"/>
              <a:t>Requests that the Command carries out a specific task.</a:t>
            </a:r>
          </a:p>
          <a:p>
            <a:endParaRPr lang="en-US" dirty="0"/>
          </a:p>
          <a:p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Serves as an interface for access to the execution of an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31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Command Objects</a:t>
            </a:r>
          </a:p>
          <a:p>
            <a:pPr lvl="1"/>
            <a:r>
              <a:rPr lang="en-US" sz="3200" dirty="0" smtClean="0"/>
              <a:t>Know </a:t>
            </a:r>
            <a:r>
              <a:rPr lang="en-US" sz="3200" b="1" i="1" u="sng" dirty="0" smtClean="0"/>
              <a:t>what</a:t>
            </a:r>
            <a:r>
              <a:rPr lang="en-US" sz="3200" dirty="0"/>
              <a:t> </a:t>
            </a:r>
            <a:r>
              <a:rPr lang="en-US" sz="3200" dirty="0" smtClean="0"/>
              <a:t>to do. </a:t>
            </a:r>
            <a:endParaRPr lang="en-US" sz="3200" dirty="0"/>
          </a:p>
          <a:p>
            <a:endParaRPr lang="en-US" sz="3600" dirty="0"/>
          </a:p>
          <a:p>
            <a:r>
              <a:rPr lang="en-US" sz="3600" dirty="0"/>
              <a:t>Invoker </a:t>
            </a:r>
            <a:r>
              <a:rPr lang="en-US" sz="3600" dirty="0" smtClean="0"/>
              <a:t>Objects </a:t>
            </a:r>
          </a:p>
          <a:p>
            <a:pPr lvl="1"/>
            <a:r>
              <a:rPr lang="en-US" sz="3200" dirty="0" smtClean="0"/>
              <a:t>Know </a:t>
            </a:r>
            <a:r>
              <a:rPr lang="en-US" sz="3200" b="1" i="1" u="sng" dirty="0" smtClean="0"/>
              <a:t>when</a:t>
            </a:r>
            <a:r>
              <a:rPr lang="en-US" sz="3200" dirty="0"/>
              <a:t> </a:t>
            </a:r>
            <a:r>
              <a:rPr lang="en-US" sz="3200" dirty="0" smtClean="0"/>
              <a:t>to </a:t>
            </a:r>
            <a:r>
              <a:rPr lang="en-US" sz="3200" dirty="0"/>
              <a:t>do </a:t>
            </a:r>
            <a:r>
              <a:rPr lang="en-US" sz="3200" dirty="0" smtClean="0"/>
              <a:t>commands.</a:t>
            </a:r>
          </a:p>
          <a:p>
            <a:pPr lvl="1"/>
            <a:endParaRPr lang="en-US" sz="3200" dirty="0"/>
          </a:p>
          <a:p>
            <a:r>
              <a:rPr lang="en-US" sz="3600" dirty="0"/>
              <a:t>“Encapsulate a request as an object, thereby letting you parameterize clients with different requests, queue or log requests, and support undoable operations</a:t>
            </a:r>
            <a:r>
              <a:rPr lang="en-US" sz="3600" dirty="0" smtClean="0"/>
              <a:t>.” -</a:t>
            </a:r>
            <a:r>
              <a:rPr lang="en-US" sz="3600" dirty="0" err="1" smtClean="0"/>
              <a:t>GoF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8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Due Date: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Phase Submission: </a:t>
            </a:r>
          </a:p>
          <a:p>
            <a:pPr lvl="2"/>
            <a:r>
              <a:rPr lang="en-US" dirty="0" smtClean="0"/>
              <a:t>10/20/2016</a:t>
            </a:r>
          </a:p>
          <a:p>
            <a:pPr lvl="2"/>
            <a:endParaRPr lang="en-US" dirty="0"/>
          </a:p>
          <a:p>
            <a:r>
              <a:rPr lang="en-US" dirty="0" smtClean="0"/>
              <a:t>Design Patterns:</a:t>
            </a:r>
          </a:p>
          <a:p>
            <a:pPr lvl="1"/>
            <a:r>
              <a:rPr lang="en-US" dirty="0"/>
              <a:t>Command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(Abstract) Factory Pattern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6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 an object-oriented basic calculator using C++.</a:t>
            </a:r>
          </a:p>
          <a:p>
            <a:pPr lvl="1"/>
            <a:r>
              <a:rPr lang="en-US" dirty="0" smtClean="0"/>
              <a:t>Patterns &amp; Principles</a:t>
            </a:r>
          </a:p>
          <a:p>
            <a:pPr lvl="1"/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Demonstrate how to apply design patterns to a concrete example</a:t>
            </a:r>
          </a:p>
          <a:p>
            <a:pPr lvl="1"/>
            <a:r>
              <a:rPr lang="en-US" dirty="0"/>
              <a:t>Compare/contrast different OO design                                              </a:t>
            </a:r>
            <a:r>
              <a:rPr lang="en-US" dirty="0" smtClean="0"/>
              <a:t>approaches.</a:t>
            </a:r>
            <a:endParaRPr lang="en-US" dirty="0"/>
          </a:p>
        </p:txBody>
      </p:sp>
      <p:pic>
        <p:nvPicPr>
          <p:cNvPr id="1026" name="Picture 2" descr="C:\Users\Ryan Rybarczyk\AppData\Local\Microsoft\Windows\Temporary Internet Files\Content.IE5\IAC9CWLD\Calculator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19421"/>
            <a:ext cx="3689337" cy="4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calculator should provide the following basic functionality:</a:t>
            </a:r>
          </a:p>
          <a:p>
            <a:pPr lvl="1"/>
            <a:r>
              <a:rPr lang="en-US" dirty="0" smtClean="0"/>
              <a:t>Mathematical Evaluation:</a:t>
            </a:r>
          </a:p>
          <a:p>
            <a:pPr lvl="2"/>
            <a:r>
              <a:rPr lang="en-US" dirty="0" smtClean="0"/>
              <a:t>15 + 7</a:t>
            </a:r>
          </a:p>
          <a:p>
            <a:pPr lvl="2"/>
            <a:r>
              <a:rPr lang="en-US" dirty="0" smtClean="0"/>
              <a:t>15 + 7 / 10</a:t>
            </a:r>
          </a:p>
          <a:p>
            <a:pPr lvl="2"/>
            <a:r>
              <a:rPr lang="en-US" dirty="0" smtClean="0"/>
              <a:t>10 % 4</a:t>
            </a:r>
          </a:p>
          <a:p>
            <a:pPr lvl="2"/>
            <a:endParaRPr lang="en-US" dirty="0"/>
          </a:p>
          <a:p>
            <a:r>
              <a:rPr lang="en-US" dirty="0" smtClean="0"/>
              <a:t>We want our calculator to be extendible for the following operations later on:</a:t>
            </a:r>
          </a:p>
          <a:p>
            <a:pPr lvl="1"/>
            <a:r>
              <a:rPr lang="en-US" dirty="0" smtClean="0"/>
              <a:t>Square Root</a:t>
            </a:r>
          </a:p>
          <a:p>
            <a:pPr lvl="1"/>
            <a:r>
              <a:rPr lang="en-US" dirty="0" smtClean="0"/>
              <a:t>Powers (Exponents)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1026" name="Picture 2" descr="C:\Users\Ryan Rybarczyk\AppData\Local\Microsoft\Windows\Temporary Internet Files\Content.IE5\IAC9CWLD\Calculator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19421"/>
            <a:ext cx="3689337" cy="4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4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Expression Evaluation:</a:t>
            </a:r>
          </a:p>
          <a:p>
            <a:pPr lvl="1"/>
            <a:r>
              <a:rPr lang="en-US" dirty="0" smtClean="0"/>
              <a:t>It is hard for a computer to evaluate an Infix-formatted expression:</a:t>
            </a:r>
          </a:p>
          <a:p>
            <a:pPr lvl="2"/>
            <a:r>
              <a:rPr lang="en-US" dirty="0" smtClean="0"/>
              <a:t>15 + 10</a:t>
            </a:r>
          </a:p>
          <a:p>
            <a:pPr lvl="2"/>
            <a:endParaRPr lang="en-US" dirty="0"/>
          </a:p>
          <a:p>
            <a:r>
              <a:rPr lang="en-US" dirty="0" smtClean="0"/>
              <a:t>Lets take a moment to break down the key components:</a:t>
            </a:r>
          </a:p>
          <a:p>
            <a:pPr lvl="1"/>
            <a:r>
              <a:rPr lang="en-US" dirty="0" smtClean="0"/>
              <a:t>Operands:</a:t>
            </a:r>
          </a:p>
          <a:p>
            <a:pPr lvl="2"/>
            <a:r>
              <a:rPr lang="en-US" dirty="0" smtClean="0"/>
              <a:t>1,2,3,4,5,6,7,8,9,10,11,…</a:t>
            </a:r>
          </a:p>
          <a:p>
            <a:pPr lvl="1"/>
            <a:r>
              <a:rPr lang="en-US" dirty="0" smtClean="0"/>
              <a:t>Operators:</a:t>
            </a:r>
          </a:p>
          <a:p>
            <a:pPr lvl="2"/>
            <a:r>
              <a:rPr lang="en-US" dirty="0" smtClean="0"/>
              <a:t>+,-,/,*,%</a:t>
            </a:r>
          </a:p>
        </p:txBody>
      </p:sp>
      <p:pic>
        <p:nvPicPr>
          <p:cNvPr id="1026" name="Picture 2" descr="C:\Users\Ryan Rybarczyk\AppData\Local\Microsoft\Windows\Temporary Internet Files\Content.IE5\IAC9CWLD\Calculator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19421"/>
            <a:ext cx="3689337" cy="4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0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Evaluation:</a:t>
            </a:r>
          </a:p>
          <a:p>
            <a:pPr lvl="1"/>
            <a:r>
              <a:rPr lang="en-US" dirty="0" smtClean="0"/>
              <a:t>It is easier for a computer to understand and process a Postfix-formatted express:</a:t>
            </a:r>
          </a:p>
          <a:p>
            <a:pPr lvl="2"/>
            <a:r>
              <a:rPr lang="en-US" dirty="0" smtClean="0"/>
              <a:t>15 7 +</a:t>
            </a:r>
          </a:p>
          <a:p>
            <a:pPr lvl="2"/>
            <a:endParaRPr lang="en-US" dirty="0"/>
          </a:p>
          <a:p>
            <a:r>
              <a:rPr lang="en-US" dirty="0" smtClean="0"/>
              <a:t>So how do we convert the Infix expression to a Postfix expression to make our lives easier…</a:t>
            </a:r>
          </a:p>
        </p:txBody>
      </p:sp>
      <p:pic>
        <p:nvPicPr>
          <p:cNvPr id="1026" name="Picture 2" descr="C:\Users\Ryan Rybarczyk\AppData\Local\Microsoft\Windows\Temporary Internet Files\Content.IE5\IAC9CWLD\Calculator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19421"/>
            <a:ext cx="3689337" cy="4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53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10422</TotalTime>
  <Words>1243</Words>
  <Application>Microsoft Office PowerPoint</Application>
  <PresentationFormat>On-screen Show (4:3)</PresentationFormat>
  <Paragraphs>333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Lecture – 10/6/2016</vt:lpstr>
      <vt:lpstr>Assignment #2 – Questions?</vt:lpstr>
      <vt:lpstr>Quiz #8</vt:lpstr>
      <vt:lpstr>Assignment #3</vt:lpstr>
      <vt:lpstr>Assignment #3</vt:lpstr>
      <vt:lpstr>Case Study: Calculator</vt:lpstr>
      <vt:lpstr>Case Study: Calculator</vt:lpstr>
      <vt:lpstr>Case Study: Calculator</vt:lpstr>
      <vt:lpstr>Case Study: Calculator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STDIN/STDOUT</vt:lpstr>
      <vt:lpstr>STDIN</vt:lpstr>
      <vt:lpstr>STDOUT</vt:lpstr>
      <vt:lpstr>Other Helpful Hints</vt:lpstr>
      <vt:lpstr>STDIN/STDOUT Example</vt:lpstr>
      <vt:lpstr>Software Design Patterns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984</cp:revision>
  <dcterms:created xsi:type="dcterms:W3CDTF">2011-07-22T18:36:28Z</dcterms:created>
  <dcterms:modified xsi:type="dcterms:W3CDTF">2016-10-06T17:21:08Z</dcterms:modified>
</cp:coreProperties>
</file>