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317" r:id="rId3"/>
    <p:sldId id="320" r:id="rId4"/>
    <p:sldId id="389" r:id="rId5"/>
    <p:sldId id="326" r:id="rId6"/>
    <p:sldId id="392" r:id="rId7"/>
    <p:sldId id="393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>
      <p:cViewPr varScale="1">
        <p:scale>
          <a:sx n="85" d="100"/>
          <a:sy n="85" d="100"/>
        </p:scale>
        <p:origin x="-1363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DA500-0D83-4472-8117-89698D861692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50DD3-B5D8-4C49-8686-233E18939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0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8686DDC-0F8A-4B0B-AEF9-E2022025D4DD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8686DDC-0F8A-4B0B-AEF9-E2022025D4DD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84648"/>
            <a:ext cx="8077200" cy="1673352"/>
          </a:xfrm>
        </p:spPr>
        <p:txBody>
          <a:bodyPr/>
          <a:lstStyle/>
          <a:p>
            <a:r>
              <a:rPr lang="en-US" dirty="0" smtClean="0"/>
              <a:t>Lecture – 10/11/2016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15" y="1084"/>
            <a:ext cx="9144000" cy="1499616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/>
              <a:t>CSCI </a:t>
            </a:r>
            <a:r>
              <a:rPr lang="en-US" sz="4000" b="1" dirty="0" smtClean="0"/>
              <a:t>36300 – Software Design</a:t>
            </a:r>
            <a:endParaRPr lang="en-US" sz="4000" b="1" dirty="0"/>
          </a:p>
        </p:txBody>
      </p:sp>
      <p:pic>
        <p:nvPicPr>
          <p:cNvPr id="2055" name="Picture 7" descr="http://brand.iu.edu/img/signatures/iupui/iupui.acr.h.2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90755"/>
            <a:ext cx="5334000" cy="19716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tx1"/>
            </a:bgClr>
          </a:pattFill>
        </p:spPr>
      </p:pic>
    </p:spTree>
    <p:extLst>
      <p:ext uri="{BB962C8B-B14F-4D97-AF65-F5344CB8AC3E}">
        <p14:creationId xmlns:p14="http://schemas.microsoft.com/office/powerpoint/2010/main" val="23938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Structure:</a:t>
            </a:r>
          </a:p>
          <a:p>
            <a:pPr lvl="1"/>
            <a:r>
              <a:rPr lang="en-US" dirty="0" smtClean="0"/>
              <a:t>Client issues a particular request to create the corresponding Command object.</a:t>
            </a:r>
          </a:p>
          <a:p>
            <a:pPr lvl="1"/>
            <a:r>
              <a:rPr lang="en-US" dirty="0" smtClean="0"/>
              <a:t>When invoked, the command object initiates and controls the execution of the represented request.</a:t>
            </a:r>
          </a:p>
          <a:p>
            <a:pPr lvl="1"/>
            <a:r>
              <a:rPr lang="en-US" dirty="0" smtClean="0"/>
              <a:t>This is done with respect to any arguments it receives when executed.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68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Flow of Control:</a:t>
            </a:r>
          </a:p>
          <a:p>
            <a:pPr marL="633222" indent="-514350">
              <a:buFont typeface="+mj-lt"/>
              <a:buAutoNum type="arabicPeriod"/>
            </a:pPr>
            <a:endParaRPr lang="en-US" dirty="0" smtClean="0"/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Client asks for a command to be executed. </a:t>
            </a:r>
            <a:endParaRPr lang="en-US" dirty="0" smtClean="0"/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Invoker takes the command, encapsulates it and places it in a </a:t>
            </a:r>
            <a:r>
              <a:rPr lang="en-US" dirty="0" smtClean="0"/>
              <a:t>queue.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err="1"/>
              <a:t>ConcreteCommand</a:t>
            </a:r>
            <a:r>
              <a:rPr lang="en-US" dirty="0"/>
              <a:t> that is in charge of the requested </a:t>
            </a:r>
            <a:r>
              <a:rPr lang="en-US" dirty="0" smtClean="0"/>
              <a:t>command performs the execution.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The result is then sent for to the </a:t>
            </a:r>
            <a:r>
              <a:rPr lang="en-US" dirty="0"/>
              <a:t>Receiver.</a:t>
            </a:r>
          </a:p>
        </p:txBody>
      </p:sp>
    </p:spTree>
    <p:extLst>
      <p:ext uri="{BB962C8B-B14F-4D97-AF65-F5344CB8AC3E}">
        <p14:creationId xmlns:p14="http://schemas.microsoft.com/office/powerpoint/2010/main" val="3686349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Consequences:</a:t>
            </a:r>
          </a:p>
          <a:p>
            <a:pPr lvl="1"/>
            <a:r>
              <a:rPr lang="en-US" dirty="0" smtClean="0"/>
              <a:t>Lower Coupling</a:t>
            </a:r>
          </a:p>
          <a:p>
            <a:pPr lvl="2"/>
            <a:r>
              <a:rPr lang="en-US" dirty="0" smtClean="0"/>
              <a:t>Decouples the requestor behavior from the recipient.</a:t>
            </a:r>
          </a:p>
          <a:p>
            <a:pPr lvl="1"/>
            <a:r>
              <a:rPr lang="en-US" dirty="0" smtClean="0"/>
              <a:t>Reusability &amp; Extendibility</a:t>
            </a:r>
          </a:p>
          <a:p>
            <a:pPr lvl="2"/>
            <a:r>
              <a:rPr lang="en-US" dirty="0" smtClean="0"/>
              <a:t>Modifications to the receiver’s interface do not ripple through to its clients.</a:t>
            </a:r>
          </a:p>
          <a:p>
            <a:pPr lvl="1"/>
            <a:r>
              <a:rPr lang="en-US" dirty="0" smtClean="0"/>
              <a:t>First Class Objects</a:t>
            </a:r>
          </a:p>
          <a:p>
            <a:pPr lvl="2"/>
            <a:r>
              <a:rPr lang="en-US" dirty="0"/>
              <a:t>It can </a:t>
            </a:r>
            <a:r>
              <a:rPr lang="en-US" dirty="0" smtClean="0"/>
              <a:t>be </a:t>
            </a:r>
            <a:r>
              <a:rPr lang="en-US" dirty="0"/>
              <a:t>dynamically created, destroyed, passed to a function, returned as a value, and have all the rights as other variables in the programming language have.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728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Consequences:</a:t>
            </a:r>
          </a:p>
          <a:p>
            <a:pPr lvl="1"/>
            <a:r>
              <a:rPr lang="en-US" dirty="0" smtClean="0"/>
              <a:t>Indirection</a:t>
            </a:r>
          </a:p>
          <a:p>
            <a:pPr lvl="2"/>
            <a:r>
              <a:rPr lang="en-US" dirty="0" smtClean="0"/>
              <a:t>Abstraction</a:t>
            </a:r>
          </a:p>
          <a:p>
            <a:pPr lvl="1"/>
            <a:r>
              <a:rPr lang="en-US" dirty="0" smtClean="0"/>
              <a:t>Composition</a:t>
            </a:r>
          </a:p>
          <a:p>
            <a:pPr lvl="2"/>
            <a:r>
              <a:rPr lang="en-US" dirty="0" smtClean="0"/>
              <a:t>We can piece together Commands to form Composed Commands</a:t>
            </a:r>
          </a:p>
          <a:p>
            <a:pPr lvl="1"/>
            <a:r>
              <a:rPr lang="en-US" dirty="0" smtClean="0"/>
              <a:t>Time-Separation</a:t>
            </a:r>
          </a:p>
          <a:p>
            <a:pPr lvl="2"/>
            <a:r>
              <a:rPr lang="en-US" dirty="0" smtClean="0"/>
              <a:t>Pre-packaged and ready to run.</a:t>
            </a:r>
          </a:p>
          <a:p>
            <a:pPr lvl="2"/>
            <a:endParaRPr lang="en-US" dirty="0"/>
          </a:p>
          <a:p>
            <a:r>
              <a:rPr lang="en-US" dirty="0" smtClean="0"/>
              <a:t>Combine multiple different command objects uniformly behind a single interface, and executing them in a particular order.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13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3124200"/>
            <a:ext cx="8077200" cy="1673352"/>
          </a:xfrm>
        </p:spPr>
        <p:txBody>
          <a:bodyPr/>
          <a:lstStyle/>
          <a:p>
            <a:pPr algn="ctr"/>
            <a:r>
              <a:rPr lang="en-US" dirty="0"/>
              <a:t>(Abstract) Factory Pattern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790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 Pattern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Motivation:</a:t>
            </a:r>
          </a:p>
          <a:p>
            <a:pPr lvl="1"/>
            <a:r>
              <a:rPr lang="en-US" dirty="0"/>
              <a:t>Have a set of closely related </a:t>
            </a:r>
            <a:r>
              <a:rPr lang="en-US" dirty="0" smtClean="0"/>
              <a:t>objects that </a:t>
            </a:r>
            <a:r>
              <a:rPr lang="en-US" dirty="0"/>
              <a:t>need to be created, but do </a:t>
            </a:r>
            <a:r>
              <a:rPr lang="en-US" dirty="0" smtClean="0"/>
              <a:t>not care </a:t>
            </a:r>
            <a:r>
              <a:rPr lang="en-US" dirty="0"/>
              <a:t>on their concrete </a:t>
            </a:r>
            <a:r>
              <a:rPr lang="en-US" dirty="0" smtClean="0"/>
              <a:t>type.</a:t>
            </a:r>
          </a:p>
          <a:p>
            <a:pPr lvl="1"/>
            <a:r>
              <a:rPr lang="en-US" dirty="0" smtClean="0"/>
              <a:t>Have </a:t>
            </a:r>
            <a:r>
              <a:rPr lang="en-US" dirty="0"/>
              <a:t>a set of closely related </a:t>
            </a:r>
            <a:r>
              <a:rPr lang="en-US" dirty="0" smtClean="0"/>
              <a:t>objects that </a:t>
            </a:r>
            <a:r>
              <a:rPr lang="en-US" dirty="0"/>
              <a:t>are in different </a:t>
            </a:r>
            <a:r>
              <a:rPr lang="en-US" dirty="0" smtClean="0"/>
              <a:t>classifications.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Analogy</a:t>
            </a:r>
          </a:p>
          <a:p>
            <a:pPr lvl="1"/>
            <a:r>
              <a:rPr lang="en-US" dirty="0"/>
              <a:t>How does a </a:t>
            </a:r>
            <a:r>
              <a:rPr lang="en-US" dirty="0" smtClean="0"/>
              <a:t>automobile plant produce different versions </a:t>
            </a:r>
            <a:r>
              <a:rPr lang="en-US" dirty="0"/>
              <a:t>of a car part without having </a:t>
            </a:r>
            <a:r>
              <a:rPr lang="en-US" dirty="0" smtClean="0"/>
              <a:t>to change </a:t>
            </a:r>
            <a:r>
              <a:rPr lang="en-US" dirty="0"/>
              <a:t>its entire manufacturing operation </a:t>
            </a:r>
            <a:r>
              <a:rPr lang="en-US" dirty="0" smtClean="0"/>
              <a:t>for each </a:t>
            </a:r>
            <a:r>
              <a:rPr lang="en-US" dirty="0"/>
              <a:t>part?</a:t>
            </a:r>
          </a:p>
        </p:txBody>
      </p:sp>
    </p:spTree>
    <p:extLst>
      <p:ext uri="{BB962C8B-B14F-4D97-AF65-F5344CB8AC3E}">
        <p14:creationId xmlns:p14="http://schemas.microsoft.com/office/powerpoint/2010/main" val="1342502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 Pattern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Classification:</a:t>
            </a:r>
          </a:p>
          <a:p>
            <a:pPr lvl="1"/>
            <a:r>
              <a:rPr lang="en-US" dirty="0" smtClean="0"/>
              <a:t>Creational Design Pattern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Hide the implementation details from the client.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an interface for creating families of related or dependent objects without specifying their concrete classes.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2656681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0574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a factory object that can handle requests and create concrete products.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factory instantiates a new concrete product and then returns to the client the newly created </a:t>
            </a:r>
            <a:r>
              <a:rPr lang="en-US" dirty="0" smtClean="0"/>
              <a:t>product.</a:t>
            </a:r>
          </a:p>
          <a:p>
            <a:pPr lvl="1"/>
            <a:r>
              <a:rPr lang="en-US" dirty="0" smtClean="0"/>
              <a:t>This new created product is cast to an abstract product class.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client </a:t>
            </a:r>
            <a:r>
              <a:rPr lang="en-US" dirty="0" smtClean="0"/>
              <a:t>can then consume </a:t>
            </a:r>
            <a:r>
              <a:rPr lang="en-US" dirty="0"/>
              <a:t>the products as abstract products without being aware about their concrete implementation.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96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 Pattern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02602"/>
            <a:ext cx="8229600" cy="3970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1348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 Pattern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Usage</a:t>
            </a:r>
          </a:p>
          <a:p>
            <a:pPr lvl="1"/>
            <a:r>
              <a:rPr lang="en-US" dirty="0" smtClean="0"/>
              <a:t>When a class cannot anticipate </a:t>
            </a:r>
            <a:r>
              <a:rPr lang="en-US" dirty="0"/>
              <a:t>the class of objects it must create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Or when you are unsure if similar classes will be added/removed.</a:t>
            </a:r>
            <a:endParaRPr lang="en-US" dirty="0"/>
          </a:p>
          <a:p>
            <a:pPr lvl="1"/>
            <a:r>
              <a:rPr lang="en-US" dirty="0" smtClean="0"/>
              <a:t>When a </a:t>
            </a:r>
            <a:r>
              <a:rPr lang="en-US" dirty="0"/>
              <a:t>class wants its subclasses to specify the objects it creates.</a:t>
            </a:r>
          </a:p>
          <a:p>
            <a:pPr lvl="1"/>
            <a:r>
              <a:rPr lang="en-US" dirty="0" smtClean="0"/>
              <a:t>When you want a class to </a:t>
            </a:r>
            <a:r>
              <a:rPr lang="en-US" dirty="0"/>
              <a:t>localize the knowledge of which helper subclass is the delegate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31242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Feedback Session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983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Typically the most frequently used/applied pattern in OO languages.</a:t>
            </a:r>
          </a:p>
          <a:p>
            <a:endParaRPr lang="en-US" dirty="0"/>
          </a:p>
          <a:p>
            <a:r>
              <a:rPr lang="en-US" dirty="0" smtClean="0"/>
              <a:t>Consequences</a:t>
            </a:r>
          </a:p>
          <a:p>
            <a:pPr lvl="1"/>
            <a:r>
              <a:rPr lang="en-US" dirty="0" smtClean="0"/>
              <a:t>Isolates concrete classes.</a:t>
            </a:r>
          </a:p>
          <a:p>
            <a:pPr lvl="1"/>
            <a:r>
              <a:rPr lang="en-US" dirty="0"/>
              <a:t>Makes interchanging product families </a:t>
            </a:r>
            <a:r>
              <a:rPr lang="en-US" dirty="0" smtClean="0"/>
              <a:t>easy.</a:t>
            </a:r>
          </a:p>
          <a:p>
            <a:pPr lvl="1"/>
            <a:r>
              <a:rPr lang="en-US" dirty="0" smtClean="0"/>
              <a:t>Promotes consistency.</a:t>
            </a:r>
          </a:p>
          <a:p>
            <a:pPr lvl="1"/>
            <a:r>
              <a:rPr lang="en-US" dirty="0" smtClean="0"/>
              <a:t>Extendibility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73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8600" y="29718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Quiz #9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0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3127248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Command Pattern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1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Coupling Constraints	</a:t>
            </a:r>
          </a:p>
          <a:p>
            <a:pPr lvl="1"/>
            <a:r>
              <a:rPr lang="en-US" dirty="0" smtClean="0"/>
              <a:t>Tightly Coupled?</a:t>
            </a:r>
          </a:p>
          <a:p>
            <a:pPr lvl="2"/>
            <a:r>
              <a:rPr lang="en-US" dirty="0" smtClean="0"/>
              <a:t>If the request chosen by the client is more important than the identity of the receiver.</a:t>
            </a:r>
          </a:p>
          <a:p>
            <a:pPr lvl="2"/>
            <a:endParaRPr lang="en-US" dirty="0"/>
          </a:p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The client should be able to issue a request for an operation and the “right” thing should just happen.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Coupling?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Coupling between classes is nothing but dependency of one </a:t>
            </a:r>
            <a:r>
              <a:rPr lang="en-US" sz="2800" dirty="0" smtClean="0"/>
              <a:t>class on </a:t>
            </a:r>
            <a:r>
              <a:rPr lang="en-US" sz="2800" dirty="0"/>
              <a:t>another </a:t>
            </a:r>
            <a:r>
              <a:rPr lang="en-US" sz="2800" dirty="0" smtClean="0"/>
              <a:t>class.</a:t>
            </a:r>
          </a:p>
          <a:p>
            <a:endParaRPr lang="en-US" sz="2800" dirty="0"/>
          </a:p>
          <a:p>
            <a:r>
              <a:rPr lang="en-US" sz="2800" dirty="0" smtClean="0"/>
              <a:t>Coupling </a:t>
            </a:r>
            <a:r>
              <a:rPr lang="en-US" sz="2800" dirty="0"/>
              <a:t>is one of the factors to consider in improving a </a:t>
            </a:r>
            <a:r>
              <a:rPr lang="en-US" sz="2800" dirty="0" smtClean="0"/>
              <a:t>design.</a:t>
            </a:r>
          </a:p>
          <a:p>
            <a:endParaRPr lang="en-US" sz="2800" dirty="0"/>
          </a:p>
          <a:p>
            <a:r>
              <a:rPr lang="en-US" sz="2800" dirty="0" smtClean="0"/>
              <a:t>Measures </a:t>
            </a:r>
            <a:r>
              <a:rPr lang="en-US" sz="2800" dirty="0"/>
              <a:t>the strength of all relationships between functional </a:t>
            </a:r>
            <a:r>
              <a:rPr lang="en-US" sz="2800" dirty="0" smtClean="0"/>
              <a:t>units.</a:t>
            </a:r>
          </a:p>
          <a:p>
            <a:endParaRPr lang="en-US" sz="2800" dirty="0"/>
          </a:p>
          <a:p>
            <a:r>
              <a:rPr lang="en-US" sz="2800" dirty="0" smtClean="0"/>
              <a:t>Tied closely with cohesion (Low </a:t>
            </a:r>
            <a:r>
              <a:rPr lang="en-US" sz="2800" dirty="0" smtClean="0">
                <a:sym typeface="Wingdings" panose="05000000000000000000" pitchFamily="2" charset="2"/>
              </a:rPr>
              <a:t> High).</a:t>
            </a:r>
            <a:endParaRPr lang="en-US" sz="2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03552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Coupling?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Common </a:t>
            </a:r>
            <a:r>
              <a:rPr lang="en-US" sz="2800" dirty="0" smtClean="0"/>
              <a:t>forms of coupling are:</a:t>
            </a:r>
          </a:p>
          <a:p>
            <a:pPr lvl="1"/>
            <a:r>
              <a:rPr lang="en-US" sz="2400" dirty="0" smtClean="0"/>
              <a:t>Class </a:t>
            </a:r>
            <a:r>
              <a:rPr lang="en-US" sz="2400" dirty="0"/>
              <a:t>A has an attribute (data member or instance variable) that refers to a Class B instance, or Class B </a:t>
            </a:r>
            <a:r>
              <a:rPr lang="en-US" sz="2400" dirty="0" smtClean="0"/>
              <a:t>itself.</a:t>
            </a:r>
          </a:p>
          <a:p>
            <a:pPr lvl="1"/>
            <a:r>
              <a:rPr lang="en-US" sz="2400" dirty="0" smtClean="0"/>
              <a:t>Class </a:t>
            </a:r>
            <a:r>
              <a:rPr lang="en-US" sz="2400" dirty="0"/>
              <a:t>A has a method which references an instance of Class B, or Class B </a:t>
            </a:r>
            <a:r>
              <a:rPr lang="en-US" sz="2400" dirty="0" smtClean="0"/>
              <a:t>itself. </a:t>
            </a:r>
          </a:p>
          <a:p>
            <a:pPr lvl="2"/>
            <a:r>
              <a:rPr lang="en-US" sz="2000" dirty="0" smtClean="0"/>
              <a:t>These </a:t>
            </a:r>
            <a:r>
              <a:rPr lang="en-US" sz="2000" dirty="0"/>
              <a:t>typically include a parameter or local variable of type Class B, or the object returned from a message being an instance of Class B.</a:t>
            </a:r>
          </a:p>
          <a:p>
            <a:pPr lvl="1"/>
            <a:r>
              <a:rPr lang="en-US" sz="2400" dirty="0" smtClean="0"/>
              <a:t>Class </a:t>
            </a:r>
            <a:r>
              <a:rPr lang="en-US" sz="2400" dirty="0"/>
              <a:t>A is a </a:t>
            </a:r>
            <a:r>
              <a:rPr lang="en-US" sz="2400" dirty="0" smtClean="0"/>
              <a:t>direct, </a:t>
            </a:r>
            <a:r>
              <a:rPr lang="en-US" sz="2400" dirty="0"/>
              <a:t>or </a:t>
            </a:r>
            <a:r>
              <a:rPr lang="en-US" sz="2400" dirty="0" smtClean="0"/>
              <a:t>indirect, </a:t>
            </a:r>
            <a:r>
              <a:rPr lang="en-US" sz="2400" dirty="0"/>
              <a:t>subclass of Class B.</a:t>
            </a:r>
          </a:p>
          <a:p>
            <a:pPr lvl="1"/>
            <a:r>
              <a:rPr lang="en-US" sz="2400" dirty="0" smtClean="0"/>
              <a:t>Class </a:t>
            </a:r>
            <a:r>
              <a:rPr lang="en-US" sz="2400" dirty="0"/>
              <a:t>B is an interface, and Class A implements that interface.</a:t>
            </a:r>
          </a:p>
        </p:txBody>
      </p:sp>
    </p:spTree>
    <p:extLst>
      <p:ext uri="{BB962C8B-B14F-4D97-AF65-F5344CB8AC3E}">
        <p14:creationId xmlns:p14="http://schemas.microsoft.com/office/powerpoint/2010/main" val="513200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Role:</a:t>
            </a:r>
          </a:p>
          <a:p>
            <a:pPr lvl="1"/>
            <a:r>
              <a:rPr lang="en-US" dirty="0"/>
              <a:t>Lets you encapsulate actions, where each class has an execute method which is declared in the Command interface the class implements.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Pass those objects to an Invoker class which makes a callback to the execute method of each class at the appropriate time.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98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Role:</a:t>
            </a:r>
          </a:p>
          <a:p>
            <a:pPr lvl="1"/>
            <a:r>
              <a:rPr lang="en-US" dirty="0" smtClean="0"/>
              <a:t>Command Objects = Black Box</a:t>
            </a:r>
          </a:p>
          <a:p>
            <a:pPr lvl="2"/>
            <a:r>
              <a:rPr lang="en-US" dirty="0" smtClean="0"/>
              <a:t>Execute method is known to be available but no information regarding the specific logic is known.</a:t>
            </a:r>
          </a:p>
          <a:p>
            <a:pPr lvl="2"/>
            <a:endParaRPr lang="en-US" dirty="0"/>
          </a:p>
          <a:p>
            <a:r>
              <a:rPr lang="en-US" dirty="0" smtClean="0"/>
              <a:t>Commonly Found:</a:t>
            </a:r>
          </a:p>
          <a:p>
            <a:pPr lvl="1"/>
            <a:r>
              <a:rPr lang="en-US" dirty="0" smtClean="0"/>
              <a:t>GUI’s</a:t>
            </a:r>
          </a:p>
          <a:p>
            <a:pPr lvl="2"/>
            <a:r>
              <a:rPr lang="en-US" dirty="0" smtClean="0"/>
              <a:t>Menu Bars</a:t>
            </a:r>
          </a:p>
          <a:p>
            <a:pPr lvl="2"/>
            <a:r>
              <a:rPr lang="en-US" dirty="0" smtClean="0"/>
              <a:t>Progress Bars</a:t>
            </a:r>
          </a:p>
          <a:p>
            <a:pPr lvl="1"/>
            <a:r>
              <a:rPr lang="en-US" dirty="0" smtClean="0"/>
              <a:t>Parallel Processing</a:t>
            </a:r>
          </a:p>
          <a:p>
            <a:pPr lvl="1"/>
            <a:r>
              <a:rPr lang="en-US" dirty="0" smtClean="0"/>
              <a:t>Event-based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23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10388</TotalTime>
  <Words>734</Words>
  <Application>Microsoft Office PowerPoint</Application>
  <PresentationFormat>On-screen Show (4:3)</PresentationFormat>
  <Paragraphs>116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Module</vt:lpstr>
      <vt:lpstr>Lecture – 10/11/2016</vt:lpstr>
      <vt:lpstr>Feedback Session</vt:lpstr>
      <vt:lpstr>Quiz #9</vt:lpstr>
      <vt:lpstr>Command Pattern</vt:lpstr>
      <vt:lpstr>Command Pattern</vt:lpstr>
      <vt:lpstr>What is Coupling?</vt:lpstr>
      <vt:lpstr>What is Coupling?</vt:lpstr>
      <vt:lpstr>Command Pattern</vt:lpstr>
      <vt:lpstr>Command Pattern</vt:lpstr>
      <vt:lpstr>Command Pattern</vt:lpstr>
      <vt:lpstr>Command Pattern</vt:lpstr>
      <vt:lpstr>Command Pattern</vt:lpstr>
      <vt:lpstr>Command Pattern</vt:lpstr>
      <vt:lpstr>(Abstract) Factory Pattern</vt:lpstr>
      <vt:lpstr>Abstract Factory Pattern</vt:lpstr>
      <vt:lpstr>Abstract Factory Pattern</vt:lpstr>
      <vt:lpstr>Implementation</vt:lpstr>
      <vt:lpstr>Abstract Factory Pattern</vt:lpstr>
      <vt:lpstr>Abstract Factory Pattern</vt:lpstr>
      <vt:lpstr>Abstract Factory Pattern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Rybarczyk</dc:creator>
  <cp:lastModifiedBy>Ryan Rybarczyk</cp:lastModifiedBy>
  <cp:revision>941</cp:revision>
  <dcterms:created xsi:type="dcterms:W3CDTF">2011-07-22T18:36:28Z</dcterms:created>
  <dcterms:modified xsi:type="dcterms:W3CDTF">2016-10-11T14:26:22Z</dcterms:modified>
</cp:coreProperties>
</file>