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347" r:id="rId3"/>
    <p:sldId id="415" r:id="rId4"/>
    <p:sldId id="416" r:id="rId5"/>
    <p:sldId id="417" r:id="rId6"/>
    <p:sldId id="346" r:id="rId7"/>
    <p:sldId id="408" r:id="rId8"/>
    <p:sldId id="410" r:id="rId9"/>
    <p:sldId id="412" r:id="rId10"/>
    <p:sldId id="413" r:id="rId11"/>
    <p:sldId id="414" r:id="rId12"/>
    <p:sldId id="258" r:id="rId13"/>
    <p:sldId id="34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406" r:id="rId29"/>
    <p:sldId id="40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 varScale="1">
        <p:scale>
          <a:sx n="85" d="100"/>
          <a:sy n="85" d="100"/>
        </p:scale>
        <p:origin x="-136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DA500-0D83-4472-8117-89698D861692}" type="datetimeFigureOut">
              <a:rPr lang="en-US" smtClean="0"/>
              <a:t>10/13/2016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0DD3-B5D8-4C49-8686-233E18939E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0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8686DDC-0F8A-4B0B-AEF9-E2022025D4DD}" type="datetimeFigureOut">
              <a:rPr lang="en-US" smtClean="0"/>
              <a:t>10/13/2016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686DDC-0F8A-4B0B-AEF9-E2022025D4DD}" type="datetimeFigureOut">
              <a:rPr lang="en-US" smtClean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tainer/stac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4648"/>
            <a:ext cx="8077200" cy="1673352"/>
          </a:xfrm>
        </p:spPr>
        <p:txBody>
          <a:bodyPr/>
          <a:lstStyle/>
          <a:p>
            <a:r>
              <a:rPr lang="en-US" dirty="0" smtClean="0"/>
              <a:t>Lecture – 10/13/2016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5" y="1084"/>
            <a:ext cx="9144000" cy="149961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CSCI </a:t>
            </a:r>
            <a:r>
              <a:rPr lang="en-US" sz="4000" b="1" dirty="0" smtClean="0"/>
              <a:t>36300 – Software Design</a:t>
            </a:r>
            <a:endParaRPr lang="en-US" sz="4000" b="1" dirty="0"/>
          </a:p>
        </p:txBody>
      </p:sp>
      <p:pic>
        <p:nvPicPr>
          <p:cNvPr id="2055" name="Picture 7" descr="http://brand.iu.edu/img/signatures/iupui/iupui.acr.h.2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90755"/>
            <a:ext cx="5334000" cy="19716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</p:pic>
    </p:spTree>
    <p:extLst>
      <p:ext uri="{BB962C8B-B14F-4D97-AF65-F5344CB8AC3E}">
        <p14:creationId xmlns:p14="http://schemas.microsoft.com/office/powerpoint/2010/main" val="23938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Pattern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Usage</a:t>
            </a:r>
          </a:p>
          <a:p>
            <a:pPr lvl="1"/>
            <a:r>
              <a:rPr lang="en-US" dirty="0" smtClean="0"/>
              <a:t>When a class cannot anticipate </a:t>
            </a:r>
            <a:r>
              <a:rPr lang="en-US" dirty="0"/>
              <a:t>the class of objects it must create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Or when you are unsure if similar classes will be added/removed.</a:t>
            </a:r>
            <a:endParaRPr lang="en-US" dirty="0"/>
          </a:p>
          <a:p>
            <a:pPr lvl="1"/>
            <a:r>
              <a:rPr lang="en-US" dirty="0" smtClean="0"/>
              <a:t>When a </a:t>
            </a:r>
            <a:r>
              <a:rPr lang="en-US" dirty="0"/>
              <a:t>class wants its subclasses to specify the objects it creates.</a:t>
            </a:r>
          </a:p>
          <a:p>
            <a:pPr lvl="1"/>
            <a:r>
              <a:rPr lang="en-US" dirty="0" smtClean="0"/>
              <a:t>When you want a class to </a:t>
            </a:r>
            <a:r>
              <a:rPr lang="en-US" dirty="0"/>
              <a:t>localize the knowledge of which helper subclass is the delegate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9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Typically the most frequently used/applied pattern in OO languages.</a:t>
            </a:r>
          </a:p>
          <a:p>
            <a:pPr lvl="1"/>
            <a:r>
              <a:rPr lang="en-US" dirty="0" smtClean="0"/>
              <a:t>Interfaces</a:t>
            </a:r>
          </a:p>
          <a:p>
            <a:endParaRPr lang="en-US" dirty="0"/>
          </a:p>
          <a:p>
            <a:r>
              <a:rPr lang="en-US" dirty="0" smtClean="0"/>
              <a:t>Consequences</a:t>
            </a:r>
          </a:p>
          <a:p>
            <a:pPr lvl="1"/>
            <a:r>
              <a:rPr lang="en-US" dirty="0" smtClean="0"/>
              <a:t>Isolates concrete classes.</a:t>
            </a:r>
          </a:p>
          <a:p>
            <a:pPr lvl="1"/>
            <a:r>
              <a:rPr lang="en-US" dirty="0"/>
              <a:t>Makes interchanging product families </a:t>
            </a:r>
            <a:r>
              <a:rPr lang="en-US" dirty="0" smtClean="0"/>
              <a:t>easy.</a:t>
            </a:r>
          </a:p>
          <a:p>
            <a:pPr lvl="1"/>
            <a:r>
              <a:rPr lang="en-US" dirty="0" smtClean="0"/>
              <a:t>Promotes consistency.</a:t>
            </a:r>
          </a:p>
          <a:p>
            <a:pPr lvl="1"/>
            <a:r>
              <a:rPr lang="en-US" dirty="0" smtClean="0"/>
              <a:t>Extendibility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6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Quiz #10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8956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1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assume we are using conditionals for determining how to handle the various different operators as part of our calculator.</a:t>
            </a:r>
          </a:p>
          <a:p>
            <a:pPr lvl="1"/>
            <a:r>
              <a:rPr lang="en-US" dirty="0" smtClean="0"/>
              <a:t>This can lead to very cluttered code – it provides a solution but it is neither agile not extendible.</a:t>
            </a:r>
          </a:p>
          <a:p>
            <a:pPr lvl="2"/>
            <a:r>
              <a:rPr lang="en-US" dirty="0" smtClean="0"/>
              <a:t>What if we want to add a new operator later – we will.</a:t>
            </a:r>
          </a:p>
          <a:p>
            <a:pPr lvl="1"/>
            <a:endParaRPr lang="en-US" dirty="0"/>
          </a:p>
          <a:p>
            <a:r>
              <a:rPr lang="en-US" dirty="0" smtClean="0"/>
              <a:t>Let us take a look at some sample code to help us better understand how/why…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4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evaluate_postfix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&amp; result) {</a:t>
            </a:r>
          </a:p>
          <a:p>
            <a:pPr marL="41148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Stack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pPr marL="41148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(; !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iter.is_done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();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iter.advance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()) {</a:t>
            </a:r>
          </a:p>
          <a:p>
            <a:pPr marL="41148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switch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-&gt;tag_)</a:t>
            </a:r>
          </a:p>
          <a:p>
            <a:pPr marL="41148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case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OPERATOR:</a:t>
            </a:r>
          </a:p>
          <a:p>
            <a:pPr marL="41148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n1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n2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11480" lvl="1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switch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).op_) {</a:t>
            </a:r>
          </a:p>
          <a:p>
            <a:pPr marL="41148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case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‘+’: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.push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(n2 + n1); break;</a:t>
            </a:r>
          </a:p>
          <a:p>
            <a:pPr marL="41148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case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‘-’: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.push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(n2 – n1); break;</a:t>
            </a:r>
          </a:p>
          <a:p>
            <a:pPr marL="41148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case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‘*’: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.push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(n2 * n1); break;</a:t>
            </a:r>
          </a:p>
          <a:p>
            <a:pPr marL="41148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case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‘/’: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.push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(n2 / n1); break;</a:t>
            </a:r>
          </a:p>
          <a:p>
            <a:pPr marL="41148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1148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case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NUM:</a:t>
            </a:r>
          </a:p>
          <a:p>
            <a:pPr marL="41148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r.push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_); break;</a:t>
            </a:r>
          </a:p>
          <a:p>
            <a:pPr marL="41148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default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1148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</a:p>
          <a:p>
            <a:pPr marL="41148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1148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marL="41148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true;</a:t>
            </a:r>
          </a:p>
          <a:p>
            <a:pPr marL="118872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357247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notice some common behavior here between our various operators. What can we do about this?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48768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numbers we are simply pushing to the stack.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82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all </a:t>
            </a:r>
            <a:r>
              <a:rPr lang="en-US" dirty="0"/>
              <a:t>cases, we </a:t>
            </a:r>
            <a:r>
              <a:rPr lang="en-US" dirty="0" smtClean="0"/>
              <a:t>either pushing </a:t>
            </a:r>
            <a:r>
              <a:rPr lang="en-US" dirty="0"/>
              <a:t>a number onto </a:t>
            </a:r>
            <a:r>
              <a:rPr lang="en-US" dirty="0" smtClean="0"/>
              <a:t>the stack</a:t>
            </a:r>
            <a:r>
              <a:rPr lang="en-US" dirty="0"/>
              <a:t>, or removing </a:t>
            </a:r>
            <a:r>
              <a:rPr lang="en-US" dirty="0" smtClean="0"/>
              <a:t>numbers from </a:t>
            </a:r>
            <a:r>
              <a:rPr lang="en-US" dirty="0"/>
              <a:t>the </a:t>
            </a:r>
            <a:r>
              <a:rPr lang="en-US" dirty="0" smtClean="0"/>
              <a:t>stack.</a:t>
            </a:r>
          </a:p>
          <a:p>
            <a:endParaRPr lang="en-US" dirty="0"/>
          </a:p>
          <a:p>
            <a:r>
              <a:rPr lang="en-US" dirty="0" smtClean="0"/>
              <a:t>If we think about the role of the Command design pattern we notice this would be a perfect application.</a:t>
            </a:r>
          </a:p>
          <a:p>
            <a:pPr lvl="1"/>
            <a:r>
              <a:rPr lang="en-US" dirty="0" smtClean="0"/>
              <a:t>Let’s see how we can modify our code to properly reflect this…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47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each operation is modifying on the stack, we can assume each </a:t>
            </a:r>
            <a:r>
              <a:rPr lang="en-US" dirty="0" smtClean="0"/>
              <a:t>operation is </a:t>
            </a:r>
            <a:r>
              <a:rPr lang="en-US" dirty="0"/>
              <a:t>a command that operates on the </a:t>
            </a:r>
            <a:r>
              <a:rPr lang="en-US" dirty="0" smtClean="0"/>
              <a:t>stack.</a:t>
            </a:r>
          </a:p>
          <a:p>
            <a:pPr lvl="1"/>
            <a:r>
              <a:rPr lang="en-US" dirty="0" smtClean="0"/>
              <a:t>In order to realize this, let’s create a pure abstract class (interface).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virtual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execute (Stack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&amp; stack) = 0;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9209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can then define each of our concrete commands in terms of this abstract command.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Add_Command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18872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virtual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bool execute (Stack &lt;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 &amp; s){</a:t>
            </a:r>
          </a:p>
          <a:p>
            <a:pPr marL="118872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n1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(), n2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marL="118872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(n1 + n2);</a:t>
            </a:r>
          </a:p>
          <a:p>
            <a:pPr marL="118872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Num_Command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18872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Num_Command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n_ (n) { }</a:t>
            </a:r>
          </a:p>
          <a:p>
            <a:pPr marL="118872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18872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bool execute (Stack &lt;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 &amp; s){</a:t>
            </a:r>
          </a:p>
          <a:p>
            <a:pPr marL="118872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(this-&gt;n_);</a:t>
            </a:r>
          </a:p>
          <a:p>
            <a:pPr marL="118872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5289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Now, instead of our expression evaluator being required to have the concrete logic coded into its method we can simply call the execute() function.</a:t>
            </a:r>
          </a:p>
          <a:p>
            <a:endParaRPr lang="en-US" dirty="0"/>
          </a:p>
          <a:p>
            <a:r>
              <a:rPr lang="en-US" dirty="0" smtClean="0"/>
              <a:t>The expression evaluator no longer cares how the algorithm is completed – just that it is completed correctly.</a:t>
            </a:r>
          </a:p>
          <a:p>
            <a:pPr lvl="1"/>
            <a:r>
              <a:rPr lang="en-US" dirty="0" smtClean="0"/>
              <a:t>The same result is achieved but we have improved the overall design of our code and made it more flexible and extendible.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2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Reminder:</a:t>
            </a:r>
          </a:p>
          <a:p>
            <a:pPr lvl="1"/>
            <a:r>
              <a:rPr lang="en-US" dirty="0" smtClean="0"/>
              <a:t>No class on Tuesday due to fall break.</a:t>
            </a:r>
          </a:p>
          <a:p>
            <a:pPr lvl="2"/>
            <a:r>
              <a:rPr lang="en-US" dirty="0" smtClean="0"/>
              <a:t>No office hours either on Tuesday. </a:t>
            </a:r>
          </a:p>
          <a:p>
            <a:pPr lvl="3"/>
            <a:r>
              <a:rPr lang="en-US" dirty="0" smtClean="0"/>
              <a:t>Email &amp; TA</a:t>
            </a:r>
          </a:p>
          <a:p>
            <a:pPr lvl="3"/>
            <a:endParaRPr lang="en-US" dirty="0"/>
          </a:p>
          <a:p>
            <a:r>
              <a:rPr lang="en-US" dirty="0" smtClean="0"/>
              <a:t>Recitation:</a:t>
            </a:r>
          </a:p>
          <a:p>
            <a:pPr lvl="1"/>
            <a:r>
              <a:rPr lang="en-US" dirty="0" smtClean="0"/>
              <a:t>Friday: 2-3 </a:t>
            </a:r>
            <a:r>
              <a:rPr lang="en-US" dirty="0" smtClean="0"/>
              <a:t>PM</a:t>
            </a:r>
          </a:p>
          <a:p>
            <a:pPr lvl="1"/>
            <a:r>
              <a:rPr lang="en-US" dirty="0" smtClean="0"/>
              <a:t>SL 247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Assignment #3:</a:t>
            </a:r>
          </a:p>
          <a:p>
            <a:pPr lvl="1"/>
            <a:r>
              <a:rPr lang="en-US" dirty="0" smtClean="0"/>
              <a:t>Due: 10/20/2016</a:t>
            </a:r>
          </a:p>
          <a:p>
            <a:pPr lvl="2"/>
            <a:r>
              <a:rPr lang="en-US" dirty="0" smtClean="0"/>
              <a:t>TA’s Office Hours</a:t>
            </a:r>
          </a:p>
          <a:p>
            <a:pPr lvl="2"/>
            <a:r>
              <a:rPr lang="en-US" dirty="0" smtClean="0"/>
              <a:t>My Office Hours</a:t>
            </a:r>
          </a:p>
        </p:txBody>
      </p:sp>
    </p:spTree>
    <p:extLst>
      <p:ext uri="{BB962C8B-B14F-4D97-AF65-F5344CB8AC3E}">
        <p14:creationId xmlns:p14="http://schemas.microsoft.com/office/powerpoint/2010/main" val="2457658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Hints:</a:t>
            </a:r>
          </a:p>
          <a:p>
            <a:pPr lvl="1"/>
            <a:r>
              <a:rPr lang="en-US" dirty="0" smtClean="0"/>
              <a:t>You should have a ‘Command’ for each operator that we are dealing within the calculator:</a:t>
            </a:r>
          </a:p>
          <a:p>
            <a:pPr lvl="2"/>
            <a:r>
              <a:rPr lang="en-US" dirty="0" smtClean="0"/>
              <a:t>Add</a:t>
            </a:r>
          </a:p>
          <a:p>
            <a:pPr lvl="2"/>
            <a:r>
              <a:rPr lang="en-US" dirty="0" smtClean="0"/>
              <a:t>Subtract</a:t>
            </a:r>
          </a:p>
          <a:p>
            <a:pPr lvl="2"/>
            <a:r>
              <a:rPr lang="en-US" dirty="0" smtClean="0"/>
              <a:t>Multiply</a:t>
            </a:r>
          </a:p>
          <a:p>
            <a:pPr lvl="2"/>
            <a:r>
              <a:rPr lang="en-US" dirty="0" smtClean="0"/>
              <a:t>Divide</a:t>
            </a:r>
          </a:p>
          <a:p>
            <a:pPr lvl="2"/>
            <a:r>
              <a:rPr lang="en-US" dirty="0" smtClean="0"/>
              <a:t>Modulus</a:t>
            </a:r>
          </a:p>
          <a:p>
            <a:pPr lvl="2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There is a way of improving this approach through the use of another related pattern…</a:t>
            </a:r>
          </a:p>
          <a:p>
            <a:pPr lvl="1"/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154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Abstract Factory Pattern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7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Motivation:</a:t>
            </a:r>
          </a:p>
          <a:p>
            <a:pPr lvl="1"/>
            <a:r>
              <a:rPr lang="en-US" dirty="0" smtClean="0"/>
              <a:t>What we know:</a:t>
            </a:r>
          </a:p>
          <a:p>
            <a:pPr lvl="2"/>
            <a:r>
              <a:rPr lang="en-US" dirty="0"/>
              <a:t>We know that the expression the calculator evaluates is in infix </a:t>
            </a:r>
            <a:r>
              <a:rPr lang="en-US" dirty="0" smtClean="0"/>
              <a:t>format (e.g. 15 + 7).</a:t>
            </a:r>
          </a:p>
          <a:p>
            <a:pPr lvl="2"/>
            <a:r>
              <a:rPr lang="en-US" dirty="0" smtClean="0"/>
              <a:t>We know that we need to convert this postfix in order to improve the runtime of our program (e.g. 15 7 +).</a:t>
            </a:r>
          </a:p>
          <a:p>
            <a:pPr lvl="2"/>
            <a:r>
              <a:rPr lang="en-US" dirty="0" smtClean="0"/>
              <a:t>We now know that each “entity” can be represented as a command in the system (e.g. Command Pattern).</a:t>
            </a:r>
          </a:p>
          <a:p>
            <a:pPr lvl="2"/>
            <a:endParaRPr lang="en-US" dirty="0"/>
          </a:p>
          <a:p>
            <a:r>
              <a:rPr lang="en-US" dirty="0"/>
              <a:t>We just need to figure how to convert the infix expression (string) into a </a:t>
            </a:r>
            <a:r>
              <a:rPr lang="en-US" dirty="0" smtClean="0"/>
              <a:t>postfix expression </a:t>
            </a:r>
            <a:r>
              <a:rPr lang="en-US" dirty="0"/>
              <a:t>(an array of command elements in postfix order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Since the expression is given in infix format, the goal is </a:t>
            </a:r>
            <a:r>
              <a:rPr lang="en-US" dirty="0" smtClean="0"/>
              <a:t>to parse </a:t>
            </a:r>
            <a:r>
              <a:rPr lang="en-US" dirty="0"/>
              <a:t>the expression an “create” the appropriate </a:t>
            </a:r>
            <a:r>
              <a:rPr lang="en-US" dirty="0" smtClean="0"/>
              <a:t>Command object </a:t>
            </a:r>
            <a:r>
              <a:rPr lang="en-US" dirty="0"/>
              <a:t>for each entity that is </a:t>
            </a:r>
            <a:r>
              <a:rPr lang="en-US" dirty="0" smtClean="0"/>
              <a:t>parsed.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Given the infix expression 15 + 7</a:t>
            </a:r>
          </a:p>
          <a:p>
            <a:pPr lvl="2"/>
            <a:r>
              <a:rPr lang="en-US" dirty="0" smtClean="0"/>
              <a:t>We need to apply a parser to create the following: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Number_Command</a:t>
            </a:r>
            <a:r>
              <a:rPr lang="en-US" dirty="0" smtClean="0"/>
              <a:t>&gt;&lt;</a:t>
            </a:r>
            <a:r>
              <a:rPr lang="en-US" dirty="0" err="1" smtClean="0"/>
              <a:t>Number_Command</a:t>
            </a:r>
            <a:r>
              <a:rPr lang="en-US" dirty="0" smtClean="0"/>
              <a:t>&gt;&lt;</a:t>
            </a:r>
            <a:r>
              <a:rPr lang="en-US" dirty="0" err="1" smtClean="0"/>
              <a:t>Add_Command</a:t>
            </a:r>
            <a:r>
              <a:rPr lang="en-US" dirty="0" smtClean="0"/>
              <a:t>&gt;</a:t>
            </a:r>
          </a:p>
          <a:p>
            <a:pPr lvl="3"/>
            <a:endParaRPr lang="en-US" dirty="0"/>
          </a:p>
          <a:p>
            <a:r>
              <a:rPr lang="en-US" dirty="0" smtClean="0"/>
              <a:t>Each element in the Array is a result of the “create” operation.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48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then create the necessary interface for creating such objects: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Expr_Command_Factory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1148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Expr_Command_Factory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(void) = 0;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create_number_command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 0;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create_add_command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(void) = 0;</a:t>
            </a:r>
          </a:p>
          <a:p>
            <a:pPr marL="411480" lvl="1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1148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676656" lvl="2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// prevent the following operations</a:t>
            </a:r>
          </a:p>
          <a:p>
            <a:pPr marL="676656" lvl="2" indent="0">
              <a:buNone/>
            </a:pP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Expr_Command_Factory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Expr_Command_Factory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&amp;);</a:t>
            </a:r>
          </a:p>
          <a:p>
            <a:pPr marL="676656" lvl="2" indent="0">
              <a:buNone/>
            </a:pP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Expr_Command_Factory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&amp; operator = (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Expr_Command_Factory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&amp;);</a:t>
            </a:r>
          </a:p>
          <a:p>
            <a:pPr marL="118872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82155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review the previous slide: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have made this a pure abstract class (aka an interface) which means any subclass that uses this MUST override the defined methods.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used the benefit of “private” to prevent unwanted access to the operations in all of the subclasses.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58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Stack_Expr_Command_Factory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Expr_Command_Factory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1148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Expr_Command_Factory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create_number_command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create_add_command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Subtract_Command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create_subtract_command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In the subclass now we can/have to implement each method – this method returns a concrete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3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infix_to_postfix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&amp; infix,</a:t>
            </a:r>
          </a:p>
          <a:p>
            <a:pPr marL="11887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Expr_Command_Factory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 factory,</a:t>
            </a: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Array &lt;Command *&gt; &amp; postfix) {</a:t>
            </a:r>
          </a:p>
          <a:p>
            <a:pPr marL="411480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istringstream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input(infix); // create a input stream parser</a:t>
            </a:r>
          </a:p>
          <a:p>
            <a:pPr marL="411480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token; // current token in string/stream</a:t>
            </a:r>
          </a:p>
          <a:p>
            <a:pPr marL="41148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Command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// created command object</a:t>
            </a:r>
          </a:p>
          <a:p>
            <a:pPr marL="41148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&lt;Command *&gt; temp;</a:t>
            </a:r>
          </a:p>
          <a:p>
            <a:pPr marL="41148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input.eof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()) {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input &gt;&gt; token;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(token == “+”)</a:t>
            </a:r>
          </a:p>
          <a:p>
            <a:pPr marL="676656" lvl="2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factory.create_add_command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(token == “-”)</a:t>
            </a:r>
          </a:p>
          <a:p>
            <a:pPr marL="676656" lvl="2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factory.create_subtract_command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handle the command based on infix-to-postfix algorithm</a:t>
            </a:r>
          </a:p>
          <a:p>
            <a:pPr marL="41148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1148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true;</a:t>
            </a: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8138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client uses the </a:t>
            </a:r>
            <a:r>
              <a:rPr lang="en-US" dirty="0" err="1"/>
              <a:t>infix_to_postfix</a:t>
            </a:r>
            <a:r>
              <a:rPr lang="en-US" dirty="0"/>
              <a:t> </a:t>
            </a:r>
            <a:r>
              <a:rPr lang="en-US" dirty="0" smtClean="0"/>
              <a:t>conversion algorithm </a:t>
            </a:r>
            <a:r>
              <a:rPr lang="en-US" dirty="0"/>
              <a:t>as follows: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Get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input from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postfix;</a:t>
            </a:r>
          </a:p>
          <a:p>
            <a:pPr marL="118872" indent="0">
              <a:buNone/>
            </a:pP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Concrete factory.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Stack_Expr_Command_Factory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factory;</a:t>
            </a:r>
          </a:p>
          <a:p>
            <a:pPr marL="118872" indent="0">
              <a:buNone/>
            </a:pP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&lt;Command *&gt; postfix;</a:t>
            </a:r>
          </a:p>
          <a:p>
            <a:pPr marL="118872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infix_to_postfix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(infix, factory, postfix);</a:t>
            </a:r>
          </a:p>
        </p:txBody>
      </p:sp>
    </p:spTree>
    <p:extLst>
      <p:ext uri="{BB962C8B-B14F-4D97-AF65-F5344CB8AC3E}">
        <p14:creationId xmlns:p14="http://schemas.microsoft.com/office/powerpoint/2010/main" val="901114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Hints:</a:t>
            </a:r>
          </a:p>
          <a:p>
            <a:pPr lvl="1"/>
            <a:r>
              <a:rPr lang="en-US" dirty="0" smtClean="0"/>
              <a:t>Expression Command Factory</a:t>
            </a:r>
          </a:p>
          <a:p>
            <a:pPr lvl="2"/>
            <a:r>
              <a:rPr lang="en-US" dirty="0" smtClean="0"/>
              <a:t>We need to create different types of commands that contain concrete types.</a:t>
            </a:r>
          </a:p>
          <a:p>
            <a:pPr lvl="1"/>
            <a:r>
              <a:rPr lang="en-US" dirty="0" smtClean="0"/>
              <a:t>Stack Expression Command Factory		</a:t>
            </a:r>
          </a:p>
          <a:p>
            <a:pPr lvl="2"/>
            <a:r>
              <a:rPr lang="en-US" dirty="0" smtClean="0"/>
              <a:t>Inherits from Expression Command Factory</a:t>
            </a:r>
          </a:p>
          <a:p>
            <a:pPr lvl="2"/>
            <a:r>
              <a:rPr lang="en-US" dirty="0" smtClean="0"/>
              <a:t>Dealing with the Commands on the Stack.</a:t>
            </a:r>
          </a:p>
          <a:p>
            <a:pPr lvl="2"/>
            <a:endParaRPr lang="en-US" dirty="0"/>
          </a:p>
          <a:p>
            <a:r>
              <a:rPr lang="en-US" dirty="0" smtClean="0"/>
              <a:t>Pure Virtual Functions</a:t>
            </a:r>
          </a:p>
          <a:p>
            <a:pPr lvl="1"/>
            <a:r>
              <a:rPr lang="en-US" dirty="0" smtClean="0"/>
              <a:t>Abstract Class (e.g. Interface)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6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30480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Assignment #2 Feedback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2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to Postfix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Conversion Algorithm</a:t>
            </a:r>
          </a:p>
          <a:p>
            <a:pPr lvl="1"/>
            <a:r>
              <a:rPr lang="en-US" dirty="0"/>
              <a:t>A stack can be used to perform the </a:t>
            </a:r>
            <a:r>
              <a:rPr lang="en-US" dirty="0" smtClean="0"/>
              <a:t>conversion:</a:t>
            </a:r>
          </a:p>
          <a:p>
            <a:pPr marL="1179576" lvl="2" indent="-457200"/>
            <a:r>
              <a:rPr lang="en-US" dirty="0" smtClean="0"/>
              <a:t>When </a:t>
            </a:r>
            <a:r>
              <a:rPr lang="en-US" dirty="0"/>
              <a:t>parsing each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in the </a:t>
            </a:r>
            <a:r>
              <a:rPr lang="en-US" dirty="0" smtClean="0"/>
              <a:t>expression:</a:t>
            </a:r>
          </a:p>
          <a:p>
            <a:pPr marL="1179576" lvl="2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is operand, then append to end of postfix </a:t>
            </a:r>
            <a:r>
              <a:rPr lang="en-US" dirty="0" smtClean="0"/>
              <a:t>expression.</a:t>
            </a:r>
          </a:p>
          <a:p>
            <a:pPr marL="1179576" lvl="2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is operator, </a:t>
            </a:r>
            <a:r>
              <a:rPr lang="en-US" dirty="0" smtClean="0"/>
              <a:t>(stack </a:t>
            </a:r>
            <a:r>
              <a:rPr lang="en-US" dirty="0"/>
              <a:t>is empty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</a:t>
            </a:r>
            <a:r>
              <a:rPr lang="en-US" dirty="0" smtClean="0"/>
              <a:t>is of </a:t>
            </a:r>
            <a:r>
              <a:rPr lang="en-US" b="1" u="sng" dirty="0" smtClean="0"/>
              <a:t>greater</a:t>
            </a:r>
            <a:r>
              <a:rPr lang="en-US" dirty="0" smtClean="0"/>
              <a:t> </a:t>
            </a:r>
            <a:r>
              <a:rPr lang="en-US" dirty="0"/>
              <a:t>precedence than top of stack), then push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on stack</a:t>
            </a:r>
            <a:r>
              <a:rPr lang="en-US" dirty="0" smtClean="0"/>
              <a:t>.</a:t>
            </a:r>
          </a:p>
          <a:p>
            <a:pPr marL="1399032" lvl="3" indent="-457200">
              <a:buFont typeface="+mj-lt"/>
              <a:buAutoNum type="arabicPeriod"/>
            </a:pPr>
            <a:r>
              <a:rPr lang="en-US" dirty="0" smtClean="0"/>
              <a:t>Else </a:t>
            </a:r>
            <a:r>
              <a:rPr lang="en-US" dirty="0"/>
              <a:t>pop from stack </a:t>
            </a:r>
            <a:r>
              <a:rPr lang="en-US" dirty="0" smtClean="0"/>
              <a:t>and </a:t>
            </a:r>
            <a:r>
              <a:rPr lang="en-US" dirty="0"/>
              <a:t>append to postfix until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has </a:t>
            </a:r>
            <a:r>
              <a:rPr lang="en-US" dirty="0" smtClean="0"/>
              <a:t>lower precedence </a:t>
            </a:r>
            <a:r>
              <a:rPr lang="en-US" dirty="0"/>
              <a:t>than top of stack or empty, then push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on </a:t>
            </a:r>
            <a:r>
              <a:rPr lang="en-US" dirty="0" smtClean="0"/>
              <a:t>stack.</a:t>
            </a:r>
          </a:p>
          <a:p>
            <a:pPr marL="1179576" lvl="2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is a parenthesis, pop elements from stack and append until found matching open </a:t>
            </a:r>
            <a:r>
              <a:rPr lang="en-US" dirty="0" smtClean="0"/>
              <a:t>parenthesis.</a:t>
            </a:r>
            <a:endParaRPr lang="en-US" dirty="0"/>
          </a:p>
          <a:p>
            <a:pPr marL="1399032" lvl="3" indent="-457200">
              <a:buFont typeface="+mj-lt"/>
              <a:buAutoNum type="arabicPeriod"/>
            </a:pPr>
            <a:endParaRPr lang="en-US" dirty="0"/>
          </a:p>
          <a:p>
            <a:pPr marL="1179576" lvl="2" indent="-457200">
              <a:buFont typeface="+mj-lt"/>
              <a:buAutoNum type="arabicPeriod"/>
            </a:pPr>
            <a:endParaRPr lang="en-US" dirty="0"/>
          </a:p>
          <a:p>
            <a:pPr marL="1179576" lvl="2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 Libraries &amp;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Stack</a:t>
            </a:r>
          </a:p>
          <a:p>
            <a:pPr lvl="1"/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en.cppreference.com/w/cpp/container/stack</a:t>
            </a:r>
            <a:endParaRPr lang="en-US" sz="2400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Driver…we don’t need no stinking driver.</a:t>
            </a:r>
          </a:p>
          <a:p>
            <a:pPr lvl="1"/>
            <a:r>
              <a:rPr lang="en-US" dirty="0" smtClean="0"/>
              <a:t>You should create a runnable class with a main method that produces the behavior as requested in the assignment specification.</a:t>
            </a:r>
          </a:p>
          <a:p>
            <a:pPr lvl="2"/>
            <a:r>
              <a:rPr lang="en-US" dirty="0" smtClean="0"/>
              <a:t>Be sure to read the specification closely!</a:t>
            </a:r>
          </a:p>
          <a:p>
            <a:pPr lvl="1"/>
            <a:r>
              <a:rPr lang="en-US" dirty="0" smtClean="0"/>
              <a:t>I will be simply entering expressions as input and compare to see if the output generated is correct.</a:t>
            </a:r>
          </a:p>
          <a:p>
            <a:pPr lvl="2"/>
            <a:r>
              <a:rPr lang="en-US" dirty="0" smtClean="0"/>
              <a:t>Hint </a:t>
            </a:r>
            <a:r>
              <a:rPr lang="en-US" dirty="0" err="1" smtClean="0"/>
              <a:t>Hint</a:t>
            </a:r>
            <a:r>
              <a:rPr lang="en-US" dirty="0" smtClean="0"/>
              <a:t>: Be sure to check for error conditions…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4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480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Assignment #3 – 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3124200"/>
            <a:ext cx="8077200" cy="1673352"/>
          </a:xfrm>
        </p:spPr>
        <p:txBody>
          <a:bodyPr/>
          <a:lstStyle/>
          <a:p>
            <a:pPr algn="ctr"/>
            <a:r>
              <a:rPr lang="en-US" dirty="0"/>
              <a:t>(Abstract) Factory Pattern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6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Pattern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Classification:</a:t>
            </a:r>
          </a:p>
          <a:p>
            <a:pPr lvl="1"/>
            <a:r>
              <a:rPr lang="en-US" dirty="0" smtClean="0"/>
              <a:t>Creational Design Pattern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Hide the implementation details from the client.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an interface for creating families of related or dependent objects without specifying their concrete classes.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2656681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23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Pattern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2602"/>
            <a:ext cx="8229600" cy="397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343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10958</TotalTime>
  <Words>1298</Words>
  <Application>Microsoft Office PowerPoint</Application>
  <PresentationFormat>On-screen Show (4:3)</PresentationFormat>
  <Paragraphs>233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Module</vt:lpstr>
      <vt:lpstr>Lecture – 10/13/2016</vt:lpstr>
      <vt:lpstr>Course Information</vt:lpstr>
      <vt:lpstr>Assignment #2 Feedback</vt:lpstr>
      <vt:lpstr>Infix to Postfix Conversion</vt:lpstr>
      <vt:lpstr>STD Libraries &amp; Hints</vt:lpstr>
      <vt:lpstr>Assignment #3 – Questions?</vt:lpstr>
      <vt:lpstr>(Abstract) Factory Pattern</vt:lpstr>
      <vt:lpstr>Abstract Factory Pattern</vt:lpstr>
      <vt:lpstr>Abstract Factory Pattern</vt:lpstr>
      <vt:lpstr>Abstract Factory Pattern</vt:lpstr>
      <vt:lpstr>Abstract Factory Pattern</vt:lpstr>
      <vt:lpstr>Quiz #10</vt:lpstr>
      <vt:lpstr>Command Pattern</vt:lpstr>
      <vt:lpstr>Command Pattern</vt:lpstr>
      <vt:lpstr>Command Pattern</vt:lpstr>
      <vt:lpstr>Command Pattern</vt:lpstr>
      <vt:lpstr>Command Pattern</vt:lpstr>
      <vt:lpstr>Command Pattern</vt:lpstr>
      <vt:lpstr>Command Pattern</vt:lpstr>
      <vt:lpstr>Command Pattern</vt:lpstr>
      <vt:lpstr>Abstract Factory Pattern</vt:lpstr>
      <vt:lpstr>Abstract Factory Pattern</vt:lpstr>
      <vt:lpstr>Abstract Factory Pattern</vt:lpstr>
      <vt:lpstr>Abstract Factory Pattern</vt:lpstr>
      <vt:lpstr>Abstract Factory Pattern</vt:lpstr>
      <vt:lpstr>Abstract Factory Pattern</vt:lpstr>
      <vt:lpstr>Abstract Factory Pattern</vt:lpstr>
      <vt:lpstr>Abstract Factory Pattern</vt:lpstr>
      <vt:lpstr>Abstract Factory Pattern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Rybarczyk</dc:creator>
  <cp:lastModifiedBy>Ryan Rybarczyk</cp:lastModifiedBy>
  <cp:revision>1022</cp:revision>
  <dcterms:created xsi:type="dcterms:W3CDTF">2011-07-22T18:36:28Z</dcterms:created>
  <dcterms:modified xsi:type="dcterms:W3CDTF">2016-10-13T17:21:48Z</dcterms:modified>
</cp:coreProperties>
</file>