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320" r:id="rId4"/>
    <p:sldId id="326" r:id="rId5"/>
    <p:sldId id="308" r:id="rId6"/>
    <p:sldId id="329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258" r:id="rId16"/>
    <p:sldId id="260" r:id="rId17"/>
    <p:sldId id="259" r:id="rId18"/>
    <p:sldId id="261" r:id="rId19"/>
    <p:sldId id="262" r:id="rId20"/>
    <p:sldId id="327" r:id="rId21"/>
    <p:sldId id="263" r:id="rId22"/>
    <p:sldId id="264" r:id="rId23"/>
    <p:sldId id="328" r:id="rId24"/>
    <p:sldId id="317" r:id="rId25"/>
    <p:sldId id="318" r:id="rId26"/>
    <p:sldId id="319" r:id="rId27"/>
    <p:sldId id="321" r:id="rId28"/>
    <p:sldId id="322" r:id="rId29"/>
    <p:sldId id="323" r:id="rId30"/>
    <p:sldId id="324" r:id="rId31"/>
    <p:sldId id="325" r:id="rId32"/>
    <p:sldId id="265" r:id="rId33"/>
    <p:sldId id="266" r:id="rId34"/>
    <p:sldId id="26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>
      <p:cViewPr varScale="1">
        <p:scale>
          <a:sx n="85" d="100"/>
          <a:sy n="85" d="100"/>
        </p:scale>
        <p:origin x="-1363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DA500-0D83-4472-8117-89698D86169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50DD3-B5D8-4C49-8686-233E18939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0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8686DDC-0F8A-4B0B-AEF9-E2022025D4D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8686DDC-0F8A-4B0B-AEF9-E2022025D4D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84648"/>
            <a:ext cx="8077200" cy="1673352"/>
          </a:xfrm>
        </p:spPr>
        <p:txBody>
          <a:bodyPr/>
          <a:lstStyle/>
          <a:p>
            <a:r>
              <a:rPr lang="en-US" dirty="0" smtClean="0"/>
              <a:t>Lecture – 10/20/2016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15" y="1084"/>
            <a:ext cx="9144000" cy="1499616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/>
              <a:t>CSCI </a:t>
            </a:r>
            <a:r>
              <a:rPr lang="en-US" sz="4000" b="1" dirty="0" smtClean="0"/>
              <a:t>36300 – Software Design</a:t>
            </a:r>
            <a:endParaRPr lang="en-US" sz="4000" b="1" dirty="0"/>
          </a:p>
        </p:txBody>
      </p:sp>
      <p:pic>
        <p:nvPicPr>
          <p:cNvPr id="2055" name="Picture 7" descr="http://brand.iu.edu/img/signatures/iupui/iupui.acr.h.2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90755"/>
            <a:ext cx="5334000" cy="19716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tx1"/>
            </a:bgClr>
          </a:pattFill>
        </p:spPr>
      </p:pic>
    </p:spTree>
    <p:extLst>
      <p:ext uri="{BB962C8B-B14F-4D97-AF65-F5344CB8AC3E}">
        <p14:creationId xmlns:p14="http://schemas.microsoft.com/office/powerpoint/2010/main" val="23938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review the previous slide: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have made this a pure abstract class (aka an interface) which means any subclass that uses this MUST override the defined methods.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used the benefit of “private” to prevent unwanted access to the operations in all of the subclasses.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173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Stack_Expr_Command_Factory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Expr_Command_Factory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1148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676656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virtual ~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Expr_Command_Factory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(void);</a:t>
            </a:r>
          </a:p>
          <a:p>
            <a:pPr marL="676656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Number_Command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create_number_command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676656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Add_Command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create_add_command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(void);</a:t>
            </a:r>
          </a:p>
          <a:p>
            <a:pPr marL="676656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Subtract_Command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create_subtract_command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(void);</a:t>
            </a:r>
          </a:p>
          <a:p>
            <a:pPr marL="11887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In the subclass now we can/have to implement each method – this method returns a concrete object.</a:t>
            </a:r>
          </a:p>
          <a:p>
            <a:pPr lvl="1"/>
            <a:r>
              <a:rPr lang="en-US" dirty="0" smtClean="0"/>
              <a:t>Stack vs. Regular?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430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887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infix_to_postfix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::string &amp; infix,</a:t>
            </a:r>
          </a:p>
          <a:p>
            <a:pPr marL="118872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Expr_Command_Factory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 factory,</a:t>
            </a:r>
          </a:p>
          <a:p>
            <a:pPr marL="11887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Array &lt;Command *&gt; &amp; postfix) {</a:t>
            </a:r>
          </a:p>
          <a:p>
            <a:pPr marL="411480" lvl="1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istringstream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input(infix); // create a input stream parser</a:t>
            </a:r>
          </a:p>
          <a:p>
            <a:pPr marL="411480" lvl="1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::string token; // current token in string/stream</a:t>
            </a:r>
          </a:p>
          <a:p>
            <a:pPr marL="41148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Command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 // created command object</a:t>
            </a:r>
          </a:p>
          <a:p>
            <a:pPr marL="41148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Stack &lt;Command *&gt; temp;</a:t>
            </a:r>
          </a:p>
          <a:p>
            <a:pPr marL="41148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input.eof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()) {</a:t>
            </a:r>
          </a:p>
          <a:p>
            <a:pPr marL="676656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input &gt;&gt; token;</a:t>
            </a:r>
          </a:p>
          <a:p>
            <a:pPr marL="676656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(token == “+”)</a:t>
            </a:r>
          </a:p>
          <a:p>
            <a:pPr marL="676656" lvl="2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factory.create_add_command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</a:p>
          <a:p>
            <a:pPr marL="676656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(token == “-”)</a:t>
            </a:r>
          </a:p>
          <a:p>
            <a:pPr marL="676656" lvl="2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factory.create_subtract_command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</a:p>
          <a:p>
            <a:pPr marL="676656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pPr marL="676656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handle the command based on infix-to-postfix algorithm</a:t>
            </a:r>
          </a:p>
          <a:p>
            <a:pPr marL="41148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1148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true;</a:t>
            </a:r>
          </a:p>
          <a:p>
            <a:pPr marL="11887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8783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client uses the </a:t>
            </a:r>
            <a:r>
              <a:rPr lang="en-US" dirty="0" err="1"/>
              <a:t>infix_to_postfix</a:t>
            </a:r>
            <a:r>
              <a:rPr lang="en-US" dirty="0"/>
              <a:t> </a:t>
            </a:r>
            <a:r>
              <a:rPr lang="en-US" dirty="0" smtClean="0"/>
              <a:t>conversion algorithm </a:t>
            </a:r>
            <a:r>
              <a:rPr lang="en-US" dirty="0"/>
              <a:t>as follows:</a:t>
            </a:r>
          </a:p>
          <a:p>
            <a:endParaRPr lang="en-US" dirty="0" smtClean="0"/>
          </a:p>
          <a:p>
            <a:pPr marL="118872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Get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input from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::string postfix;</a:t>
            </a:r>
          </a:p>
          <a:p>
            <a:pPr marL="118872" indent="0">
              <a:buNone/>
            </a:pPr>
            <a:endParaRPr lang="en-U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Concrete factory.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Stack_Expr_Command_Factory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factory;</a:t>
            </a:r>
          </a:p>
          <a:p>
            <a:pPr marL="118872" indent="0">
              <a:buNone/>
            </a:pPr>
            <a:endParaRPr lang="en-U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&lt;Command *&gt; postfix;</a:t>
            </a:r>
          </a:p>
          <a:p>
            <a:pPr marL="118872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infix_to_postfix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(infix, factory, postfix);</a:t>
            </a:r>
          </a:p>
        </p:txBody>
      </p:sp>
    </p:spTree>
    <p:extLst>
      <p:ext uri="{BB962C8B-B14F-4D97-AF65-F5344CB8AC3E}">
        <p14:creationId xmlns:p14="http://schemas.microsoft.com/office/powerpoint/2010/main" val="2965554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Hints:</a:t>
            </a:r>
          </a:p>
          <a:p>
            <a:pPr lvl="1"/>
            <a:r>
              <a:rPr lang="en-US" dirty="0" smtClean="0"/>
              <a:t>Expression Command Factory</a:t>
            </a:r>
          </a:p>
          <a:p>
            <a:pPr lvl="2"/>
            <a:r>
              <a:rPr lang="en-US" dirty="0" smtClean="0"/>
              <a:t>We need to create different types of commands that contain concrete types.</a:t>
            </a:r>
          </a:p>
          <a:p>
            <a:pPr lvl="1"/>
            <a:r>
              <a:rPr lang="en-US" dirty="0" smtClean="0"/>
              <a:t>Stack Expression Command Factory		</a:t>
            </a:r>
          </a:p>
          <a:p>
            <a:pPr lvl="2"/>
            <a:r>
              <a:rPr lang="en-US" dirty="0" smtClean="0"/>
              <a:t>Inherits from Expression Command Factory</a:t>
            </a:r>
          </a:p>
          <a:p>
            <a:pPr lvl="2"/>
            <a:r>
              <a:rPr lang="en-US" dirty="0" smtClean="0"/>
              <a:t>Dealing with the Commands on the Stack.</a:t>
            </a:r>
          </a:p>
          <a:p>
            <a:pPr lvl="2"/>
            <a:endParaRPr lang="en-US" dirty="0"/>
          </a:p>
          <a:p>
            <a:r>
              <a:rPr lang="en-US" dirty="0" smtClean="0"/>
              <a:t>Pure Virtual Functions</a:t>
            </a:r>
          </a:p>
          <a:p>
            <a:pPr lvl="1"/>
            <a:r>
              <a:rPr lang="en-US" dirty="0" smtClean="0"/>
              <a:t>Abstract Class (e.g. Interface)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062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9718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Software Design Patterns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60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3051048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Composite Pattern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549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Have you ever been in the </a:t>
            </a:r>
            <a:r>
              <a:rPr lang="en-US" dirty="0" smtClean="0"/>
              <a:t>following situation:</a:t>
            </a:r>
          </a:p>
          <a:p>
            <a:pPr lvl="1"/>
            <a:r>
              <a:rPr lang="en-US" dirty="0"/>
              <a:t>Have a LOT of objects and need to </a:t>
            </a:r>
            <a:r>
              <a:rPr lang="en-US" dirty="0" smtClean="0"/>
              <a:t>show their </a:t>
            </a:r>
            <a:r>
              <a:rPr lang="en-US" dirty="0"/>
              <a:t>hierarchical </a:t>
            </a:r>
            <a:r>
              <a:rPr lang="en-US" dirty="0" smtClean="0"/>
              <a:t>relations?</a:t>
            </a:r>
          </a:p>
          <a:p>
            <a:pPr lvl="1"/>
            <a:r>
              <a:rPr lang="en-US" dirty="0"/>
              <a:t>Have a LOT of objects and </a:t>
            </a:r>
            <a:r>
              <a:rPr lang="en-US" dirty="0" smtClean="0"/>
              <a:t>objects composed </a:t>
            </a:r>
            <a:r>
              <a:rPr lang="en-US" dirty="0"/>
              <a:t>of many other objects, </a:t>
            </a:r>
            <a:r>
              <a:rPr lang="en-US" dirty="0" smtClean="0"/>
              <a:t>but really </a:t>
            </a:r>
            <a:r>
              <a:rPr lang="en-US" dirty="0"/>
              <a:t>do not care about </a:t>
            </a:r>
            <a:r>
              <a:rPr lang="en-US" dirty="0" smtClean="0"/>
              <a:t>their implementation?</a:t>
            </a:r>
          </a:p>
          <a:p>
            <a:pPr lvl="1"/>
            <a:endParaRPr lang="en-US" dirty="0"/>
          </a:p>
          <a:p>
            <a:r>
              <a:rPr lang="en-US" dirty="0" smtClean="0"/>
              <a:t>Analogy:</a:t>
            </a:r>
          </a:p>
          <a:p>
            <a:pPr lvl="1"/>
            <a:r>
              <a:rPr lang="en-US" dirty="0"/>
              <a:t>A building </a:t>
            </a:r>
            <a:r>
              <a:rPr lang="en-US" dirty="0" smtClean="0"/>
              <a:t>typically has many floors </a:t>
            </a:r>
            <a:r>
              <a:rPr lang="en-US" dirty="0"/>
              <a:t>and </a:t>
            </a:r>
            <a:r>
              <a:rPr lang="en-US" dirty="0" smtClean="0"/>
              <a:t>these floors </a:t>
            </a:r>
            <a:r>
              <a:rPr lang="en-US" dirty="0"/>
              <a:t>have </a:t>
            </a:r>
            <a:r>
              <a:rPr lang="en-US" dirty="0" smtClean="0"/>
              <a:t>many rooms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dirty="0" smtClean="0"/>
              <a:t>Calculate the area </a:t>
            </a:r>
            <a:r>
              <a:rPr lang="en-US" dirty="0"/>
              <a:t>of each </a:t>
            </a:r>
            <a:r>
              <a:rPr lang="en-US" dirty="0" smtClean="0"/>
              <a:t>room, combine the area </a:t>
            </a:r>
            <a:r>
              <a:rPr lang="en-US" dirty="0"/>
              <a:t>of all rooms on each floor, then combine area of each </a:t>
            </a:r>
            <a:r>
              <a:rPr lang="en-US" dirty="0" smtClean="0"/>
              <a:t>floor.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30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Pattern Classification:</a:t>
            </a:r>
          </a:p>
          <a:p>
            <a:pPr lvl="1"/>
            <a:r>
              <a:rPr lang="en-US" dirty="0" smtClean="0"/>
              <a:t>Structural Pattern</a:t>
            </a:r>
          </a:p>
          <a:p>
            <a:pPr lvl="1"/>
            <a:endParaRPr lang="en-US" dirty="0"/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We need a way to treat “things” differently even if they appear to be used in the same way.</a:t>
            </a:r>
          </a:p>
          <a:p>
            <a:endParaRPr lang="en-US" dirty="0" smtClean="0"/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Compose objects into tree structures to represent the part-whole hierarchies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863" y="1773238"/>
            <a:ext cx="3903273" cy="46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2402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Pattern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</a:t>
            </a:r>
          </a:p>
          <a:p>
            <a:pPr lvl="1"/>
            <a:r>
              <a:rPr lang="en-US" dirty="0"/>
              <a:t>Our current design for the expression evaluator uses a </a:t>
            </a:r>
            <a:r>
              <a:rPr lang="en-US" dirty="0" smtClean="0"/>
              <a:t>stack-based implementation that </a:t>
            </a:r>
            <a:r>
              <a:rPr lang="en-US" dirty="0"/>
              <a:t>evaluates a postfix </a:t>
            </a:r>
            <a:r>
              <a:rPr lang="en-US" dirty="0" smtClean="0"/>
              <a:t>expression.</a:t>
            </a:r>
          </a:p>
          <a:p>
            <a:pPr lvl="1"/>
            <a:r>
              <a:rPr lang="en-US" dirty="0"/>
              <a:t>It is also possible to represent the expression as an expression tree to </a:t>
            </a:r>
            <a:r>
              <a:rPr lang="en-US" dirty="0" smtClean="0"/>
              <a:t>better show </a:t>
            </a:r>
            <a:r>
              <a:rPr lang="en-US" dirty="0"/>
              <a:t>operator association with operands, and </a:t>
            </a:r>
            <a:r>
              <a:rPr lang="en-US" dirty="0" smtClean="0"/>
              <a:t>then use </a:t>
            </a:r>
            <a:r>
              <a:rPr lang="en-US" dirty="0" err="1" smtClean="0"/>
              <a:t>postorder</a:t>
            </a:r>
            <a:r>
              <a:rPr lang="en-US" dirty="0" smtClean="0"/>
              <a:t> </a:t>
            </a:r>
            <a:r>
              <a:rPr lang="en-US" dirty="0"/>
              <a:t>traversal </a:t>
            </a:r>
            <a:r>
              <a:rPr lang="en-US" dirty="0" smtClean="0"/>
              <a:t>to evaluate it.</a:t>
            </a:r>
          </a:p>
          <a:p>
            <a:pPr lvl="2"/>
            <a:r>
              <a:rPr lang="en-US" dirty="0" smtClean="0"/>
              <a:t>How can we convert our calculator to handle such behavior?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83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Due:</a:t>
            </a:r>
          </a:p>
          <a:p>
            <a:pPr lvl="1"/>
            <a:r>
              <a:rPr lang="en-US" dirty="0" smtClean="0"/>
              <a:t>Tonight @ 11:59 PM</a:t>
            </a:r>
          </a:p>
          <a:p>
            <a:pPr marL="457200" lvl="1" indent="0">
              <a:buNone/>
            </a:pPr>
            <a:endParaRPr lang="en-US" dirty="0"/>
          </a:p>
          <a:p>
            <a:pPr marL="621792" indent="-457200"/>
            <a:r>
              <a:rPr lang="en-US" dirty="0" smtClean="0"/>
              <a:t>Reminder:</a:t>
            </a:r>
          </a:p>
          <a:p>
            <a:pPr marL="914400" lvl="1" indent="-457200"/>
            <a:r>
              <a:rPr lang="en-US" dirty="0" smtClean="0"/>
              <a:t>Ensure that your code in your repo is the code you want me to look at.</a:t>
            </a:r>
          </a:p>
          <a:p>
            <a:pPr marL="914400" lvl="1" indent="-457200"/>
            <a:r>
              <a:rPr lang="en-US" dirty="0" smtClean="0"/>
              <a:t>Test your code on Tesla.</a:t>
            </a:r>
          </a:p>
          <a:p>
            <a:pPr marL="914400" lvl="1" indent="-457200"/>
            <a:r>
              <a:rPr lang="en-US" dirty="0" smtClean="0"/>
              <a:t>Make sure you submit a valid MPC file.</a:t>
            </a:r>
          </a:p>
          <a:p>
            <a:pPr marL="914400" lvl="1" indent="-457200"/>
            <a:r>
              <a:rPr lang="en-US" dirty="0" smtClean="0"/>
              <a:t>Use your </a:t>
            </a:r>
            <a:r>
              <a:rPr lang="en-US" dirty="0" err="1" smtClean="0"/>
              <a:t>Valgrind</a:t>
            </a:r>
            <a:r>
              <a:rPr lang="en-US" dirty="0" smtClean="0"/>
              <a:t> report as a guide.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401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</a:t>
            </a:r>
            <a:r>
              <a:rPr lang="en-US" dirty="0"/>
              <a:t>us to build structures of objects in the </a:t>
            </a:r>
            <a:r>
              <a:rPr lang="en-US" dirty="0" smtClean="0"/>
              <a:t>form of trees that contain both composition of objects and individual objects as nodes in the tree.</a:t>
            </a:r>
          </a:p>
          <a:p>
            <a:endParaRPr lang="en-US" dirty="0"/>
          </a:p>
          <a:p>
            <a:r>
              <a:rPr lang="en-US" dirty="0"/>
              <a:t>The composite's role is to define behavior of the components having children and to store child components.</a:t>
            </a:r>
          </a:p>
        </p:txBody>
      </p:sp>
    </p:spTree>
    <p:extLst>
      <p:ext uri="{BB962C8B-B14F-4D97-AF65-F5344CB8AC3E}">
        <p14:creationId xmlns:p14="http://schemas.microsoft.com/office/powerpoint/2010/main" val="3256538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Compose objects into tree structures </a:t>
            </a:r>
            <a:r>
              <a:rPr lang="en-US" dirty="0" smtClean="0"/>
              <a:t>to represent </a:t>
            </a:r>
            <a:r>
              <a:rPr lang="en-US" dirty="0"/>
              <a:t>part-whole hierarchies.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Composite lets </a:t>
            </a:r>
            <a:r>
              <a:rPr lang="en-US" dirty="0"/>
              <a:t>clients treat individual objects </a:t>
            </a:r>
            <a:r>
              <a:rPr lang="en-US" dirty="0" smtClean="0"/>
              <a:t>and composition </a:t>
            </a:r>
            <a:r>
              <a:rPr lang="en-US" dirty="0"/>
              <a:t>of objects </a:t>
            </a:r>
            <a:r>
              <a:rPr lang="en-US" dirty="0" smtClean="0"/>
              <a:t>uniformly.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632787"/>
            <a:ext cx="4038600" cy="2905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1533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Pattern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our previous design, we know </a:t>
            </a:r>
            <a:r>
              <a:rPr lang="en-US" dirty="0" smtClean="0"/>
              <a:t>that each </a:t>
            </a:r>
            <a:r>
              <a:rPr lang="en-US" dirty="0"/>
              <a:t>entity in the expression can </a:t>
            </a:r>
            <a:r>
              <a:rPr lang="en-US" dirty="0" smtClean="0"/>
              <a:t>be represented </a:t>
            </a:r>
            <a:r>
              <a:rPr lang="en-US" dirty="0"/>
              <a:t>as a command </a:t>
            </a:r>
            <a:r>
              <a:rPr lang="en-US" dirty="0" smtClean="0"/>
              <a:t>object. </a:t>
            </a:r>
          </a:p>
          <a:p>
            <a:pPr lvl="1"/>
            <a:r>
              <a:rPr lang="en-US" dirty="0" smtClean="0"/>
              <a:t>These command objects can be represented as a tree-based hierarchy.</a:t>
            </a:r>
          </a:p>
          <a:p>
            <a:pPr lvl="2"/>
            <a:r>
              <a:rPr lang="en-US" dirty="0" smtClean="0"/>
              <a:t>Command -&gt; Unary/Binary/Number -&gt; Add/Subtract/etc.</a:t>
            </a:r>
          </a:p>
          <a:p>
            <a:pPr lvl="2"/>
            <a:endParaRPr lang="en-US" dirty="0"/>
          </a:p>
          <a:p>
            <a:r>
              <a:rPr lang="en-US" dirty="0" smtClean="0"/>
              <a:t>How can we convert this to a represent the same concepts in an expression tree format?</a:t>
            </a:r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07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represent the following in a tree-based structure?</a:t>
            </a:r>
          </a:p>
          <a:p>
            <a:pPr lvl="1"/>
            <a:r>
              <a:rPr lang="en-US" dirty="0" smtClean="0"/>
              <a:t>-5 * (3 + 4)</a:t>
            </a:r>
          </a:p>
          <a:p>
            <a:pPr lvl="1"/>
            <a:endParaRPr lang="en-US" dirty="0"/>
          </a:p>
          <a:p>
            <a:r>
              <a:rPr lang="en-US" dirty="0" smtClean="0"/>
              <a:t>What are the different components of this expression?</a:t>
            </a:r>
          </a:p>
          <a:p>
            <a:endParaRPr lang="en-US" dirty="0"/>
          </a:p>
          <a:p>
            <a:r>
              <a:rPr lang="en-US" dirty="0" smtClean="0"/>
              <a:t>How does the role of the Composite pattern fit 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842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Pattern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51025"/>
            <a:ext cx="6170418" cy="4625975"/>
          </a:xfrm>
        </p:spPr>
      </p:pic>
    </p:spTree>
    <p:extLst>
      <p:ext uri="{BB962C8B-B14F-4D97-AF65-F5344CB8AC3E}">
        <p14:creationId xmlns:p14="http://schemas.microsoft.com/office/powerpoint/2010/main" val="3556394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can we modify our existing application to allow for such a tree-like structure?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public: 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Expr_Node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(void);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virtual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(void);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Used to traverse the tree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virtual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Expr_Result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 r) = 0;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72251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us take a closer look at the previous slide for a moment…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Expr_Node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Base class for all nodes within the tree.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smtClean="0"/>
              <a:t>This is the “operation” that evaluates each node in the tree (i.e. the composite).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006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handle the unary node?</a:t>
            </a:r>
          </a:p>
          <a:p>
            <a:pPr lvl="1"/>
            <a:r>
              <a:rPr lang="en-US" dirty="0" smtClean="0"/>
              <a:t>Note: There should be only one child here.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Unary_Expr_Node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1887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1887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Unary_Expr_Node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(void);</a:t>
            </a:r>
          </a:p>
          <a:p>
            <a:pPr marL="11887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virtual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Unary_Expr_Node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(void);</a:t>
            </a:r>
          </a:p>
          <a:p>
            <a:pPr marL="11887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virtual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Expr_Result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 r){</a:t>
            </a:r>
          </a:p>
          <a:p>
            <a:pPr marL="11887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(this-&gt;child_) this-&gt;child_-&gt;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(r);</a:t>
            </a:r>
          </a:p>
          <a:p>
            <a:pPr marL="11887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protected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1887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Expr_Node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child_;</a:t>
            </a:r>
          </a:p>
          <a:p>
            <a:pPr marL="11887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31178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do we handle the binary node?</a:t>
            </a:r>
          </a:p>
          <a:p>
            <a:pPr lvl="1"/>
            <a:r>
              <a:rPr lang="en-US" dirty="0" smtClean="0"/>
              <a:t>Note: There should be two children here.</a:t>
            </a:r>
          </a:p>
          <a:p>
            <a:pPr marL="16459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Binary_Expr_Node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Expr_Node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18872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18872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Binary_Expr_Node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(void);</a:t>
            </a:r>
          </a:p>
          <a:p>
            <a:pPr marL="118872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virtual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Binary_Expr_Node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(void);</a:t>
            </a:r>
          </a:p>
          <a:p>
            <a:pPr marL="118872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118872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118872" indent="0">
              <a:buNone/>
            </a:pPr>
            <a:r>
              <a:rPr lang="pt-BR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118872" indent="0">
              <a:buNone/>
            </a:pPr>
            <a:r>
              <a:rPr lang="pt-BR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virtual </a:t>
            </a: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void eval (Expr_Result &amp; r) {</a:t>
            </a:r>
          </a:p>
          <a:p>
            <a:pPr marL="118872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use template method to provide common</a:t>
            </a:r>
          </a:p>
          <a:p>
            <a:pPr marL="118872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behavior for all binary nodes</a:t>
            </a:r>
          </a:p>
          <a:p>
            <a:pPr marL="118872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protected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18872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Expr_Node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* right_;</a:t>
            </a:r>
          </a:p>
          <a:p>
            <a:pPr marL="118872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Expr_Node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* left_;</a:t>
            </a:r>
          </a:p>
          <a:p>
            <a:pPr marL="118872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056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Let’s take a look at how to use the operators: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Add_Expr_Node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Binary_Expr_Node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Add_Expr_Node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(void);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virtual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Add_Expr_Node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(void);</a:t>
            </a:r>
          </a:p>
          <a:p>
            <a:pPr marL="118872" indent="0">
              <a:buNone/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virtual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eval (Expr_Result &amp; r);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Here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dirty="0" smtClean="0"/>
              <a:t> should perform that addition (+ operator) of the given expression.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54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9718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Recitation Feedback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19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we can put it all together to evaluate the expression tree that we have created:</a:t>
            </a:r>
          </a:p>
          <a:p>
            <a:endParaRPr lang="en-US" dirty="0"/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5 + 4</a:t>
            </a:r>
          </a:p>
          <a:p>
            <a:pPr marL="118872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Expr_Node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 n1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Number_Node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(5);</a:t>
            </a:r>
          </a:p>
          <a:p>
            <a:pPr marL="118872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Expr_Node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 n2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Number_Node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(4);</a:t>
            </a:r>
          </a:p>
          <a:p>
            <a:pPr marL="118872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Expr_Node * expr = new Add_Node (n1, n2);</a:t>
            </a:r>
          </a:p>
          <a:p>
            <a:pPr marL="118872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expr-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(result);</a:t>
            </a:r>
          </a:p>
          <a:p>
            <a:pPr marL="118872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expr;</a:t>
            </a:r>
          </a:p>
        </p:txBody>
      </p:sp>
    </p:spTree>
    <p:extLst>
      <p:ext uri="{BB962C8B-B14F-4D97-AF65-F5344CB8AC3E}">
        <p14:creationId xmlns:p14="http://schemas.microsoft.com/office/powerpoint/2010/main" val="1742312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Consequences:</a:t>
            </a:r>
          </a:p>
          <a:p>
            <a:pPr lvl="1"/>
            <a:r>
              <a:rPr lang="en-US" dirty="0"/>
              <a:t>Defines class hierarchies consisting of primitive </a:t>
            </a:r>
            <a:r>
              <a:rPr lang="en-US" dirty="0" smtClean="0"/>
              <a:t>objects.</a:t>
            </a:r>
          </a:p>
          <a:p>
            <a:pPr lvl="2"/>
            <a:r>
              <a:rPr lang="en-US" dirty="0" smtClean="0"/>
              <a:t>Tree structure.</a:t>
            </a:r>
          </a:p>
          <a:p>
            <a:pPr lvl="1"/>
            <a:r>
              <a:rPr lang="en-US" dirty="0" smtClean="0"/>
              <a:t>Makes </a:t>
            </a:r>
            <a:r>
              <a:rPr lang="en-US" dirty="0"/>
              <a:t>the client </a:t>
            </a:r>
            <a:r>
              <a:rPr lang="en-US" dirty="0" smtClean="0"/>
              <a:t>simple.</a:t>
            </a:r>
          </a:p>
          <a:p>
            <a:pPr lvl="2"/>
            <a:r>
              <a:rPr lang="en-US" dirty="0" smtClean="0"/>
              <a:t>Clients </a:t>
            </a:r>
            <a:r>
              <a:rPr lang="en-US" dirty="0"/>
              <a:t>can treat composite structures and individual objects </a:t>
            </a:r>
            <a:r>
              <a:rPr lang="en-US" dirty="0" smtClean="0"/>
              <a:t>uniformly.</a:t>
            </a:r>
          </a:p>
          <a:p>
            <a:pPr lvl="1"/>
            <a:r>
              <a:rPr lang="en-US" dirty="0" smtClean="0"/>
              <a:t>Makes </a:t>
            </a:r>
            <a:r>
              <a:rPr lang="en-US" dirty="0"/>
              <a:t>it easier to add new kinds of </a:t>
            </a:r>
            <a:r>
              <a:rPr lang="en-US" dirty="0" smtClean="0"/>
              <a:t>components.</a:t>
            </a:r>
          </a:p>
          <a:p>
            <a:pPr lvl="2"/>
            <a:r>
              <a:rPr lang="en-US" dirty="0" smtClean="0"/>
              <a:t>Flexibility of your design!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make your design overly </a:t>
            </a:r>
            <a:r>
              <a:rPr lang="en-US" dirty="0" smtClean="0"/>
              <a:t>general.</a:t>
            </a:r>
          </a:p>
          <a:p>
            <a:pPr lvl="2"/>
            <a:r>
              <a:rPr lang="en-US" dirty="0" smtClean="0"/>
              <a:t>Hard to restrict the components of a composite.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996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3048000"/>
            <a:ext cx="8077200" cy="1673352"/>
          </a:xfrm>
        </p:spPr>
        <p:txBody>
          <a:bodyPr/>
          <a:lstStyle/>
          <a:p>
            <a:pPr algn="ctr"/>
            <a:r>
              <a:rPr lang="en-US" dirty="0"/>
              <a:t>Liskov Substitution Principle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5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Liskov </a:t>
            </a:r>
            <a:r>
              <a:rPr lang="en-US" dirty="0"/>
              <a:t>Substitution </a:t>
            </a:r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</a:t>
            </a:r>
            <a:r>
              <a:rPr lang="en-US" i="1" dirty="0"/>
              <a:t>Subclasses should be substitutable for their base classes</a:t>
            </a:r>
            <a:r>
              <a:rPr lang="en-US" i="1" dirty="0" smtClean="0"/>
              <a:t>.”</a:t>
            </a:r>
          </a:p>
          <a:p>
            <a:pPr marL="457200" lvl="1" indent="0" algn="r">
              <a:buNone/>
            </a:pPr>
            <a:r>
              <a:rPr lang="en-US" i="1" dirty="0"/>
              <a:t>-Barbara </a:t>
            </a:r>
            <a:r>
              <a:rPr lang="en-US" i="1" dirty="0" smtClean="0"/>
              <a:t>Liskov</a:t>
            </a:r>
          </a:p>
          <a:p>
            <a:pPr marL="457200" lvl="1" indent="0" algn="r">
              <a:buNone/>
            </a:pPr>
            <a:endParaRPr lang="en-US" i="1" dirty="0"/>
          </a:p>
          <a:p>
            <a:r>
              <a:rPr lang="en-US" dirty="0"/>
              <a:t>Derived </a:t>
            </a:r>
            <a:r>
              <a:rPr lang="en-US" dirty="0" smtClean="0"/>
              <a:t>classes (child) </a:t>
            </a:r>
            <a:r>
              <a:rPr lang="en-US" dirty="0"/>
              <a:t>should </a:t>
            </a:r>
            <a:r>
              <a:rPr lang="en-US" dirty="0" smtClean="0"/>
              <a:t>be substitutable </a:t>
            </a:r>
            <a:r>
              <a:rPr lang="en-US" dirty="0"/>
              <a:t>for their base </a:t>
            </a:r>
            <a:r>
              <a:rPr lang="en-US" dirty="0" smtClean="0"/>
              <a:t>classes (parent). </a:t>
            </a:r>
          </a:p>
          <a:p>
            <a:endParaRPr lang="en-US" dirty="0" smtClean="0"/>
          </a:p>
          <a:p>
            <a:r>
              <a:rPr lang="en-US" dirty="0" smtClean="0"/>
              <a:t>Something that uses a </a:t>
            </a:r>
            <a:r>
              <a:rPr lang="en-US" dirty="0"/>
              <a:t>base class should continue </a:t>
            </a:r>
            <a:r>
              <a:rPr lang="en-US" dirty="0" smtClean="0"/>
              <a:t>to function </a:t>
            </a:r>
            <a:r>
              <a:rPr lang="en-US" dirty="0"/>
              <a:t>properly if a derivative of that base class is passed to it.</a:t>
            </a:r>
          </a:p>
        </p:txBody>
      </p:sp>
    </p:spTree>
    <p:extLst>
      <p:ext uri="{BB962C8B-B14F-4D97-AF65-F5344CB8AC3E}">
        <p14:creationId xmlns:p14="http://schemas.microsoft.com/office/powerpoint/2010/main" val="1502692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Liskov Substitution </a:t>
            </a:r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this really mean?</a:t>
            </a:r>
          </a:p>
          <a:p>
            <a:pPr lvl="1"/>
            <a:r>
              <a:rPr lang="en-US" dirty="0" smtClean="0"/>
              <a:t>If I ask for an animal and I get a dog that should be acceptable.</a:t>
            </a:r>
          </a:p>
          <a:p>
            <a:pPr lvl="1"/>
            <a:endParaRPr lang="en-US" dirty="0"/>
          </a:p>
          <a:p>
            <a:r>
              <a:rPr lang="en-US" dirty="0" smtClean="0"/>
              <a:t>What about the side effects of this approach?</a:t>
            </a:r>
          </a:p>
          <a:p>
            <a:pPr lvl="1"/>
            <a:r>
              <a:rPr lang="en-US" dirty="0" smtClean="0"/>
              <a:t>Square/Rectangle Example</a:t>
            </a:r>
          </a:p>
          <a:p>
            <a:pPr lvl="2"/>
            <a:r>
              <a:rPr lang="en-US" dirty="0" smtClean="0"/>
              <a:t>Square derives from a Rectangle but we know that not all rectangles are squares…and if we are expecting a rectangle then we have a problem…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5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0307"/>
            <a:ext cx="8229600" cy="3815011"/>
          </a:xfrm>
        </p:spPr>
      </p:pic>
    </p:spTree>
    <p:extLst>
      <p:ext uri="{BB962C8B-B14F-4D97-AF65-F5344CB8AC3E}">
        <p14:creationId xmlns:p14="http://schemas.microsoft.com/office/powerpoint/2010/main" val="164889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1242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Abstract Factory Pattern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5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 vs.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Factory Method pattern creates objects from a particular base.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approach makes use of </a:t>
            </a:r>
            <a:r>
              <a:rPr lang="en-US" dirty="0" smtClean="0"/>
              <a:t>inheritance.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Abstract Factory pattern creates a factory that creates other factories.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approach makes use of composition. </a:t>
            </a:r>
          </a:p>
          <a:p>
            <a:endParaRPr lang="en-US" dirty="0"/>
          </a:p>
          <a:p>
            <a:r>
              <a:rPr lang="en-US" dirty="0" smtClean="0"/>
              <a:t>Assignment </a:t>
            </a:r>
            <a:r>
              <a:rPr lang="en-US" dirty="0"/>
              <a:t>4 we are going to be using a Tree rather than a </a:t>
            </a:r>
            <a:r>
              <a:rPr lang="en-US" dirty="0" smtClean="0"/>
              <a:t>Stack.</a:t>
            </a:r>
          </a:p>
          <a:p>
            <a:pPr lvl="1"/>
            <a:r>
              <a:rPr lang="en-US" dirty="0" smtClean="0"/>
              <a:t>Instead </a:t>
            </a:r>
            <a:r>
              <a:rPr lang="en-US" dirty="0"/>
              <a:t>of having to do a complete re-write we can simply reuse our existing Factory that can create a Stack Factory…and a Tree Factory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43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Motivation:</a:t>
            </a:r>
          </a:p>
          <a:p>
            <a:pPr lvl="1"/>
            <a:r>
              <a:rPr lang="en-US" dirty="0" smtClean="0"/>
              <a:t>What we know:</a:t>
            </a:r>
          </a:p>
          <a:p>
            <a:pPr lvl="2"/>
            <a:r>
              <a:rPr lang="en-US" dirty="0"/>
              <a:t>We know that the expression the calculator evaluates is in infix </a:t>
            </a:r>
            <a:r>
              <a:rPr lang="en-US" dirty="0" smtClean="0"/>
              <a:t>format (e.g. 15 + 7).</a:t>
            </a:r>
          </a:p>
          <a:p>
            <a:pPr lvl="2"/>
            <a:r>
              <a:rPr lang="en-US" dirty="0" smtClean="0"/>
              <a:t>We know that we need to convert this postfix in order to improve the runtime of our program (e.g. 15 7 +).</a:t>
            </a:r>
          </a:p>
          <a:p>
            <a:pPr lvl="2"/>
            <a:r>
              <a:rPr lang="en-US" dirty="0" smtClean="0"/>
              <a:t>We now know that each “entity” can be represented as a command in the system (e.g. Command Pattern).</a:t>
            </a:r>
          </a:p>
          <a:p>
            <a:pPr lvl="2"/>
            <a:endParaRPr lang="en-US" dirty="0"/>
          </a:p>
          <a:p>
            <a:r>
              <a:rPr lang="en-US" dirty="0"/>
              <a:t>We just need to figure how to convert the infix expression (string) into a </a:t>
            </a:r>
            <a:r>
              <a:rPr lang="en-US" dirty="0" smtClean="0"/>
              <a:t>postfix expression </a:t>
            </a:r>
            <a:r>
              <a:rPr lang="en-US" dirty="0"/>
              <a:t>(an array of command elements in postfix order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7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Since the expression is given in infix format, the goal is </a:t>
            </a:r>
            <a:r>
              <a:rPr lang="en-US" dirty="0" smtClean="0"/>
              <a:t>to parse </a:t>
            </a:r>
            <a:r>
              <a:rPr lang="en-US" dirty="0"/>
              <a:t>the expression an “create” the appropriate </a:t>
            </a:r>
            <a:r>
              <a:rPr lang="en-US" dirty="0" smtClean="0"/>
              <a:t>Command object </a:t>
            </a:r>
            <a:r>
              <a:rPr lang="en-US" dirty="0"/>
              <a:t>for each entity that is </a:t>
            </a:r>
            <a:r>
              <a:rPr lang="en-US" dirty="0" smtClean="0"/>
              <a:t>parsed.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Given the infix expression 15 + 7</a:t>
            </a:r>
          </a:p>
          <a:p>
            <a:pPr lvl="2"/>
            <a:r>
              <a:rPr lang="en-US" dirty="0" smtClean="0"/>
              <a:t>We need to apply a parser to create the following:</a:t>
            </a:r>
          </a:p>
          <a:p>
            <a:pPr lvl="3"/>
            <a:r>
              <a:rPr lang="en-US" dirty="0" smtClean="0"/>
              <a:t>&lt;</a:t>
            </a:r>
            <a:r>
              <a:rPr lang="en-US" dirty="0" err="1" smtClean="0"/>
              <a:t>Number_Command</a:t>
            </a:r>
            <a:r>
              <a:rPr lang="en-US" dirty="0" smtClean="0"/>
              <a:t>&gt;&lt;</a:t>
            </a:r>
            <a:r>
              <a:rPr lang="en-US" dirty="0" err="1" smtClean="0"/>
              <a:t>Number_Command</a:t>
            </a:r>
            <a:r>
              <a:rPr lang="en-US" dirty="0" smtClean="0"/>
              <a:t>&gt;&lt;</a:t>
            </a:r>
            <a:r>
              <a:rPr lang="en-US" dirty="0" err="1" smtClean="0"/>
              <a:t>Add_Command</a:t>
            </a:r>
            <a:r>
              <a:rPr lang="en-US" dirty="0" smtClean="0"/>
              <a:t>&gt;</a:t>
            </a:r>
          </a:p>
          <a:p>
            <a:pPr lvl="3"/>
            <a:endParaRPr lang="en-US" dirty="0"/>
          </a:p>
          <a:p>
            <a:r>
              <a:rPr lang="en-US" dirty="0" smtClean="0"/>
              <a:t>Each element in the Array is a result of the “create” operation.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41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then create the necessary interface for creating such objects: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Expr_Command_Factory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11480" lvl="1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676656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virtual ~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Expr_Command_Factory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(void) = 0;</a:t>
            </a:r>
          </a:p>
          <a:p>
            <a:pPr marL="676656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Number_Command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create_number_command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= 0;</a:t>
            </a:r>
          </a:p>
          <a:p>
            <a:pPr marL="676656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Add_Command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create_add_command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(void) = 0;</a:t>
            </a:r>
          </a:p>
          <a:p>
            <a:pPr marL="411480" lvl="1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11480" lvl="1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676656" lvl="2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// prevent the following operations</a:t>
            </a:r>
          </a:p>
          <a:p>
            <a:pPr marL="676656" lvl="2" indent="0">
              <a:buNone/>
            </a:pP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Expr_Command_Factory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Expr_Command_Factory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&amp;);</a:t>
            </a:r>
          </a:p>
          <a:p>
            <a:pPr marL="676656" lvl="2" indent="0">
              <a:buNone/>
            </a:pP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Expr_Command_Factory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&amp; operator = (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Expr_Command_Factory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&amp;);</a:t>
            </a:r>
          </a:p>
          <a:p>
            <a:pPr marL="118872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12979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11067</TotalTime>
  <Words>1450</Words>
  <Application>Microsoft Office PowerPoint</Application>
  <PresentationFormat>On-screen Show (4:3)</PresentationFormat>
  <Paragraphs>261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Module</vt:lpstr>
      <vt:lpstr>Lecture – 10/20/2016</vt:lpstr>
      <vt:lpstr>Assignment #3</vt:lpstr>
      <vt:lpstr>Recitation Feedback</vt:lpstr>
      <vt:lpstr>Assignment #3</vt:lpstr>
      <vt:lpstr>Abstract Factory Pattern</vt:lpstr>
      <vt:lpstr>Abstract Factory vs. Factory</vt:lpstr>
      <vt:lpstr>Abstract Factory Pattern</vt:lpstr>
      <vt:lpstr>Abstract Factory Pattern</vt:lpstr>
      <vt:lpstr>Abstract Factory Pattern</vt:lpstr>
      <vt:lpstr>Abstract Factory Pattern</vt:lpstr>
      <vt:lpstr>Abstract Factory Pattern</vt:lpstr>
      <vt:lpstr>Abstract Factory Pattern</vt:lpstr>
      <vt:lpstr>Abstract Factory Pattern</vt:lpstr>
      <vt:lpstr>Abstract Factory Pattern</vt:lpstr>
      <vt:lpstr>Software Design Patterns</vt:lpstr>
      <vt:lpstr>Composite Pattern</vt:lpstr>
      <vt:lpstr>Composite Pattern</vt:lpstr>
      <vt:lpstr>Composite Pattern</vt:lpstr>
      <vt:lpstr>Composite Pattern</vt:lpstr>
      <vt:lpstr>Composite Pattern</vt:lpstr>
      <vt:lpstr>Composite Pattern</vt:lpstr>
      <vt:lpstr>Composite Pattern</vt:lpstr>
      <vt:lpstr>Composite Pattern</vt:lpstr>
      <vt:lpstr>Composite Pattern</vt:lpstr>
      <vt:lpstr>Composite Pattern</vt:lpstr>
      <vt:lpstr>Composite Pattern</vt:lpstr>
      <vt:lpstr>Composite Pattern</vt:lpstr>
      <vt:lpstr>Composite Pattern</vt:lpstr>
      <vt:lpstr>Composite Pattern</vt:lpstr>
      <vt:lpstr>Composite Pattern</vt:lpstr>
      <vt:lpstr>Composite Pattern</vt:lpstr>
      <vt:lpstr>Liskov Substitution Principle</vt:lpstr>
      <vt:lpstr>Liskov Substitution Principle</vt:lpstr>
      <vt:lpstr>Liskov Substitution Principle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Rybarczyk</dc:creator>
  <cp:lastModifiedBy>Ryan Rybarczyk</cp:lastModifiedBy>
  <cp:revision>998</cp:revision>
  <dcterms:created xsi:type="dcterms:W3CDTF">2011-07-22T18:36:28Z</dcterms:created>
  <dcterms:modified xsi:type="dcterms:W3CDTF">2016-10-20T17:09:05Z</dcterms:modified>
</cp:coreProperties>
</file>