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38" r:id="rId9"/>
    <p:sldId id="258" r:id="rId10"/>
    <p:sldId id="259" r:id="rId11"/>
    <p:sldId id="260" r:id="rId12"/>
    <p:sldId id="261" r:id="rId13"/>
    <p:sldId id="262" r:id="rId14"/>
    <p:sldId id="263" r:id="rId15"/>
    <p:sldId id="339" r:id="rId16"/>
    <p:sldId id="340" r:id="rId17"/>
    <p:sldId id="341" r:id="rId18"/>
    <p:sldId id="264" r:id="rId19"/>
    <p:sldId id="265" r:id="rId20"/>
    <p:sldId id="266" r:id="rId21"/>
    <p:sldId id="267" r:id="rId22"/>
    <p:sldId id="313" r:id="rId23"/>
    <p:sldId id="314" r:id="rId24"/>
    <p:sldId id="315" r:id="rId25"/>
    <p:sldId id="316" r:id="rId26"/>
    <p:sldId id="317" r:id="rId27"/>
    <p:sldId id="31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10/27/2016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8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Creational</a:t>
            </a:r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Building a complex object but want to shield the client from the complexity.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Separate how we construct a </a:t>
            </a:r>
            <a:r>
              <a:rPr lang="en-US" dirty="0"/>
              <a:t>complex object from its representation</a:t>
            </a:r>
            <a:r>
              <a:rPr lang="en-US" dirty="0" smtClean="0"/>
              <a:t>. This shields the client.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49575"/>
            <a:ext cx="40386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13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 - 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</a:t>
            </a:r>
            <a:r>
              <a:rPr lang="en-US" dirty="0"/>
              <a:t>you ever been in the </a:t>
            </a:r>
            <a:r>
              <a:rPr lang="en-US" dirty="0" smtClean="0"/>
              <a:t>following situation: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build a complex object, but </a:t>
            </a:r>
            <a:r>
              <a:rPr lang="en-US" dirty="0" smtClean="0"/>
              <a:t>want to shield </a:t>
            </a:r>
            <a:r>
              <a:rPr lang="en-US" dirty="0"/>
              <a:t>the client from the complexity </a:t>
            </a:r>
            <a:r>
              <a:rPr lang="en-US" dirty="0" smtClean="0"/>
              <a:t>of building </a:t>
            </a:r>
            <a:r>
              <a:rPr lang="en-US" dirty="0"/>
              <a:t>the </a:t>
            </a:r>
            <a:r>
              <a:rPr lang="en-US" dirty="0" smtClean="0"/>
              <a:t>object.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Converting </a:t>
            </a:r>
            <a:r>
              <a:rPr lang="en-US" dirty="0"/>
              <a:t>an infix </a:t>
            </a:r>
            <a:r>
              <a:rPr lang="en-US" dirty="0" smtClean="0"/>
              <a:t>expression to a binary tree.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many ways of building </a:t>
            </a:r>
            <a:r>
              <a:rPr lang="en-US" dirty="0" smtClean="0"/>
              <a:t>the same abstraction</a:t>
            </a:r>
            <a:r>
              <a:rPr lang="en-US" dirty="0"/>
              <a:t>, but with different </a:t>
            </a:r>
            <a:r>
              <a:rPr lang="en-US" dirty="0" smtClean="0"/>
              <a:t>internal representations.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postfix vs. binary </a:t>
            </a:r>
            <a:r>
              <a:rPr lang="en-US" dirty="0" smtClean="0"/>
              <a:t>tree representation </a:t>
            </a:r>
            <a:r>
              <a:rPr lang="en-US" dirty="0"/>
              <a:t>of a infix </a:t>
            </a:r>
            <a:r>
              <a:rPr lang="en-US" dirty="0" smtClean="0"/>
              <a:t>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Analogy:</a:t>
            </a:r>
          </a:p>
          <a:p>
            <a:pPr lvl="1"/>
            <a:r>
              <a:rPr lang="en-US" dirty="0"/>
              <a:t>Each “builder” has their own </a:t>
            </a:r>
            <a:r>
              <a:rPr lang="en-US" dirty="0" smtClean="0"/>
              <a:t>method/approach </a:t>
            </a:r>
            <a:r>
              <a:rPr lang="en-US" dirty="0"/>
              <a:t>for constructing a home. </a:t>
            </a:r>
            <a:endParaRPr lang="en-US" dirty="0" smtClean="0"/>
          </a:p>
          <a:p>
            <a:pPr lvl="1"/>
            <a:r>
              <a:rPr lang="en-US" dirty="0" smtClean="0"/>
              <a:t>The homeowner, however</a:t>
            </a:r>
            <a:r>
              <a:rPr lang="en-US" dirty="0"/>
              <a:t>, does not care how the home is constructed.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homeowner </a:t>
            </a:r>
            <a:r>
              <a:rPr lang="en-US" dirty="0" smtClean="0"/>
              <a:t>just wants </a:t>
            </a:r>
            <a:r>
              <a:rPr lang="en-US" dirty="0"/>
              <a:t>their home built as promised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How can we translate this analogy to the software domain?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4" y="2667000"/>
            <a:ext cx="6966396" cy="294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9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revisit our food analogy:</a:t>
            </a:r>
          </a:p>
          <a:p>
            <a:pPr lvl="1"/>
            <a:r>
              <a:rPr lang="en-US" dirty="0" smtClean="0"/>
              <a:t>Kids </a:t>
            </a:r>
            <a:r>
              <a:rPr lang="en-US" dirty="0"/>
              <a:t>meals typically consist of a main item, a side item, a drink, and a </a:t>
            </a:r>
            <a:r>
              <a:rPr lang="en-US" dirty="0" smtClean="0"/>
              <a:t>toy.</a:t>
            </a:r>
          </a:p>
          <a:p>
            <a:pPr lvl="2"/>
            <a:r>
              <a:rPr lang="en-US" dirty="0" smtClean="0"/>
              <a:t>There may be variations of the content contained in the meal, but the construction process is the same.</a:t>
            </a:r>
          </a:p>
          <a:p>
            <a:pPr lvl="1"/>
            <a:r>
              <a:rPr lang="en-US" dirty="0" smtClean="0"/>
              <a:t>The same process is used across various restaurant chains.</a:t>
            </a:r>
          </a:p>
          <a:p>
            <a:pPr lvl="1"/>
            <a:r>
              <a:rPr lang="en-US" dirty="0" smtClean="0"/>
              <a:t>Here we shield the customer from knowing how the meal is assembled – only care that it is assembled how they desired.</a:t>
            </a:r>
          </a:p>
        </p:txBody>
      </p:sp>
    </p:spTree>
    <p:extLst>
      <p:ext uri="{BB962C8B-B14F-4D97-AF65-F5344CB8AC3E}">
        <p14:creationId xmlns:p14="http://schemas.microsoft.com/office/powerpoint/2010/main" val="373249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</a:p>
          <a:p>
            <a:pPr lvl="1"/>
            <a:r>
              <a:rPr lang="en-US" dirty="0" smtClean="0"/>
              <a:t>We can use other patterns in order to actually “build” the components</a:t>
            </a:r>
          </a:p>
          <a:p>
            <a:pPr lvl="1"/>
            <a:endParaRPr lang="en-US" dirty="0"/>
          </a:p>
          <a:p>
            <a:r>
              <a:rPr lang="en-US" dirty="0" smtClean="0"/>
              <a:t>Builder vs. Abstract Factory</a:t>
            </a:r>
          </a:p>
          <a:p>
            <a:pPr lvl="1"/>
            <a:r>
              <a:rPr lang="en-US" dirty="0"/>
              <a:t>Builder focuses on constructing a complex object </a:t>
            </a:r>
            <a:r>
              <a:rPr lang="en-US" dirty="0" smtClean="0"/>
              <a:t>step-by-step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Abstract </a:t>
            </a:r>
            <a:r>
              <a:rPr lang="en-US" dirty="0"/>
              <a:t>Factory emphasizes a family of </a:t>
            </a:r>
            <a:r>
              <a:rPr lang="en-US" dirty="0" smtClean="0"/>
              <a:t>related products – these can be complexed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5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Builder pattern often is used in conjunction with the Composite pattern.</a:t>
            </a:r>
          </a:p>
          <a:p>
            <a:endParaRPr lang="en-US" dirty="0"/>
          </a:p>
          <a:p>
            <a:r>
              <a:rPr lang="en-US" dirty="0" smtClean="0"/>
              <a:t>Start with the Factory pattern – transition to the Abstract Factory pattern – and end up with the Builder pattern.</a:t>
            </a:r>
          </a:p>
          <a:p>
            <a:endParaRPr lang="en-US" dirty="0"/>
          </a:p>
          <a:p>
            <a:r>
              <a:rPr lang="en-US" dirty="0" smtClean="0"/>
              <a:t>Intent of pattern in that case is really to address an anti-pattern.</a:t>
            </a:r>
          </a:p>
          <a:p>
            <a:pPr lvl="1"/>
            <a:r>
              <a:rPr lang="en-US" dirty="0" smtClean="0"/>
              <a:t>We will address anti-patterns later in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0186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Converting the index expression to a binary tree to is a non-trivial 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do we convert the following expression into nodes in a binary tree?</a:t>
            </a:r>
          </a:p>
          <a:p>
            <a:pPr lvl="2"/>
            <a:r>
              <a:rPr lang="en-US" dirty="0" smtClean="0"/>
              <a:t>-5 * (3 + 4)</a:t>
            </a:r>
          </a:p>
          <a:p>
            <a:pPr lvl="2"/>
            <a:endParaRPr lang="en-US" dirty="0"/>
          </a:p>
          <a:p>
            <a:r>
              <a:rPr lang="en-US" dirty="0"/>
              <a:t>How can we shield the client from the </a:t>
            </a:r>
            <a:r>
              <a:rPr lang="en-US" dirty="0" smtClean="0"/>
              <a:t>process of </a:t>
            </a:r>
            <a:r>
              <a:rPr lang="en-US" dirty="0"/>
              <a:t>creating a binary tree from an </a:t>
            </a:r>
            <a:r>
              <a:rPr lang="en-US" dirty="0" smtClean="0"/>
              <a:t>infix expression, and </a:t>
            </a:r>
            <a:r>
              <a:rPr lang="en-US" dirty="0"/>
              <a:t>support other </a:t>
            </a:r>
            <a:r>
              <a:rPr lang="en-US" dirty="0" smtClean="0"/>
              <a:t>representations of </a:t>
            </a:r>
            <a:r>
              <a:rPr lang="en-US" dirty="0"/>
              <a:t>the infix expression, such as a </a:t>
            </a:r>
            <a:r>
              <a:rPr lang="en-US" dirty="0" smtClean="0"/>
              <a:t>postfix representation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9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51025"/>
            <a:ext cx="6170418" cy="4625975"/>
          </a:xfrm>
        </p:spPr>
      </p:pic>
    </p:spTree>
    <p:extLst>
      <p:ext uri="{BB962C8B-B14F-4D97-AF65-F5344CB8AC3E}">
        <p14:creationId xmlns:p14="http://schemas.microsoft.com/office/powerpoint/2010/main" val="39268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Due:</a:t>
            </a:r>
          </a:p>
          <a:p>
            <a:pPr lvl="1"/>
            <a:r>
              <a:rPr lang="en-US" dirty="0" smtClean="0"/>
              <a:t>Phase II Submission</a:t>
            </a:r>
          </a:p>
          <a:p>
            <a:pPr lvl="1"/>
            <a:r>
              <a:rPr lang="en-US" dirty="0" smtClean="0"/>
              <a:t>Friday @ 11:59 PM</a:t>
            </a:r>
          </a:p>
          <a:p>
            <a:pPr marL="457200" lvl="1" indent="0">
              <a:buNone/>
            </a:pPr>
            <a:endParaRPr lang="en-US" dirty="0"/>
          </a:p>
          <a:p>
            <a:pPr marL="621792" indent="-457200"/>
            <a:r>
              <a:rPr lang="en-US" dirty="0" smtClean="0"/>
              <a:t>Reminder:</a:t>
            </a:r>
          </a:p>
          <a:p>
            <a:pPr marL="914400" lvl="1" indent="-457200"/>
            <a:r>
              <a:rPr lang="en-US" dirty="0" smtClean="0"/>
              <a:t>Ensure that your code in your repo is the code you want me to look at – ensure that the repo is named correctly!</a:t>
            </a:r>
          </a:p>
          <a:p>
            <a:pPr marL="914400" lvl="1" indent="-457200"/>
            <a:r>
              <a:rPr lang="en-US" dirty="0" smtClean="0"/>
              <a:t>Test your code on Tesla – please run your code.</a:t>
            </a:r>
          </a:p>
          <a:p>
            <a:pPr marL="914400" lvl="1" indent="-457200"/>
            <a:r>
              <a:rPr lang="en-US" dirty="0" smtClean="0"/>
              <a:t>Make sure you submit a valid MPC file.</a:t>
            </a:r>
          </a:p>
          <a:p>
            <a:pPr marL="914400" lvl="1" indent="-457200"/>
            <a:r>
              <a:rPr lang="en-US" dirty="0" smtClean="0"/>
              <a:t>Use your </a:t>
            </a:r>
            <a:r>
              <a:rPr lang="en-US" dirty="0" err="1" smtClean="0"/>
              <a:t>Valgrind</a:t>
            </a:r>
            <a:r>
              <a:rPr lang="en-US" dirty="0" smtClean="0"/>
              <a:t> report as a guide – if there is a memory leak attempt to solve the problem.</a:t>
            </a:r>
          </a:p>
          <a:p>
            <a:pPr marL="914400" lvl="1" indent="-457200"/>
            <a:r>
              <a:rPr lang="en-US" dirty="0" smtClean="0"/>
              <a:t>Make sure you address my feedback from Phase I.</a:t>
            </a:r>
          </a:p>
          <a:p>
            <a:pPr marL="1179576" lvl="2" indent="-457200"/>
            <a:r>
              <a:rPr lang="en-US" dirty="0" smtClean="0"/>
              <a:t>// FIXED: </a:t>
            </a:r>
          </a:p>
          <a:p>
            <a:pPr marL="914400" lvl="1" indent="-457200"/>
            <a:r>
              <a:rPr lang="en-US" dirty="0" smtClean="0"/>
              <a:t>Test for both valid and invalid input – make sure you have accounted for common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0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500" dirty="0"/>
              <a:t>Given the structural design of the </a:t>
            </a:r>
            <a:r>
              <a:rPr lang="en-US" sz="4500" dirty="0" smtClean="0"/>
              <a:t>expression tree</a:t>
            </a:r>
            <a:r>
              <a:rPr lang="en-US" sz="4500" dirty="0"/>
              <a:t>, we </a:t>
            </a:r>
            <a:r>
              <a:rPr lang="en-US" sz="4500" dirty="0" smtClean="0"/>
              <a:t>can construct a Builder in the form of an interface: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Expr_Builder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build_add_operand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build_subtract_operand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build_open_parenthesis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build_close_parenthesis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current expression</a:t>
            </a:r>
          </a:p>
          <a:p>
            <a:pPr marL="676656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(void) =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408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method is responsible for building some part of the expression </a:t>
            </a:r>
            <a:r>
              <a:rPr lang="en-US" dirty="0" smtClean="0"/>
              <a:t>tree without </a:t>
            </a:r>
            <a:r>
              <a:rPr lang="en-US" dirty="0"/>
              <a:t>requiring the client (or director) to understand the </a:t>
            </a:r>
            <a:r>
              <a:rPr lang="en-US" dirty="0" smtClean="0"/>
              <a:t>internal representation </a:t>
            </a:r>
            <a:r>
              <a:rPr lang="en-US" dirty="0"/>
              <a:t>of the final </a:t>
            </a:r>
            <a:r>
              <a:rPr lang="en-US" dirty="0" smtClean="0"/>
              <a:t>expression.</a:t>
            </a:r>
          </a:p>
          <a:p>
            <a:pPr lvl="1"/>
            <a:r>
              <a:rPr lang="en-US" dirty="0" smtClean="0"/>
              <a:t>This provides separation of concerns and isolates “things” on a need-to-know basis.</a:t>
            </a:r>
          </a:p>
          <a:p>
            <a:pPr lvl="1"/>
            <a:endParaRPr lang="en-US" dirty="0"/>
          </a:p>
          <a:p>
            <a:r>
              <a:rPr lang="en-US" dirty="0" smtClean="0"/>
              <a:t>The core functionality is still achieved, just hidden from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63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 ever encountered the following scenarios: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traverse a </a:t>
            </a:r>
            <a:r>
              <a:rPr lang="en-US" dirty="0" smtClean="0"/>
              <a:t>complex structure</a:t>
            </a:r>
            <a:r>
              <a:rPr lang="en-US" dirty="0"/>
              <a:t>, but do not want </a:t>
            </a:r>
            <a:r>
              <a:rPr lang="en-US" dirty="0" smtClean="0"/>
              <a:t>to update </a:t>
            </a:r>
            <a:r>
              <a:rPr lang="en-US" dirty="0"/>
              <a:t>the structure to reflect </a:t>
            </a:r>
            <a:r>
              <a:rPr lang="en-US" dirty="0" smtClean="0"/>
              <a:t>the traversal.</a:t>
            </a:r>
          </a:p>
          <a:p>
            <a:pPr lvl="2"/>
            <a:r>
              <a:rPr lang="en-US" dirty="0" smtClean="0"/>
              <a:t>Traversing </a:t>
            </a:r>
            <a:r>
              <a:rPr lang="en-US" dirty="0"/>
              <a:t>a C</a:t>
            </a:r>
            <a:r>
              <a:rPr lang="en-US" dirty="0" smtClean="0"/>
              <a:t>omposite.</a:t>
            </a:r>
            <a:endParaRPr lang="en-US" dirty="0"/>
          </a:p>
          <a:p>
            <a:pPr lvl="1"/>
            <a:r>
              <a:rPr lang="en-US" dirty="0" smtClean="0"/>
              <a:t>Have </a:t>
            </a:r>
            <a:r>
              <a:rPr lang="en-US" dirty="0"/>
              <a:t>traversal logic that is </a:t>
            </a:r>
            <a:r>
              <a:rPr lang="en-US" dirty="0" smtClean="0"/>
              <a:t>both complex </a:t>
            </a:r>
            <a:r>
              <a:rPr lang="en-US" dirty="0"/>
              <a:t>and must keep track </a:t>
            </a:r>
            <a:r>
              <a:rPr lang="en-US" dirty="0" smtClean="0"/>
              <a:t>of state </a:t>
            </a:r>
            <a:r>
              <a:rPr lang="en-US" dirty="0"/>
              <a:t>during the traversal</a:t>
            </a:r>
          </a:p>
          <a:p>
            <a:pPr lvl="2"/>
            <a:r>
              <a:rPr lang="en-US" dirty="0" smtClean="0"/>
              <a:t>Coloring </a:t>
            </a:r>
            <a:r>
              <a:rPr lang="en-US" dirty="0"/>
              <a:t>a </a:t>
            </a:r>
            <a:r>
              <a:rPr lang="en-US" dirty="0" smtClean="0"/>
              <a:t>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8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Pattern Classification:</a:t>
            </a:r>
          </a:p>
          <a:p>
            <a:pPr lvl="1"/>
            <a:r>
              <a:rPr lang="en-US" dirty="0" smtClean="0"/>
              <a:t>Behavioral Pattern</a:t>
            </a:r>
          </a:p>
          <a:p>
            <a:pPr lvl="1"/>
            <a:endParaRPr lang="en-US" dirty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want to </a:t>
            </a:r>
            <a:r>
              <a:rPr lang="en-US" dirty="0"/>
              <a:t>perform operations on a class </a:t>
            </a:r>
            <a:r>
              <a:rPr lang="en-US" dirty="0" smtClean="0"/>
              <a:t>without </a:t>
            </a:r>
            <a:r>
              <a:rPr lang="en-US" dirty="0"/>
              <a:t>having to modify the </a:t>
            </a:r>
            <a:r>
              <a:rPr lang="en-US" dirty="0" smtClean="0"/>
              <a:t>source.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Lets </a:t>
            </a:r>
            <a:r>
              <a:rPr lang="en-US" dirty="0"/>
              <a:t>you define a new operation without changing the classes of the elements on which it operates.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561431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48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Analogy:</a:t>
            </a:r>
          </a:p>
          <a:p>
            <a:pPr lvl="1"/>
            <a:r>
              <a:rPr lang="en-US" dirty="0"/>
              <a:t>When visiting a museum, how is the museum able to support many </a:t>
            </a:r>
            <a:r>
              <a:rPr lang="en-US" dirty="0" smtClean="0"/>
              <a:t>different people </a:t>
            </a:r>
            <a:r>
              <a:rPr lang="en-US" dirty="0"/>
              <a:t>(i.e., visitation logic) without updating the museum for each person </a:t>
            </a:r>
            <a:r>
              <a:rPr lang="en-US" dirty="0" smtClean="0"/>
              <a:t>who visits </a:t>
            </a:r>
            <a:r>
              <a:rPr lang="en-US" dirty="0"/>
              <a:t>it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does it handle this in practice?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7095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0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a look at our Expression Evaluator:</a:t>
            </a:r>
          </a:p>
          <a:p>
            <a:pPr lvl="1"/>
            <a:r>
              <a:rPr lang="en-US" dirty="0" smtClean="0"/>
              <a:t>There are many different methods for traversing a tree-structure (e.g., in-order, post-order, pre-order, etc.).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/>
              <a:t>How can we provide different methods </a:t>
            </a:r>
            <a:r>
              <a:rPr lang="en-US" dirty="0" smtClean="0"/>
              <a:t>for traversing </a:t>
            </a:r>
            <a:r>
              <a:rPr lang="en-US" dirty="0"/>
              <a:t>the tree without having </a:t>
            </a:r>
            <a:r>
              <a:rPr lang="en-US" dirty="0" smtClean="0"/>
              <a:t>to update </a:t>
            </a:r>
            <a:r>
              <a:rPr lang="en-US" dirty="0"/>
              <a:t>the class definition (or </a:t>
            </a:r>
            <a:r>
              <a:rPr lang="en-US" dirty="0" smtClean="0"/>
              <a:t>structure) each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5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14" y="1774825"/>
            <a:ext cx="374337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60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Assignment #4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Due Date: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Phase Submission: </a:t>
            </a:r>
          </a:p>
          <a:p>
            <a:pPr lvl="2"/>
            <a:r>
              <a:rPr lang="en-US" dirty="0" smtClean="0"/>
              <a:t>11/10/2016</a:t>
            </a:r>
          </a:p>
          <a:p>
            <a:pPr lvl="2"/>
            <a:endParaRPr lang="en-US" dirty="0"/>
          </a:p>
          <a:p>
            <a:r>
              <a:rPr lang="en-US" dirty="0" smtClean="0"/>
              <a:t>Design Patterns:</a:t>
            </a:r>
          </a:p>
          <a:p>
            <a:pPr lvl="1"/>
            <a:r>
              <a:rPr lang="en-US" dirty="0"/>
              <a:t>Composite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Builder </a:t>
            </a:r>
            <a:r>
              <a:rPr lang="en-US" dirty="0" smtClean="0"/>
              <a:t>Pattern</a:t>
            </a:r>
          </a:p>
          <a:p>
            <a:pPr lvl="1"/>
            <a:r>
              <a:rPr lang="en-US" dirty="0"/>
              <a:t>Visitor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assignment we are going to be using a tree-based structure versus the stack that we used in Assignment #3.</a:t>
            </a:r>
          </a:p>
          <a:p>
            <a:endParaRPr lang="en-US" dirty="0"/>
          </a:p>
          <a:p>
            <a:r>
              <a:rPr lang="en-US" dirty="0" smtClean="0"/>
              <a:t>All of the same requirements hold from Assignment #3</a:t>
            </a:r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43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Calculator</a:t>
            </a:r>
            <a:endParaRPr lang="en-US" dirty="0"/>
          </a:p>
        </p:txBody>
      </p:sp>
      <p:pic>
        <p:nvPicPr>
          <p:cNvPr id="1026" name="Picture 2" descr="C:\Users\Ryan Rybarczyk\AppData\Local\Microsoft\Windows\Temporary Internet Files\Content.IE5\IAC9CWLD\Calculator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19421"/>
            <a:ext cx="3689337" cy="4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0957"/>
            <a:ext cx="4038600" cy="302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2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0307"/>
            <a:ext cx="8229600" cy="3815011"/>
          </a:xfrm>
        </p:spPr>
      </p:pic>
    </p:spTree>
    <p:extLst>
      <p:ext uri="{BB962C8B-B14F-4D97-AF65-F5344CB8AC3E}">
        <p14:creationId xmlns:p14="http://schemas.microsoft.com/office/powerpoint/2010/main" val="37064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 – Hints/Tips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 Infix to Binary Expression Tree</a:t>
            </a:r>
          </a:p>
          <a:p>
            <a:pPr lvl="1"/>
            <a:r>
              <a:rPr lang="en-US" dirty="0" smtClean="0"/>
              <a:t>Stack can still be utilized.</a:t>
            </a:r>
          </a:p>
          <a:p>
            <a:endParaRPr lang="en-US" dirty="0"/>
          </a:p>
          <a:p>
            <a:r>
              <a:rPr lang="en-US" dirty="0" smtClean="0"/>
              <a:t>Composite Pattern</a:t>
            </a:r>
          </a:p>
          <a:p>
            <a:pPr lvl="1"/>
            <a:r>
              <a:rPr lang="en-US" dirty="0" smtClean="0"/>
              <a:t>Tree Hierarchy</a:t>
            </a:r>
          </a:p>
          <a:p>
            <a:pPr lvl="1"/>
            <a:endParaRPr lang="en-US" dirty="0"/>
          </a:p>
          <a:p>
            <a:r>
              <a:rPr lang="en-US" dirty="0" smtClean="0"/>
              <a:t>Builder Pattern</a:t>
            </a:r>
          </a:p>
          <a:p>
            <a:pPr lvl="1"/>
            <a:r>
              <a:rPr lang="en-US" dirty="0" smtClean="0"/>
              <a:t>Build the expression tree</a:t>
            </a:r>
          </a:p>
          <a:p>
            <a:pPr lvl="1"/>
            <a:endParaRPr lang="en-US" dirty="0"/>
          </a:p>
          <a:p>
            <a:r>
              <a:rPr lang="en-US" dirty="0" smtClean="0"/>
              <a:t>Visitor Pattern</a:t>
            </a:r>
          </a:p>
          <a:p>
            <a:pPr lvl="1"/>
            <a:r>
              <a:rPr lang="en-US" dirty="0" smtClean="0"/>
              <a:t>Evaluate the expression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32004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11785</TotalTime>
  <Words>1018</Words>
  <Application>Microsoft Office PowerPoint</Application>
  <PresentationFormat>On-screen Show (4:3)</PresentationFormat>
  <Paragraphs>151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Lecture – 10/27/2016</vt:lpstr>
      <vt:lpstr>Assignment #3</vt:lpstr>
      <vt:lpstr>Assignment #4</vt:lpstr>
      <vt:lpstr>Assignment #4</vt:lpstr>
      <vt:lpstr>Case Study: Calculator</vt:lpstr>
      <vt:lpstr>Case Study: Calculator</vt:lpstr>
      <vt:lpstr>Assignment #4</vt:lpstr>
      <vt:lpstr>Assignment #4 – Hints/Tips</vt:lpstr>
      <vt:lpstr>Quiz #11</vt:lpstr>
      <vt:lpstr>Builder Pattern</vt:lpstr>
      <vt:lpstr>Builder Pattern</vt:lpstr>
      <vt:lpstr>Builder Pattern - Motivation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Builder Pattern</vt:lpstr>
      <vt:lpstr>Visitor Pattern</vt:lpstr>
      <vt:lpstr>Visitor Pattern</vt:lpstr>
      <vt:lpstr>Visitor Pattern</vt:lpstr>
      <vt:lpstr>Visitor Pattern</vt:lpstr>
      <vt:lpstr>Visitor Pattern</vt:lpstr>
      <vt:lpstr>Visitor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1076</cp:revision>
  <dcterms:created xsi:type="dcterms:W3CDTF">2011-07-22T18:36:28Z</dcterms:created>
  <dcterms:modified xsi:type="dcterms:W3CDTF">2016-10-27T17:53:52Z</dcterms:modified>
</cp:coreProperties>
</file>