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5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59" r:id="rId11"/>
    <p:sldId id="267" r:id="rId12"/>
    <p:sldId id="269" r:id="rId13"/>
    <p:sldId id="299" r:id="rId14"/>
    <p:sldId id="300" r:id="rId15"/>
    <p:sldId id="265" r:id="rId16"/>
    <p:sldId id="266" r:id="rId17"/>
    <p:sldId id="272" r:id="rId18"/>
    <p:sldId id="268" r:id="rId19"/>
    <p:sldId id="271" r:id="rId20"/>
    <p:sldId id="298" r:id="rId21"/>
    <p:sldId id="270" r:id="rId22"/>
    <p:sldId id="273" r:id="rId23"/>
    <p:sldId id="274" r:id="rId24"/>
    <p:sldId id="275" r:id="rId25"/>
    <p:sldId id="291" r:id="rId26"/>
    <p:sldId id="276" r:id="rId27"/>
    <p:sldId id="293" r:id="rId28"/>
    <p:sldId id="277" r:id="rId29"/>
    <p:sldId id="278" r:id="rId30"/>
    <p:sldId id="294" r:id="rId31"/>
    <p:sldId id="29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bagk" TargetMode="External"/><Relationship Id="rId2" Type="http://schemas.openxmlformats.org/officeDocument/2006/relationships/hyperlink" Target="https://github.iu.ed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8/25/2016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Date: 9/8/2016</a:t>
            </a:r>
          </a:p>
          <a:p>
            <a:endParaRPr lang="en-US" dirty="0"/>
          </a:p>
          <a:p>
            <a:r>
              <a:rPr lang="en-US" dirty="0" smtClean="0"/>
              <a:t>Character Array</a:t>
            </a:r>
          </a:p>
          <a:p>
            <a:pPr lvl="1"/>
            <a:r>
              <a:rPr lang="en-US" dirty="0" smtClean="0"/>
              <a:t>Skeleton code that you will fill in and complete based upon the design requirements.</a:t>
            </a:r>
          </a:p>
          <a:p>
            <a:pPr lvl="1"/>
            <a:endParaRPr lang="en-US" dirty="0"/>
          </a:p>
          <a:p>
            <a:r>
              <a:rPr lang="en-US" dirty="0" smtClean="0"/>
              <a:t>Must use the GitHub repository to complete the assignment.</a:t>
            </a:r>
          </a:p>
          <a:p>
            <a:pPr lvl="1"/>
            <a:r>
              <a:rPr lang="en-US" dirty="0" smtClean="0"/>
              <a:t>You will not be uploading anything to Canvas.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requirements </a:t>
            </a:r>
            <a:r>
              <a:rPr lang="en-US" dirty="0"/>
              <a:t>are applicable for all </a:t>
            </a:r>
            <a:r>
              <a:rPr lang="en-US" dirty="0" smtClean="0"/>
              <a:t>IU </a:t>
            </a:r>
            <a:r>
              <a:rPr lang="en-US" dirty="0" err="1"/>
              <a:t>Github</a:t>
            </a:r>
            <a:r>
              <a:rPr lang="en-US" dirty="0"/>
              <a:t> repositories used in </a:t>
            </a:r>
            <a:r>
              <a:rPr lang="en-US" dirty="0" smtClean="0"/>
              <a:t>assignment submissions.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The repository must be a </a:t>
            </a:r>
            <a:r>
              <a:rPr lang="en-US" b="1" u="sng" dirty="0" smtClean="0"/>
              <a:t>private</a:t>
            </a:r>
            <a:r>
              <a:rPr lang="en-US" dirty="0" smtClean="0"/>
              <a:t> repository.</a:t>
            </a:r>
          </a:p>
          <a:p>
            <a:pPr lvl="1"/>
            <a:r>
              <a:rPr lang="en-US" dirty="0" smtClean="0"/>
              <a:t>The repository must include the following users as collaborators:</a:t>
            </a:r>
          </a:p>
          <a:p>
            <a:pPr lvl="2"/>
            <a:r>
              <a:rPr lang="en-US" b="1" dirty="0" smtClean="0"/>
              <a:t>rrybarcz</a:t>
            </a:r>
            <a:r>
              <a:rPr lang="en-US" dirty="0" smtClean="0"/>
              <a:t> (Me)</a:t>
            </a:r>
          </a:p>
          <a:p>
            <a:pPr lvl="2"/>
            <a:r>
              <a:rPr lang="en-US" b="1" dirty="0" err="1"/>
              <a:t>z</a:t>
            </a:r>
            <a:r>
              <a:rPr lang="en-US" b="1" dirty="0" err="1" smtClean="0"/>
              <a:t>preynol</a:t>
            </a:r>
            <a:r>
              <a:rPr lang="en-US" dirty="0" smtClean="0"/>
              <a:t> (TA)</a:t>
            </a:r>
          </a:p>
          <a:p>
            <a:pPr lvl="2"/>
            <a:r>
              <a:rPr lang="en-US" b="1" dirty="0" err="1"/>
              <a:t>a</a:t>
            </a:r>
            <a:r>
              <a:rPr lang="en-US" b="1" dirty="0" err="1" smtClean="0"/>
              <a:t>hemmady</a:t>
            </a:r>
            <a:r>
              <a:rPr lang="en-US" dirty="0" smtClean="0"/>
              <a:t> (Grader)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3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Tools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Necessary Tools:</a:t>
            </a:r>
          </a:p>
          <a:p>
            <a:pPr lvl="1"/>
            <a:r>
              <a:rPr lang="en-US" dirty="0" smtClean="0"/>
              <a:t>C++ Editor</a:t>
            </a:r>
          </a:p>
          <a:p>
            <a:pPr lvl="2"/>
            <a:r>
              <a:rPr lang="en-US" dirty="0" smtClean="0"/>
              <a:t>A text editor will suffice but feel free to use whatever IDE you prefer.</a:t>
            </a:r>
          </a:p>
          <a:p>
            <a:pPr lvl="1"/>
            <a:r>
              <a:rPr lang="en-US" dirty="0" smtClean="0"/>
              <a:t>GitHub Access</a:t>
            </a:r>
          </a:p>
          <a:p>
            <a:pPr lvl="2"/>
            <a:r>
              <a:rPr lang="en-US" dirty="0" smtClean="0"/>
              <a:t>This will be where all assignments are “submitted.”</a:t>
            </a:r>
          </a:p>
          <a:p>
            <a:pPr lvl="3"/>
            <a:r>
              <a:rPr lang="en-US" dirty="0" smtClean="0"/>
              <a:t>We will cover that in today’s lecture slides.</a:t>
            </a:r>
          </a:p>
          <a:p>
            <a:pPr lvl="1"/>
            <a:r>
              <a:rPr lang="en-US" dirty="0" smtClean="0"/>
              <a:t>MPC</a:t>
            </a:r>
          </a:p>
          <a:p>
            <a:pPr lvl="2"/>
            <a:r>
              <a:rPr lang="en-US" dirty="0" smtClean="0"/>
              <a:t>This will be used to generate the </a:t>
            </a:r>
            <a:r>
              <a:rPr lang="en-US" dirty="0" err="1" smtClean="0"/>
              <a:t>Makefile</a:t>
            </a:r>
            <a:r>
              <a:rPr lang="en-US" dirty="0" smtClean="0"/>
              <a:t> and other related files necessary for execution of your code.</a:t>
            </a:r>
          </a:p>
          <a:p>
            <a:pPr lvl="3"/>
            <a:r>
              <a:rPr lang="en-US" dirty="0" smtClean="0"/>
              <a:t>We will cover this in today’s lecture slides.</a:t>
            </a:r>
          </a:p>
          <a:p>
            <a:pPr lvl="1"/>
            <a:r>
              <a:rPr lang="en-US" dirty="0" err="1" smtClean="0"/>
              <a:t>Valgrind</a:t>
            </a:r>
            <a:endParaRPr lang="en-US" dirty="0" smtClean="0"/>
          </a:p>
          <a:p>
            <a:pPr lvl="2"/>
            <a:r>
              <a:rPr lang="en-US" dirty="0" smtClean="0"/>
              <a:t>This will be used for performance analysis of your code.</a:t>
            </a:r>
          </a:p>
          <a:p>
            <a:pPr lvl="3"/>
            <a:r>
              <a:rPr lang="en-US" dirty="0" smtClean="0"/>
              <a:t>We will cover this briefly in lecture today as an introduction.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1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GIT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6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GIT is a free, open-sourced distributed version control system.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Free version control system that was powerful enough to handle large software projects – while providing speed and efficiency in handling the workflow.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Created by: Linus Torvalds (of Linux fame) – 2005.</a:t>
            </a:r>
          </a:p>
        </p:txBody>
      </p:sp>
    </p:spTree>
    <p:extLst>
      <p:ext uri="{BB962C8B-B14F-4D97-AF65-F5344CB8AC3E}">
        <p14:creationId xmlns:p14="http://schemas.microsoft.com/office/powerpoint/2010/main" val="662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GitHub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what is GitHub?</a:t>
            </a:r>
          </a:p>
          <a:p>
            <a:pPr lvl="1"/>
            <a:r>
              <a:rPr lang="en-US" dirty="0" smtClean="0"/>
              <a:t>It is simply a web-based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Launched in 2008.</a:t>
            </a:r>
          </a:p>
          <a:p>
            <a:pPr lvl="1"/>
            <a:r>
              <a:rPr lang="en-US" dirty="0" smtClean="0"/>
              <a:t>It provides you a UI, unlike </a:t>
            </a:r>
            <a:r>
              <a:rPr lang="en-US" dirty="0" err="1" smtClean="0"/>
              <a:t>Git</a:t>
            </a:r>
            <a:r>
              <a:rPr lang="en-US" dirty="0" smtClean="0"/>
              <a:t> which is strictly at the command line.</a:t>
            </a:r>
          </a:p>
          <a:p>
            <a:pPr lvl="2"/>
            <a:r>
              <a:rPr lang="en-US" dirty="0" smtClean="0"/>
              <a:t>We all like flashy things!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You can still use the command line features though…and we will through </a:t>
            </a:r>
            <a:r>
              <a:rPr lang="en-US" dirty="0" err="1" smtClean="0">
                <a:sym typeface="Wingdings" panose="05000000000000000000" pitchFamily="2" charset="2"/>
              </a:rPr>
              <a:t>GitBash</a:t>
            </a:r>
            <a:r>
              <a:rPr lang="en-US" dirty="0" smtClean="0">
                <a:sym typeface="Wingdings" panose="05000000000000000000" pitchFamily="2" charset="2"/>
              </a:rPr>
              <a:t> or </a:t>
            </a:r>
            <a:r>
              <a:rPr lang="en-US" b="1" u="sng" dirty="0" smtClean="0">
                <a:sym typeface="Wingdings" panose="05000000000000000000" pitchFamily="2" charset="2"/>
              </a:rPr>
              <a:t>Tesla</a:t>
            </a:r>
            <a:r>
              <a:rPr lang="en-US" dirty="0" smtClean="0">
                <a:sym typeface="Wingdings" panose="05000000000000000000" pitchFamily="2" charset="2"/>
              </a:rPr>
              <a:t>/Pegasus.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github.iu.edu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IU Knowledge Base: 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kb.iu.edu/d/bagk</a:t>
            </a:r>
            <a:endParaRPr lang="en-US" dirty="0" smtClean="0">
              <a:sym typeface="Wingdings" panose="05000000000000000000" pitchFamily="2" charset="2"/>
            </a:endParaRPr>
          </a:p>
          <a:p>
            <a:pPr marL="11887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574"/>
            <a:ext cx="9144000" cy="48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Public/Private Key Access</a:t>
            </a:r>
          </a:p>
          <a:p>
            <a:pPr lvl="1"/>
            <a:r>
              <a:rPr lang="en-US" dirty="0" smtClean="0"/>
              <a:t>HTTPS</a:t>
            </a:r>
          </a:p>
          <a:p>
            <a:pPr lvl="2"/>
            <a:r>
              <a:rPr lang="en-US" dirty="0" smtClean="0"/>
              <a:t>Requires a handshake each time you access the GitHub repository (username/password).</a:t>
            </a:r>
          </a:p>
          <a:p>
            <a:pPr lvl="1"/>
            <a:r>
              <a:rPr lang="en-US" dirty="0" smtClean="0"/>
              <a:t>SSH</a:t>
            </a:r>
          </a:p>
          <a:p>
            <a:pPr lvl="2"/>
            <a:r>
              <a:rPr lang="en-US" dirty="0" smtClean="0"/>
              <a:t>Public/Private key authenticate is done – the public key is stored on the web server and the private key is maintained on your local machine.</a:t>
            </a:r>
          </a:p>
          <a:p>
            <a:pPr lvl="2"/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Use “git@github.iu.edu” instead of “git@github.com”</a:t>
            </a:r>
          </a:p>
          <a:p>
            <a:pPr lvl="2"/>
            <a:endParaRPr lang="en-US" dirty="0"/>
          </a:p>
          <a:p>
            <a:pPr marL="164592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help.github.com/articles/generating-ssh-keys</a:t>
            </a:r>
            <a:endParaRPr lang="en-US" sz="2800" dirty="0" smtClean="0"/>
          </a:p>
          <a:p>
            <a:pPr marL="16459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23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Create a private </a:t>
            </a:r>
            <a:r>
              <a:rPr lang="en-US" dirty="0" err="1" smtClean="0"/>
              <a:t>Git</a:t>
            </a:r>
            <a:r>
              <a:rPr lang="en-US" dirty="0" smtClean="0"/>
              <a:t> repository on the IU GitHub.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csci36300-git-example</a:t>
            </a: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It is easiest to accomplish this through the web front end provided on the IU GitHub site.</a:t>
            </a: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Make sure to select the 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private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option when creating your repository, otherwise everyone can see/access it.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Download of Repository </a:t>
            </a:r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Now that we have our repository setup we need to clone it.</a:t>
            </a:r>
          </a:p>
          <a:p>
            <a:pPr lvl="2"/>
            <a:r>
              <a:rPr lang="en-US" dirty="0" smtClean="0"/>
              <a:t>Cloning the repository is the primary method for initially downloading the contents of the remote hosted repository onto your local machine in your home directory.</a:t>
            </a:r>
          </a:p>
          <a:p>
            <a:pPr lvl="2"/>
            <a:r>
              <a:rPr lang="en-US" dirty="0" smtClean="0"/>
              <a:t>We can use Tesla or </a:t>
            </a:r>
            <a:r>
              <a:rPr lang="en-US" dirty="0" err="1" smtClean="0"/>
              <a:t>GitBash</a:t>
            </a:r>
            <a:r>
              <a:rPr lang="en-US" dirty="0" smtClean="0"/>
              <a:t> to accomplish this using the following command:</a:t>
            </a:r>
          </a:p>
          <a:p>
            <a:pPr marL="21031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git@github.iu.edu:[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username]/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csci36300-git-example.git [destination path/directory name]</a:t>
            </a:r>
          </a:p>
        </p:txBody>
      </p:sp>
    </p:spTree>
    <p:extLst>
      <p:ext uri="{BB962C8B-B14F-4D97-AF65-F5344CB8AC3E}">
        <p14:creationId xmlns:p14="http://schemas.microsoft.com/office/powerpoint/2010/main" val="70885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4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Adding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clone a </a:t>
            </a:r>
            <a:r>
              <a:rPr lang="en-US" dirty="0" err="1"/>
              <a:t>Git</a:t>
            </a:r>
            <a:r>
              <a:rPr lang="en-US" dirty="0"/>
              <a:t> repository, you have a </a:t>
            </a:r>
            <a:r>
              <a:rPr lang="en-US" u="sng" dirty="0"/>
              <a:t>personal copy</a:t>
            </a:r>
            <a:r>
              <a:rPr lang="en-US" dirty="0"/>
              <a:t> of the entire </a:t>
            </a:r>
            <a:r>
              <a:rPr lang="en-US" dirty="0" smtClean="0"/>
              <a:t>repository on your local machine. </a:t>
            </a:r>
          </a:p>
          <a:p>
            <a:pPr lvl="2"/>
            <a:r>
              <a:rPr lang="en-US" dirty="0" smtClean="0"/>
              <a:t>An advantage </a:t>
            </a:r>
            <a:r>
              <a:rPr lang="en-US" dirty="0"/>
              <a:t>of </a:t>
            </a:r>
            <a:r>
              <a:rPr lang="en-US" dirty="0" smtClean="0"/>
              <a:t>this approach is that you can </a:t>
            </a:r>
            <a:r>
              <a:rPr lang="en-US" b="1" dirty="0" smtClean="0"/>
              <a:t>add</a:t>
            </a:r>
            <a:r>
              <a:rPr lang="en-US" dirty="0" smtClean="0"/>
              <a:t> and </a:t>
            </a:r>
            <a:r>
              <a:rPr lang="en-US" b="1" dirty="0" smtClean="0"/>
              <a:t>commit</a:t>
            </a:r>
            <a:r>
              <a:rPr lang="en-US" dirty="0" smtClean="0"/>
              <a:t> without </a:t>
            </a:r>
            <a:r>
              <a:rPr lang="en-US" dirty="0"/>
              <a:t>having to communicate with the originating server (e.g., </a:t>
            </a:r>
            <a:r>
              <a:rPr lang="en-US" dirty="0" err="1"/>
              <a:t>Github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Adding a file to your local copy of the repo is simple. We just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 command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[filename]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you add a file to the local copy, it notifies </a:t>
            </a:r>
            <a:r>
              <a:rPr lang="en-US" dirty="0" err="1"/>
              <a:t>Git</a:t>
            </a:r>
            <a:r>
              <a:rPr lang="en-US" dirty="0"/>
              <a:t> that a file is ready to be </a:t>
            </a:r>
            <a:r>
              <a:rPr lang="en-US" dirty="0" smtClean="0"/>
              <a:t>committed. </a:t>
            </a:r>
          </a:p>
        </p:txBody>
      </p:sp>
    </p:spTree>
    <p:extLst>
      <p:ext uri="{BB962C8B-B14F-4D97-AF65-F5344CB8AC3E}">
        <p14:creationId xmlns:p14="http://schemas.microsoft.com/office/powerpoint/2010/main" val="91353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4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Committing</a:t>
            </a:r>
          </a:p>
          <a:p>
            <a:pPr lvl="1"/>
            <a:r>
              <a:rPr lang="en-US" dirty="0"/>
              <a:t>Files are not saved to the repository until you commit it using the commit command.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–m “[Commit Comments Go Here]”</a:t>
            </a:r>
          </a:p>
          <a:p>
            <a:pPr lvl="1"/>
            <a:r>
              <a:rPr lang="en-US" dirty="0"/>
              <a:t>Like with any command line instructions you can add “optional parameters,” here we added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 </a:t>
            </a:r>
            <a:r>
              <a:rPr lang="en-US" dirty="0"/>
              <a:t>which allows for a commit message (comment). The GitHub documentation provides a list of all the parameters available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this point all of our changes are still local to our repository…we need to push them out to the IU GitHub.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5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300" dirty="0" smtClean="0"/>
              <a:t>Pushing </a:t>
            </a:r>
          </a:p>
          <a:p>
            <a:pPr lvl="1"/>
            <a:r>
              <a:rPr lang="en-US" sz="3400" dirty="0" smtClean="0"/>
              <a:t>We now want to “push” our changes out to the IU GitHub. To accomplish this we use the </a:t>
            </a:r>
            <a:r>
              <a:rPr lang="en-US" sz="3400" dirty="0" err="1" smtClean="0"/>
              <a:t>Git</a:t>
            </a:r>
            <a:r>
              <a:rPr lang="en-US" sz="3400" dirty="0" smtClean="0"/>
              <a:t> command of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3400" dirty="0" smtClean="0"/>
              <a:t>.</a:t>
            </a:r>
          </a:p>
          <a:p>
            <a:pPr marL="457200" lvl="1" indent="0" algn="ctr">
              <a:buNone/>
            </a:pPr>
            <a:endParaRPr lang="en-US" sz="3400" dirty="0" smtClean="0"/>
          </a:p>
          <a:p>
            <a:pPr marL="164592" indent="0" algn="ctr">
              <a:buNone/>
            </a:pP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push origin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164592" indent="0" algn="ctr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[location] [branch]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400" dirty="0" smtClean="0"/>
          </a:p>
          <a:p>
            <a:pPr lvl="1"/>
            <a:r>
              <a:rPr lang="en-US" sz="3400" dirty="0" smtClean="0"/>
              <a:t>The </a:t>
            </a:r>
            <a:r>
              <a:rPr lang="en-US" sz="3400" dirty="0"/>
              <a:t>command above is pushing to the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3400" dirty="0"/>
              <a:t> location </a:t>
            </a:r>
            <a:r>
              <a:rPr lang="en-US" sz="3400" dirty="0" smtClean="0"/>
              <a:t>of the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3400" dirty="0"/>
              <a:t> </a:t>
            </a:r>
            <a:r>
              <a:rPr lang="en-US" sz="3400" dirty="0" smtClean="0"/>
              <a:t>branch. If you want to push to a different location you would just need to specify the respective parameters.</a:t>
            </a:r>
          </a:p>
          <a:p>
            <a:pPr lvl="1"/>
            <a:endParaRPr lang="en-US" sz="3400" dirty="0"/>
          </a:p>
          <a:p>
            <a:pPr lvl="1"/>
            <a:r>
              <a:rPr lang="en-US" sz="3400" dirty="0" smtClean="0"/>
              <a:t>When </a:t>
            </a:r>
            <a:r>
              <a:rPr lang="en-US" sz="3400" dirty="0"/>
              <a:t>working with collaborators, they will also push their changes as well. We </a:t>
            </a:r>
            <a:r>
              <a:rPr lang="en-US" sz="3400" dirty="0" smtClean="0"/>
              <a:t>will eventually </a:t>
            </a:r>
            <a:r>
              <a:rPr lang="en-US" sz="3400" dirty="0"/>
              <a:t>want to integrate their changes into our workspace. This is when we want </a:t>
            </a:r>
            <a:r>
              <a:rPr lang="en-US" sz="3400" dirty="0" smtClean="0"/>
              <a:t>to </a:t>
            </a:r>
            <a:r>
              <a:rPr lang="en-US" sz="3400" b="1" dirty="0" smtClean="0"/>
              <a:t>pull</a:t>
            </a:r>
            <a:r>
              <a:rPr lang="en-US" sz="3400" dirty="0" smtClean="0"/>
              <a:t> </a:t>
            </a:r>
            <a:r>
              <a:rPr lang="en-US" sz="3400" dirty="0"/>
              <a:t>from the repository. 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27285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5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Pulling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dirty="0"/>
              <a:t> command is similar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/>
              <a:t> </a:t>
            </a:r>
            <a:r>
              <a:rPr lang="en-US" dirty="0" smtClean="0"/>
              <a:t>command in terms of its syntax. </a:t>
            </a:r>
            <a:r>
              <a:rPr lang="en-US" dirty="0"/>
              <a:t>If you do not specify a branch, then it pulls everything that is new and merges the changes into your local repository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16459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origin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164592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[location] [branch]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4592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Again, we can specify the specific location and branch to “pull” from.</a:t>
            </a:r>
            <a:endParaRPr lang="en-US" dirty="0"/>
          </a:p>
          <a:p>
            <a:pPr marL="16459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6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Branching </a:t>
            </a:r>
          </a:p>
          <a:p>
            <a:pPr lvl="1"/>
            <a:r>
              <a:rPr lang="en-US" dirty="0" smtClean="0"/>
              <a:t>Branching is a useful approach that allows multiple different development tracks to be taking place at once. By branching we can continue to work without interrupting the main or master branch.</a:t>
            </a:r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-b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branch1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command above will create a branch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branch1</a:t>
            </a:r>
            <a:r>
              <a:rPr lang="en-US" dirty="0"/>
              <a:t> and switch your working </a:t>
            </a:r>
            <a:r>
              <a:rPr lang="en-US" dirty="0" smtClean="0"/>
              <a:t>copy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branch1</a:t>
            </a:r>
            <a:r>
              <a:rPr lang="en-US" dirty="0" smtClean="0"/>
              <a:t>.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–b </a:t>
            </a:r>
            <a:r>
              <a:rPr lang="en-US" dirty="0" smtClean="0"/>
              <a:t>parameter specifies that we are giving it a branch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4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6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When we want to put everything back together we need to merge our changes back into the IU GitHub.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easiest way to do this </a:t>
            </a:r>
            <a:r>
              <a:rPr lang="en-US" dirty="0" smtClean="0"/>
              <a:t>is on </a:t>
            </a:r>
            <a:r>
              <a:rPr lang="en-US" dirty="0"/>
              <a:t>IU </a:t>
            </a:r>
            <a:r>
              <a:rPr lang="en-US" dirty="0" err="1" smtClean="0"/>
              <a:t>Github</a:t>
            </a:r>
            <a:r>
              <a:rPr lang="en-US" dirty="0" smtClean="0"/>
              <a:t> portal </a:t>
            </a:r>
            <a:r>
              <a:rPr lang="en-US" dirty="0"/>
              <a:t>using a pull-request. </a:t>
            </a:r>
            <a:endParaRPr lang="en-US" dirty="0" smtClean="0"/>
          </a:p>
          <a:p>
            <a:pPr lvl="2"/>
            <a:r>
              <a:rPr lang="en-US" dirty="0" smtClean="0"/>
              <a:t>Go </a:t>
            </a:r>
            <a:r>
              <a:rPr lang="en-US" dirty="0"/>
              <a:t>to the branch1 web page on </a:t>
            </a:r>
            <a:r>
              <a:rPr lang="en-US" dirty="0" err="1" smtClean="0"/>
              <a:t>Github</a:t>
            </a:r>
            <a:r>
              <a:rPr lang="en-US" dirty="0" smtClean="0"/>
              <a:t>: https</a:t>
            </a:r>
            <a:r>
              <a:rPr lang="en-US" dirty="0"/>
              <a:t>://github.iu.edu/[user]/</a:t>
            </a:r>
            <a:r>
              <a:rPr lang="en-US" dirty="0" smtClean="0"/>
              <a:t>csci36300-git-example/tree/branch1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/>
              <a:t>the Pull Request </a:t>
            </a:r>
            <a:r>
              <a:rPr lang="en-US" dirty="0" smtClean="0"/>
              <a:t>link.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Complete </a:t>
            </a:r>
            <a:r>
              <a:rPr lang="en-US" dirty="0"/>
              <a:t>the fields on the page and click the Send pull request </a:t>
            </a:r>
            <a:r>
              <a:rPr lang="en-US" dirty="0" smtClean="0"/>
              <a:t>button. </a:t>
            </a:r>
          </a:p>
        </p:txBody>
      </p:sp>
    </p:spTree>
    <p:extLst>
      <p:ext uri="{BB962C8B-B14F-4D97-AF65-F5344CB8AC3E}">
        <p14:creationId xmlns:p14="http://schemas.microsoft.com/office/powerpoint/2010/main" val="39921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are software design patterns?</a:t>
            </a:r>
          </a:p>
          <a:p>
            <a:pPr lvl="1"/>
            <a:r>
              <a:rPr lang="en-US" dirty="0" smtClean="0"/>
              <a:t>Solutions to common software problems arising with a certain context.</a:t>
            </a:r>
          </a:p>
          <a:p>
            <a:pPr lvl="1"/>
            <a:endParaRPr lang="en-US" i="1" dirty="0"/>
          </a:p>
          <a:p>
            <a:r>
              <a:rPr lang="en-US" dirty="0" smtClean="0"/>
              <a:t>Why should we use such patterns?</a:t>
            </a:r>
          </a:p>
          <a:p>
            <a:pPr lvl="1"/>
            <a:r>
              <a:rPr lang="en-US" dirty="0" smtClean="0"/>
              <a:t>Captures recurring </a:t>
            </a:r>
            <a:r>
              <a:rPr lang="en-US" dirty="0"/>
              <a:t>structures </a:t>
            </a:r>
            <a:r>
              <a:rPr lang="en-US" dirty="0" smtClean="0"/>
              <a:t>that help to facilitate </a:t>
            </a:r>
            <a:r>
              <a:rPr lang="en-US" dirty="0"/>
              <a:t>reuse </a:t>
            </a:r>
            <a:r>
              <a:rPr lang="en-US" dirty="0" smtClean="0"/>
              <a:t>of successful designs.</a:t>
            </a:r>
          </a:p>
          <a:p>
            <a:pPr lvl="1"/>
            <a:endParaRPr lang="en-US" dirty="0"/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Emphasize the </a:t>
            </a:r>
            <a:r>
              <a:rPr lang="en-US" i="1" dirty="0" smtClean="0"/>
              <a:t>Why</a:t>
            </a:r>
            <a:r>
              <a:rPr lang="en-US" dirty="0" smtClean="0"/>
              <a:t>, </a:t>
            </a:r>
            <a:r>
              <a:rPr lang="en-US" i="1" dirty="0" smtClean="0"/>
              <a:t>Where</a:t>
            </a:r>
            <a:r>
              <a:rPr lang="en-US" dirty="0" smtClean="0"/>
              <a:t>, and </a:t>
            </a:r>
            <a:r>
              <a:rPr lang="en-US" i="1" dirty="0" smtClean="0"/>
              <a:t>How</a:t>
            </a:r>
            <a:r>
              <a:rPr lang="en-US" dirty="0" smtClean="0"/>
              <a:t> – not just the </a:t>
            </a:r>
            <a:r>
              <a:rPr lang="en-US" i="1" dirty="0" smtClean="0"/>
              <a:t>What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Stand on the shoulders of giants – we don’t need to reinvent the wheel every </a:t>
            </a:r>
            <a:r>
              <a:rPr lang="en-US" dirty="0" smtClean="0"/>
              <a:t>time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066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6 (Part 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Merging</a:t>
            </a:r>
          </a:p>
          <a:p>
            <a:pPr lvl="1"/>
            <a:r>
              <a:rPr lang="en-US" dirty="0"/>
              <a:t>You will also notice the text above the Send pull request links reads, “Able to </a:t>
            </a:r>
            <a:r>
              <a:rPr lang="en-US" dirty="0" smtClean="0"/>
              <a:t>Merge</a:t>
            </a:r>
            <a:r>
              <a:rPr lang="en-US" dirty="0"/>
              <a:t>”.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After clicking the previous link, you will be routed to a page where you can review the difference between source content (i.e., the content on branch1) and target content (i.e., the content on master) merged with. </a:t>
            </a:r>
          </a:p>
          <a:p>
            <a:pPr lvl="2"/>
            <a:r>
              <a:rPr lang="en-US" dirty="0"/>
              <a:t>This is called a diff. 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lvl="1"/>
            <a:r>
              <a:rPr lang="en-US" dirty="0"/>
              <a:t>Click the Merge pull request button to complete the merge of branch1 with master. You can </a:t>
            </a:r>
            <a:r>
              <a:rPr lang="en-US" dirty="0" smtClean="0"/>
              <a:t>check the option to delete </a:t>
            </a:r>
            <a:r>
              <a:rPr lang="en-US" dirty="0"/>
              <a:t>branch1 after the merge if you like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Success!</a:t>
            </a:r>
          </a:p>
          <a:p>
            <a:pPr lvl="1"/>
            <a:r>
              <a:rPr lang="en-US" dirty="0"/>
              <a:t>Now, go back to your </a:t>
            </a:r>
            <a:r>
              <a:rPr lang="en-US" dirty="0" smtClean="0"/>
              <a:t>IU GitHub repository, </a:t>
            </a:r>
            <a:r>
              <a:rPr lang="en-US" dirty="0"/>
              <a:t>and pull master from origin. You should notice that the master branch in your local copy of the repository now contains the merged content that we just saw online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have completed this you have successfully demonstrated the needed skills to successfully manage your IU GitHub repository.</a:t>
            </a:r>
          </a:p>
          <a:p>
            <a:pPr lvl="2"/>
            <a:r>
              <a:rPr lang="en-US" dirty="0" smtClean="0"/>
              <a:t>Make sure to reference the GitHub help and manuals for variations of the commands. Note: </a:t>
            </a:r>
            <a:r>
              <a:rPr lang="en-US" dirty="0" err="1" smtClean="0"/>
              <a:t>GitBash</a:t>
            </a:r>
            <a:r>
              <a:rPr lang="en-US" dirty="0" smtClean="0"/>
              <a:t> is similar to a Linux environment (Tesla).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Your task is to create a simple sample repository to help familiarize yourself with GitHub.</a:t>
            </a:r>
          </a:p>
          <a:p>
            <a:pPr lvl="1"/>
            <a:r>
              <a:rPr lang="en-US" dirty="0"/>
              <a:t>Exercise:</a:t>
            </a:r>
          </a:p>
          <a:p>
            <a:pPr lvl="2"/>
            <a:r>
              <a:rPr lang="en-US" dirty="0"/>
              <a:t>Add me as a collaborator (</a:t>
            </a:r>
            <a:r>
              <a:rPr lang="en-US" b="1" dirty="0"/>
              <a:t>rrybarcz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I will verify that you have setup your GitHub </a:t>
            </a:r>
            <a:r>
              <a:rPr lang="en-US" dirty="0" smtClean="0"/>
              <a:t>correctly and notify you of the completion of this task.</a:t>
            </a:r>
          </a:p>
          <a:p>
            <a:endParaRPr lang="en-US" dirty="0"/>
          </a:p>
          <a:p>
            <a:r>
              <a:rPr lang="en-US" dirty="0" smtClean="0"/>
              <a:t>This will not be graded but is essential that you complete so that you have the knowledge to start your first assignment.</a:t>
            </a:r>
          </a:p>
          <a:p>
            <a:endParaRPr lang="en-US" dirty="0"/>
          </a:p>
          <a:p>
            <a:r>
              <a:rPr lang="en-US" dirty="0" smtClean="0"/>
              <a:t>I will be checking your GitHub repository to ensure that you satisfy this task.</a:t>
            </a:r>
          </a:p>
          <a:p>
            <a:pPr lvl="1"/>
            <a:r>
              <a:rPr lang="en-US" dirty="0" smtClean="0"/>
              <a:t>This will verify that you are ready for Assignment #1.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1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55594"/>
              </p:ext>
            </p:extLst>
          </p:nvPr>
        </p:nvGraphicFramePr>
        <p:xfrm>
          <a:off x="228600" y="1905000"/>
          <a:ext cx="8610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1447800">
                <a:tc>
                  <a:txBody>
                    <a:bodyPr/>
                    <a:lstStyle/>
                    <a:p>
                      <a:pPr algn="ctr"/>
                      <a:endParaRPr 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Creational</a:t>
                      </a:r>
                      <a:endParaRPr 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Structural</a:t>
                      </a:r>
                      <a:endParaRPr 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/>
                        <a:t>Behavioral</a:t>
                      </a:r>
                      <a:endParaRPr lang="en-US" sz="2800" u="sng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Description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Concerns the process of creating objects.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Concerns the composition of objects or classes.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Concerns</a:t>
                      </a:r>
                      <a:r>
                        <a:rPr lang="en-US" baseline="0" dirty="0" smtClean="0"/>
                        <a:t> the way in which objects or classes interact and the distribution of responsibility.</a:t>
                      </a:r>
                      <a:endParaRPr lang="en-US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Examples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Factory, Builder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Controller, Façade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Visitor, Template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as relationships </a:t>
            </a:r>
            <a:r>
              <a:rPr lang="en-US" dirty="0" smtClean="0"/>
              <a:t>between objects </a:t>
            </a:r>
            <a:r>
              <a:rPr lang="en-US" dirty="0"/>
              <a:t>with defined responsibilities that act in concert to carry out the </a:t>
            </a:r>
            <a:r>
              <a:rPr lang="en-US" dirty="0" smtClean="0"/>
              <a:t>solution.</a:t>
            </a:r>
          </a:p>
          <a:p>
            <a:endParaRPr lang="en-US" dirty="0"/>
          </a:p>
          <a:p>
            <a:r>
              <a:rPr lang="en-US" dirty="0" smtClean="0"/>
              <a:t>Highly structured “language” to describe best practices.</a:t>
            </a:r>
          </a:p>
          <a:p>
            <a:endParaRPr lang="en-US" dirty="0" smtClean="0"/>
          </a:p>
          <a:p>
            <a:r>
              <a:rPr lang="en-US" dirty="0" smtClean="0"/>
              <a:t>Ease of Communication</a:t>
            </a:r>
          </a:p>
          <a:p>
            <a:pPr lvl="1"/>
            <a:r>
              <a:rPr lang="en-US" dirty="0" smtClean="0"/>
              <a:t>Speak the same language.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Typically a “real-world” descriptor that we can use to identify the pattern.</a:t>
            </a:r>
          </a:p>
          <a:p>
            <a:endParaRPr lang="en-US" dirty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Provides the when/how of the pattern.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The makeup of the application of the pattern and the responsibilities and roles of the associated entities.</a:t>
            </a:r>
          </a:p>
          <a:p>
            <a:endParaRPr lang="en-US" dirty="0"/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Provides the results and tradeoffs of applying the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77200" cy="149961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Introduction to the various tools that we will be using this semester.</a:t>
            </a:r>
          </a:p>
          <a:p>
            <a:pPr lvl="1"/>
            <a:r>
              <a:rPr lang="en-US" dirty="0" smtClean="0"/>
              <a:t>Review of C++ concepts and principles.</a:t>
            </a:r>
          </a:p>
          <a:p>
            <a:pPr lvl="1"/>
            <a:r>
              <a:rPr lang="en-US" dirty="0" smtClean="0"/>
              <a:t>Motivation for the use of design patterns and best practices for creating quality software.</a:t>
            </a:r>
          </a:p>
          <a:p>
            <a:pPr lvl="1"/>
            <a:endParaRPr lang="en-US" dirty="0"/>
          </a:p>
          <a:p>
            <a:r>
              <a:rPr lang="en-US" dirty="0" smtClean="0"/>
              <a:t>Be prepared to work!</a:t>
            </a:r>
          </a:p>
          <a:p>
            <a:pPr lvl="1"/>
            <a:r>
              <a:rPr lang="en-US" dirty="0" smtClean="0"/>
              <a:t>This is a highly rewarding course – you get out of it what you put into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5444</TotalTime>
  <Words>1665</Words>
  <Application>Microsoft Office PowerPoint</Application>
  <PresentationFormat>On-screen Show (4:3)</PresentationFormat>
  <Paragraphs>216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Lecture – 8/25/2016</vt:lpstr>
      <vt:lpstr>Pattern Overview</vt:lpstr>
      <vt:lpstr>Design Patterns</vt:lpstr>
      <vt:lpstr>Types of Design Patterns</vt:lpstr>
      <vt:lpstr>Design Patterns</vt:lpstr>
      <vt:lpstr>Design Pattern Format</vt:lpstr>
      <vt:lpstr>Conclusion</vt:lpstr>
      <vt:lpstr>Course Introduction Overview</vt:lpstr>
      <vt:lpstr>Questions?</vt:lpstr>
      <vt:lpstr>Assignment #1</vt:lpstr>
      <vt:lpstr>Assignment #1</vt:lpstr>
      <vt:lpstr>Repository</vt:lpstr>
      <vt:lpstr>Tools Overview</vt:lpstr>
      <vt:lpstr>Tools Overview</vt:lpstr>
      <vt:lpstr>GIT Overview</vt:lpstr>
      <vt:lpstr>GIT</vt:lpstr>
      <vt:lpstr>GitHub Introduction</vt:lpstr>
      <vt:lpstr>GitHub</vt:lpstr>
      <vt:lpstr>PowerPoint Presentation</vt:lpstr>
      <vt:lpstr>GitHub Exercise</vt:lpstr>
      <vt:lpstr>GitHub – Step 1</vt:lpstr>
      <vt:lpstr>GitHub – Step 2</vt:lpstr>
      <vt:lpstr>GitHub – Step 3</vt:lpstr>
      <vt:lpstr>GitHub – Step 4 (Part I)</vt:lpstr>
      <vt:lpstr>GitHub – Step 4 (Part II)</vt:lpstr>
      <vt:lpstr>GitHub – Step 5 (Part I)</vt:lpstr>
      <vt:lpstr>GitHub – Step 5 (Part II)</vt:lpstr>
      <vt:lpstr>GitHub – Step 6 (Part I)</vt:lpstr>
      <vt:lpstr>GitHub – Step 6 (Part II)</vt:lpstr>
      <vt:lpstr>GitHub – Step 6 (Part III)</vt:lpstr>
      <vt:lpstr>GitHub – Step 7</vt:lpstr>
      <vt:lpstr>GitHub -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597</cp:revision>
  <dcterms:created xsi:type="dcterms:W3CDTF">2011-07-22T18:36:28Z</dcterms:created>
  <dcterms:modified xsi:type="dcterms:W3CDTF">2016-08-25T17:36:12Z</dcterms:modified>
</cp:coreProperties>
</file>